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4"/>
  </p:notesMasterIdLst>
  <p:handoutMasterIdLst>
    <p:handoutMasterId r:id="rId35"/>
  </p:handoutMasterIdLst>
  <p:sldIdLst>
    <p:sldId id="259" r:id="rId3"/>
    <p:sldId id="260" r:id="rId4"/>
    <p:sldId id="261" r:id="rId5"/>
    <p:sldId id="2795" r:id="rId6"/>
    <p:sldId id="2811" r:id="rId7"/>
    <p:sldId id="2810" r:id="rId8"/>
    <p:sldId id="2809" r:id="rId9"/>
    <p:sldId id="2808" r:id="rId10"/>
    <p:sldId id="2807" r:id="rId11"/>
    <p:sldId id="2806" r:id="rId12"/>
    <p:sldId id="2805" r:id="rId13"/>
    <p:sldId id="2804" r:id="rId14"/>
    <p:sldId id="2803" r:id="rId15"/>
    <p:sldId id="2802" r:id="rId16"/>
    <p:sldId id="2801" r:id="rId17"/>
    <p:sldId id="2800" r:id="rId18"/>
    <p:sldId id="2799" r:id="rId19"/>
    <p:sldId id="2798" r:id="rId20"/>
    <p:sldId id="2797" r:id="rId21"/>
    <p:sldId id="265" r:id="rId22"/>
    <p:sldId id="2780" r:id="rId23"/>
    <p:sldId id="2789" r:id="rId24"/>
    <p:sldId id="2791" r:id="rId25"/>
    <p:sldId id="2792" r:id="rId26"/>
    <p:sldId id="2793" r:id="rId27"/>
    <p:sldId id="2784" r:id="rId28"/>
    <p:sldId id="2781" r:id="rId29"/>
    <p:sldId id="2794" r:id="rId30"/>
    <p:sldId id="258" r:id="rId31"/>
    <p:sldId id="2814" r:id="rId32"/>
    <p:sldId id="264" r:id="rId3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232"/>
    <a:srgbClr val="41414B"/>
    <a:srgbClr val="FFCCCC"/>
    <a:srgbClr val="AFABAB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0"/>
    <p:restoredTop sz="79859"/>
  </p:normalViewPr>
  <p:slideViewPr>
    <p:cSldViewPr snapToGrid="0">
      <p:cViewPr varScale="1">
        <p:scale>
          <a:sx n="89" d="100"/>
          <a:sy n="89" d="100"/>
        </p:scale>
        <p:origin x="683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D404EC-713E-E540-9F2D-0774D5055B1F}" type="doc">
      <dgm:prSet loTypeId="urn:microsoft.com/office/officeart/2005/8/layout/chevron1" loCatId="" qsTypeId="urn:microsoft.com/office/officeart/2005/8/quickstyle/simple1" qsCatId="simple" csTypeId="urn:microsoft.com/office/officeart/2005/8/colors/accent3_2" csCatId="accent3" phldr="1"/>
      <dgm:spPr/>
    </dgm:pt>
    <dgm:pt modelId="{231A1EEF-C450-AE4D-B0CC-3414550BFB7B}">
      <dgm:prSet phldrT="[Text]" custT="1"/>
      <dgm:spPr/>
      <dgm:t>
        <a:bodyPr/>
        <a:lstStyle/>
        <a:p>
          <a:r>
            <a:rPr lang="pt-PT" sz="1800" noProof="0">
              <a:solidFill>
                <a:schemeClr val="bg1"/>
              </a:solidFill>
            </a:rPr>
            <a:t>Projetar</a:t>
          </a:r>
          <a:r>
            <a:rPr lang="pt-PT" sz="1800">
              <a:solidFill>
                <a:schemeClr val="bg1"/>
              </a:solidFill>
            </a:rPr>
            <a:t> a revisão</a:t>
          </a:r>
        </a:p>
      </dgm:t>
    </dgm:pt>
    <dgm:pt modelId="{D399C251-3C3A-E742-8AD0-8F5F697F443C}" type="parTrans" cxnId="{5CEB5073-9F3A-5244-875D-4B89D9D060B0}">
      <dgm:prSet/>
      <dgm:spPr/>
      <dgm:t>
        <a:bodyPr/>
        <a:lstStyle/>
        <a:p>
          <a:endParaRPr lang="en-GB"/>
        </a:p>
      </dgm:t>
    </dgm:pt>
    <dgm:pt modelId="{8F9433E3-649C-F84B-85B7-D206F4DF5261}" type="sibTrans" cxnId="{5CEB5073-9F3A-5244-875D-4B89D9D060B0}">
      <dgm:prSet/>
      <dgm:spPr/>
      <dgm:t>
        <a:bodyPr/>
        <a:lstStyle/>
        <a:p>
          <a:endParaRPr lang="en-GB"/>
        </a:p>
      </dgm:t>
    </dgm:pt>
    <dgm:pt modelId="{74A48BA2-933F-7044-86FE-DE5963353E88}">
      <dgm:prSet phldrT="[Text]" custT="1"/>
      <dgm:spPr/>
      <dgm:t>
        <a:bodyPr/>
        <a:lstStyle/>
        <a:p>
          <a:r>
            <a:rPr lang="en-GB" sz="1800"/>
            <a:t>Conduzir a revisão</a:t>
          </a:r>
        </a:p>
      </dgm:t>
    </dgm:pt>
    <dgm:pt modelId="{C986EC0F-0ED3-8044-B785-7650C771CF37}" type="parTrans" cxnId="{756E32A2-F233-DE47-8831-7A739EB18B43}">
      <dgm:prSet/>
      <dgm:spPr/>
      <dgm:t>
        <a:bodyPr/>
        <a:lstStyle/>
        <a:p>
          <a:endParaRPr lang="en-GB"/>
        </a:p>
      </dgm:t>
    </dgm:pt>
    <dgm:pt modelId="{898A55E3-2ED7-D64E-8A88-FECEA7E65606}" type="sibTrans" cxnId="{756E32A2-F233-DE47-8831-7A739EB18B43}">
      <dgm:prSet/>
      <dgm:spPr/>
      <dgm:t>
        <a:bodyPr/>
        <a:lstStyle/>
        <a:p>
          <a:endParaRPr lang="en-GB"/>
        </a:p>
      </dgm:t>
    </dgm:pt>
    <dgm:pt modelId="{C7BC0CB6-10F7-954A-AEF4-2C12F82D68D2}">
      <dgm:prSet phldrT="[Text]" custT="1"/>
      <dgm:spPr/>
      <dgm:t>
        <a:bodyPr/>
        <a:lstStyle/>
        <a:p>
          <a:r>
            <a:rPr lang="en-GB" sz="1800"/>
            <a:t>Análise</a:t>
          </a:r>
        </a:p>
      </dgm:t>
    </dgm:pt>
    <dgm:pt modelId="{082E2F7A-1305-5B47-8508-CB06C26167C4}" type="parTrans" cxnId="{5B50BFF8-5188-E140-987C-70131AB73C82}">
      <dgm:prSet/>
      <dgm:spPr/>
      <dgm:t>
        <a:bodyPr/>
        <a:lstStyle/>
        <a:p>
          <a:endParaRPr lang="en-GB"/>
        </a:p>
      </dgm:t>
    </dgm:pt>
    <dgm:pt modelId="{646151CC-5E3E-A346-838D-A494F43A8083}" type="sibTrans" cxnId="{5B50BFF8-5188-E140-987C-70131AB73C82}">
      <dgm:prSet/>
      <dgm:spPr/>
      <dgm:t>
        <a:bodyPr/>
        <a:lstStyle/>
        <a:p>
          <a:endParaRPr lang="en-GB"/>
        </a:p>
      </dgm:t>
    </dgm:pt>
    <dgm:pt modelId="{0E3B5639-5ADF-3241-96D3-19855E07B4C6}">
      <dgm:prSet phldrT="[Text]" custT="1"/>
      <dgm:spPr/>
      <dgm:t>
        <a:bodyPr/>
        <a:lstStyle/>
        <a:p>
          <a:r>
            <a:rPr lang="en-GB" sz="1800"/>
            <a:t>Escrever a revisão</a:t>
          </a:r>
        </a:p>
      </dgm:t>
    </dgm:pt>
    <dgm:pt modelId="{B6A8F965-D461-FC4A-BB04-4AF26AF61632}" type="parTrans" cxnId="{8D100B7A-7E3B-9144-BEDB-957C182D35B5}">
      <dgm:prSet/>
      <dgm:spPr/>
      <dgm:t>
        <a:bodyPr/>
        <a:lstStyle/>
        <a:p>
          <a:endParaRPr lang="en-GB"/>
        </a:p>
      </dgm:t>
    </dgm:pt>
    <dgm:pt modelId="{D3FC5131-9836-E147-8E09-FE6346B72E56}" type="sibTrans" cxnId="{8D100B7A-7E3B-9144-BEDB-957C182D35B5}">
      <dgm:prSet/>
      <dgm:spPr/>
      <dgm:t>
        <a:bodyPr/>
        <a:lstStyle/>
        <a:p>
          <a:endParaRPr lang="en-GB"/>
        </a:p>
      </dgm:t>
    </dgm:pt>
    <dgm:pt modelId="{EAF7A28F-1843-404E-84F9-713E4ADF7C42}" type="pres">
      <dgm:prSet presAssocID="{19D404EC-713E-E540-9F2D-0774D5055B1F}" presName="Name0" presStyleCnt="0">
        <dgm:presLayoutVars>
          <dgm:dir/>
          <dgm:animLvl val="lvl"/>
          <dgm:resizeHandles val="exact"/>
        </dgm:presLayoutVars>
      </dgm:prSet>
      <dgm:spPr/>
    </dgm:pt>
    <dgm:pt modelId="{21704EC7-D27B-D145-B1A2-651E0E09BDEE}" type="pres">
      <dgm:prSet presAssocID="{231A1EEF-C450-AE4D-B0CC-3414550BFB7B}" presName="parTxOnly" presStyleLbl="node1" presStyleIdx="0" presStyleCnt="4" custScaleY="42431">
        <dgm:presLayoutVars>
          <dgm:chMax val="0"/>
          <dgm:chPref val="0"/>
          <dgm:bulletEnabled val="1"/>
        </dgm:presLayoutVars>
      </dgm:prSet>
      <dgm:spPr/>
    </dgm:pt>
    <dgm:pt modelId="{FED3F151-702C-5042-A9D6-AAB37D6CFAEA}" type="pres">
      <dgm:prSet presAssocID="{8F9433E3-649C-F84B-85B7-D206F4DF5261}" presName="parTxOnlySpace" presStyleCnt="0"/>
      <dgm:spPr/>
    </dgm:pt>
    <dgm:pt modelId="{2371A78D-777F-4245-8006-6E2F55AC1CE7}" type="pres">
      <dgm:prSet presAssocID="{74A48BA2-933F-7044-86FE-DE5963353E88}" presName="parTxOnly" presStyleLbl="node1" presStyleIdx="1" presStyleCnt="4" custScaleY="42431">
        <dgm:presLayoutVars>
          <dgm:chMax val="0"/>
          <dgm:chPref val="0"/>
          <dgm:bulletEnabled val="1"/>
        </dgm:presLayoutVars>
      </dgm:prSet>
      <dgm:spPr/>
    </dgm:pt>
    <dgm:pt modelId="{E0FA6AFF-93FF-C74F-9DF5-27778108A27F}" type="pres">
      <dgm:prSet presAssocID="{898A55E3-2ED7-D64E-8A88-FECEA7E65606}" presName="parTxOnlySpace" presStyleCnt="0"/>
      <dgm:spPr/>
    </dgm:pt>
    <dgm:pt modelId="{EE9D7F66-18CD-A646-BAE1-9869F2906406}" type="pres">
      <dgm:prSet presAssocID="{C7BC0CB6-10F7-954A-AEF4-2C12F82D68D2}" presName="parTxOnly" presStyleLbl="node1" presStyleIdx="2" presStyleCnt="4" custScaleY="42431">
        <dgm:presLayoutVars>
          <dgm:chMax val="0"/>
          <dgm:chPref val="0"/>
          <dgm:bulletEnabled val="1"/>
        </dgm:presLayoutVars>
      </dgm:prSet>
      <dgm:spPr/>
    </dgm:pt>
    <dgm:pt modelId="{C8D75137-8DF7-6449-966A-422E162069CC}" type="pres">
      <dgm:prSet presAssocID="{646151CC-5E3E-A346-838D-A494F43A8083}" presName="parTxOnlySpace" presStyleCnt="0"/>
      <dgm:spPr/>
    </dgm:pt>
    <dgm:pt modelId="{96104FF0-F93A-1A4C-A9B1-AA9CB69BFAED}" type="pres">
      <dgm:prSet presAssocID="{0E3B5639-5ADF-3241-96D3-19855E07B4C6}" presName="parTxOnly" presStyleLbl="node1" presStyleIdx="3" presStyleCnt="4" custScaleY="42431">
        <dgm:presLayoutVars>
          <dgm:chMax val="0"/>
          <dgm:chPref val="0"/>
          <dgm:bulletEnabled val="1"/>
        </dgm:presLayoutVars>
      </dgm:prSet>
      <dgm:spPr/>
    </dgm:pt>
  </dgm:ptLst>
  <dgm:cxnLst>
    <dgm:cxn modelId="{6ED6796A-0990-D04B-939B-C87D23A44B59}" type="presOf" srcId="{231A1EEF-C450-AE4D-B0CC-3414550BFB7B}" destId="{21704EC7-D27B-D145-B1A2-651E0E09BDEE}" srcOrd="0" destOrd="0" presId="urn:microsoft.com/office/officeart/2005/8/layout/chevron1"/>
    <dgm:cxn modelId="{D1046B4E-772C-2E48-B20E-985268375700}" type="presOf" srcId="{74A48BA2-933F-7044-86FE-DE5963353E88}" destId="{2371A78D-777F-4245-8006-6E2F55AC1CE7}" srcOrd="0" destOrd="0" presId="urn:microsoft.com/office/officeart/2005/8/layout/chevron1"/>
    <dgm:cxn modelId="{5CEB5073-9F3A-5244-875D-4B89D9D060B0}" srcId="{19D404EC-713E-E540-9F2D-0774D5055B1F}" destId="{231A1EEF-C450-AE4D-B0CC-3414550BFB7B}" srcOrd="0" destOrd="0" parTransId="{D399C251-3C3A-E742-8AD0-8F5F697F443C}" sibTransId="{8F9433E3-649C-F84B-85B7-D206F4DF5261}"/>
    <dgm:cxn modelId="{0DD62657-26DB-9C42-AAC6-BE3632C649AB}" type="presOf" srcId="{C7BC0CB6-10F7-954A-AEF4-2C12F82D68D2}" destId="{EE9D7F66-18CD-A646-BAE1-9869F2906406}" srcOrd="0" destOrd="0" presId="urn:microsoft.com/office/officeart/2005/8/layout/chevron1"/>
    <dgm:cxn modelId="{8D100B7A-7E3B-9144-BEDB-957C182D35B5}" srcId="{19D404EC-713E-E540-9F2D-0774D5055B1F}" destId="{0E3B5639-5ADF-3241-96D3-19855E07B4C6}" srcOrd="3" destOrd="0" parTransId="{B6A8F965-D461-FC4A-BB04-4AF26AF61632}" sibTransId="{D3FC5131-9836-E147-8E09-FE6346B72E56}"/>
    <dgm:cxn modelId="{54F86794-B07E-CB49-8774-38BA0027809F}" type="presOf" srcId="{19D404EC-713E-E540-9F2D-0774D5055B1F}" destId="{EAF7A28F-1843-404E-84F9-713E4ADF7C42}" srcOrd="0" destOrd="0" presId="urn:microsoft.com/office/officeart/2005/8/layout/chevron1"/>
    <dgm:cxn modelId="{756E32A2-F233-DE47-8831-7A739EB18B43}" srcId="{19D404EC-713E-E540-9F2D-0774D5055B1F}" destId="{74A48BA2-933F-7044-86FE-DE5963353E88}" srcOrd="1" destOrd="0" parTransId="{C986EC0F-0ED3-8044-B785-7650C771CF37}" sibTransId="{898A55E3-2ED7-D64E-8A88-FECEA7E65606}"/>
    <dgm:cxn modelId="{AA7E89F1-9A4A-6D44-803F-1EB9BFEE9054}" type="presOf" srcId="{0E3B5639-5ADF-3241-96D3-19855E07B4C6}" destId="{96104FF0-F93A-1A4C-A9B1-AA9CB69BFAED}" srcOrd="0" destOrd="0" presId="urn:microsoft.com/office/officeart/2005/8/layout/chevron1"/>
    <dgm:cxn modelId="{5B50BFF8-5188-E140-987C-70131AB73C82}" srcId="{19D404EC-713E-E540-9F2D-0774D5055B1F}" destId="{C7BC0CB6-10F7-954A-AEF4-2C12F82D68D2}" srcOrd="2" destOrd="0" parTransId="{082E2F7A-1305-5B47-8508-CB06C26167C4}" sibTransId="{646151CC-5E3E-A346-838D-A494F43A8083}"/>
    <dgm:cxn modelId="{8AB16531-6D30-1C49-9785-0B531F8EA21F}" type="presParOf" srcId="{EAF7A28F-1843-404E-84F9-713E4ADF7C42}" destId="{21704EC7-D27B-D145-B1A2-651E0E09BDEE}" srcOrd="0" destOrd="0" presId="urn:microsoft.com/office/officeart/2005/8/layout/chevron1"/>
    <dgm:cxn modelId="{5F95AF3E-6ABC-2C41-AE90-D661E5925151}" type="presParOf" srcId="{EAF7A28F-1843-404E-84F9-713E4ADF7C42}" destId="{FED3F151-702C-5042-A9D6-AAB37D6CFAEA}" srcOrd="1" destOrd="0" presId="urn:microsoft.com/office/officeart/2005/8/layout/chevron1"/>
    <dgm:cxn modelId="{634C367D-E5A8-6F4F-A03E-8218D08D9BC0}" type="presParOf" srcId="{EAF7A28F-1843-404E-84F9-713E4ADF7C42}" destId="{2371A78D-777F-4245-8006-6E2F55AC1CE7}" srcOrd="2" destOrd="0" presId="urn:microsoft.com/office/officeart/2005/8/layout/chevron1"/>
    <dgm:cxn modelId="{8875DBB3-ED84-6141-B748-05C5B1DF9DD6}" type="presParOf" srcId="{EAF7A28F-1843-404E-84F9-713E4ADF7C42}" destId="{E0FA6AFF-93FF-C74F-9DF5-27778108A27F}" srcOrd="3" destOrd="0" presId="urn:microsoft.com/office/officeart/2005/8/layout/chevron1"/>
    <dgm:cxn modelId="{B6B9E583-D6A8-4F41-8B65-7E9098974179}" type="presParOf" srcId="{EAF7A28F-1843-404E-84F9-713E4ADF7C42}" destId="{EE9D7F66-18CD-A646-BAE1-9869F2906406}" srcOrd="4" destOrd="0" presId="urn:microsoft.com/office/officeart/2005/8/layout/chevron1"/>
    <dgm:cxn modelId="{32721B9C-127A-7E46-9737-4D0CF3B8CA82}" type="presParOf" srcId="{EAF7A28F-1843-404E-84F9-713E4ADF7C42}" destId="{C8D75137-8DF7-6449-966A-422E162069CC}" srcOrd="5" destOrd="0" presId="urn:microsoft.com/office/officeart/2005/8/layout/chevron1"/>
    <dgm:cxn modelId="{CA1C8A6D-F457-9648-A945-9E915EA31329}" type="presParOf" srcId="{EAF7A28F-1843-404E-84F9-713E4ADF7C42}" destId="{96104FF0-F93A-1A4C-A9B1-AA9CB69BFAE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D404EC-713E-E540-9F2D-0774D5055B1F}" type="doc">
      <dgm:prSet loTypeId="urn:microsoft.com/office/officeart/2005/8/layout/chevron1" loCatId="" qsTypeId="urn:microsoft.com/office/officeart/2005/8/quickstyle/simple1" qsCatId="simple" csTypeId="urn:microsoft.com/office/officeart/2005/8/colors/accent3_2" csCatId="accent3" phldr="1"/>
      <dgm:spPr/>
    </dgm:pt>
    <dgm:pt modelId="{231A1EEF-C450-AE4D-B0CC-3414550BFB7B}">
      <dgm:prSet phldrT="[Text]" custT="1"/>
      <dgm:spPr/>
      <dgm:t>
        <a:bodyPr/>
        <a:lstStyle/>
        <a:p>
          <a:r>
            <a:rPr lang="pt-PT" sz="1800" noProof="0"/>
            <a:t>Projetar a revisão</a:t>
          </a:r>
        </a:p>
      </dgm:t>
    </dgm:pt>
    <dgm:pt modelId="{D399C251-3C3A-E742-8AD0-8F5F697F443C}" type="parTrans" cxnId="{5CEB5073-9F3A-5244-875D-4B89D9D060B0}">
      <dgm:prSet/>
      <dgm:spPr/>
      <dgm:t>
        <a:bodyPr/>
        <a:lstStyle/>
        <a:p>
          <a:endParaRPr lang="pt-PT" noProof="0"/>
        </a:p>
      </dgm:t>
    </dgm:pt>
    <dgm:pt modelId="{8F9433E3-649C-F84B-85B7-D206F4DF5261}" type="sibTrans" cxnId="{5CEB5073-9F3A-5244-875D-4B89D9D060B0}">
      <dgm:prSet/>
      <dgm:spPr/>
      <dgm:t>
        <a:bodyPr/>
        <a:lstStyle/>
        <a:p>
          <a:endParaRPr lang="pt-PT" noProof="0"/>
        </a:p>
      </dgm:t>
    </dgm:pt>
    <dgm:pt modelId="{74A48BA2-933F-7044-86FE-DE5963353E88}">
      <dgm:prSet phldrT="[Text]"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Conduzir a revisão</a:t>
          </a:r>
        </a:p>
      </dgm:t>
    </dgm:pt>
    <dgm:pt modelId="{C986EC0F-0ED3-8044-B785-7650C771CF37}" type="parTrans" cxnId="{756E32A2-F233-DE47-8831-7A739EB18B43}">
      <dgm:prSet/>
      <dgm:spPr/>
      <dgm:t>
        <a:bodyPr/>
        <a:lstStyle/>
        <a:p>
          <a:endParaRPr lang="pt-PT" noProof="0"/>
        </a:p>
      </dgm:t>
    </dgm:pt>
    <dgm:pt modelId="{898A55E3-2ED7-D64E-8A88-FECEA7E65606}" type="sibTrans" cxnId="{756E32A2-F233-DE47-8831-7A739EB18B43}">
      <dgm:prSet/>
      <dgm:spPr/>
      <dgm:t>
        <a:bodyPr/>
        <a:lstStyle/>
        <a:p>
          <a:endParaRPr lang="pt-PT" noProof="0"/>
        </a:p>
      </dgm:t>
    </dgm:pt>
    <dgm:pt modelId="{C7BC0CB6-10F7-954A-AEF4-2C12F82D68D2}">
      <dgm:prSet phldrT="[Text]"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Análise</a:t>
          </a:r>
        </a:p>
      </dgm:t>
    </dgm:pt>
    <dgm:pt modelId="{082E2F7A-1305-5B47-8508-CB06C26167C4}" type="parTrans" cxnId="{5B50BFF8-5188-E140-987C-70131AB73C82}">
      <dgm:prSet/>
      <dgm:spPr/>
      <dgm:t>
        <a:bodyPr/>
        <a:lstStyle/>
        <a:p>
          <a:endParaRPr lang="pt-PT" noProof="0"/>
        </a:p>
      </dgm:t>
    </dgm:pt>
    <dgm:pt modelId="{646151CC-5E3E-A346-838D-A494F43A8083}" type="sibTrans" cxnId="{5B50BFF8-5188-E140-987C-70131AB73C82}">
      <dgm:prSet/>
      <dgm:spPr/>
      <dgm:t>
        <a:bodyPr/>
        <a:lstStyle/>
        <a:p>
          <a:endParaRPr lang="pt-PT" noProof="0"/>
        </a:p>
      </dgm:t>
    </dgm:pt>
    <dgm:pt modelId="{0E3B5639-5ADF-3241-96D3-19855E07B4C6}">
      <dgm:prSet phldrT="[Text]"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gm:t>
    </dgm:pt>
    <dgm:pt modelId="{B6A8F965-D461-FC4A-BB04-4AF26AF61632}" type="parTrans" cxnId="{8D100B7A-7E3B-9144-BEDB-957C182D35B5}">
      <dgm:prSet/>
      <dgm:spPr/>
      <dgm:t>
        <a:bodyPr/>
        <a:lstStyle/>
        <a:p>
          <a:endParaRPr lang="pt-PT" noProof="0"/>
        </a:p>
      </dgm:t>
    </dgm:pt>
    <dgm:pt modelId="{D3FC5131-9836-E147-8E09-FE6346B72E56}" type="sibTrans" cxnId="{8D100B7A-7E3B-9144-BEDB-957C182D35B5}">
      <dgm:prSet/>
      <dgm:spPr/>
      <dgm:t>
        <a:bodyPr/>
        <a:lstStyle/>
        <a:p>
          <a:endParaRPr lang="pt-PT" noProof="0"/>
        </a:p>
      </dgm:t>
    </dgm:pt>
    <dgm:pt modelId="{EAF7A28F-1843-404E-84F9-713E4ADF7C42}" type="pres">
      <dgm:prSet presAssocID="{19D404EC-713E-E540-9F2D-0774D5055B1F}" presName="Name0" presStyleCnt="0">
        <dgm:presLayoutVars>
          <dgm:dir/>
          <dgm:animLvl val="lvl"/>
          <dgm:resizeHandles val="exact"/>
        </dgm:presLayoutVars>
      </dgm:prSet>
      <dgm:spPr/>
    </dgm:pt>
    <dgm:pt modelId="{21704EC7-D27B-D145-B1A2-651E0E09BDEE}" type="pres">
      <dgm:prSet presAssocID="{231A1EEF-C450-AE4D-B0CC-3414550BFB7B}" presName="parTxOnly" presStyleLbl="node1" presStyleIdx="0" presStyleCnt="4" custScaleY="42431">
        <dgm:presLayoutVars>
          <dgm:chMax val="0"/>
          <dgm:chPref val="0"/>
          <dgm:bulletEnabled val="1"/>
        </dgm:presLayoutVars>
      </dgm:prSet>
      <dgm:spPr/>
    </dgm:pt>
    <dgm:pt modelId="{FED3F151-702C-5042-A9D6-AAB37D6CFAEA}" type="pres">
      <dgm:prSet presAssocID="{8F9433E3-649C-F84B-85B7-D206F4DF5261}" presName="parTxOnlySpace" presStyleCnt="0"/>
      <dgm:spPr/>
    </dgm:pt>
    <dgm:pt modelId="{2371A78D-777F-4245-8006-6E2F55AC1CE7}" type="pres">
      <dgm:prSet presAssocID="{74A48BA2-933F-7044-86FE-DE5963353E88}" presName="parTxOnly" presStyleLbl="node1" presStyleIdx="1" presStyleCnt="4" custScaleY="42431">
        <dgm:presLayoutVars>
          <dgm:chMax val="0"/>
          <dgm:chPref val="0"/>
          <dgm:bulletEnabled val="1"/>
        </dgm:presLayoutVars>
      </dgm:prSet>
      <dgm:spPr/>
    </dgm:pt>
    <dgm:pt modelId="{E0FA6AFF-93FF-C74F-9DF5-27778108A27F}" type="pres">
      <dgm:prSet presAssocID="{898A55E3-2ED7-D64E-8A88-FECEA7E65606}" presName="parTxOnlySpace" presStyleCnt="0"/>
      <dgm:spPr/>
    </dgm:pt>
    <dgm:pt modelId="{EE9D7F66-18CD-A646-BAE1-9869F2906406}" type="pres">
      <dgm:prSet presAssocID="{C7BC0CB6-10F7-954A-AEF4-2C12F82D68D2}" presName="parTxOnly" presStyleLbl="node1" presStyleIdx="2" presStyleCnt="4" custScaleY="42431">
        <dgm:presLayoutVars>
          <dgm:chMax val="0"/>
          <dgm:chPref val="0"/>
          <dgm:bulletEnabled val="1"/>
        </dgm:presLayoutVars>
      </dgm:prSet>
      <dgm:spPr/>
    </dgm:pt>
    <dgm:pt modelId="{C8D75137-8DF7-6449-966A-422E162069CC}" type="pres">
      <dgm:prSet presAssocID="{646151CC-5E3E-A346-838D-A494F43A8083}" presName="parTxOnlySpace" presStyleCnt="0"/>
      <dgm:spPr/>
    </dgm:pt>
    <dgm:pt modelId="{96104FF0-F93A-1A4C-A9B1-AA9CB69BFAED}" type="pres">
      <dgm:prSet presAssocID="{0E3B5639-5ADF-3241-96D3-19855E07B4C6}" presName="parTxOnly" presStyleLbl="node1" presStyleIdx="3" presStyleCnt="4" custScaleY="42431">
        <dgm:presLayoutVars>
          <dgm:chMax val="0"/>
          <dgm:chPref val="0"/>
          <dgm:bulletEnabled val="1"/>
        </dgm:presLayoutVars>
      </dgm:prSet>
      <dgm:spPr/>
    </dgm:pt>
  </dgm:ptLst>
  <dgm:cxnLst>
    <dgm:cxn modelId="{6ED6796A-0990-D04B-939B-C87D23A44B59}" type="presOf" srcId="{231A1EEF-C450-AE4D-B0CC-3414550BFB7B}" destId="{21704EC7-D27B-D145-B1A2-651E0E09BDEE}" srcOrd="0" destOrd="0" presId="urn:microsoft.com/office/officeart/2005/8/layout/chevron1"/>
    <dgm:cxn modelId="{D1046B4E-772C-2E48-B20E-985268375700}" type="presOf" srcId="{74A48BA2-933F-7044-86FE-DE5963353E88}" destId="{2371A78D-777F-4245-8006-6E2F55AC1CE7}" srcOrd="0" destOrd="0" presId="urn:microsoft.com/office/officeart/2005/8/layout/chevron1"/>
    <dgm:cxn modelId="{5CEB5073-9F3A-5244-875D-4B89D9D060B0}" srcId="{19D404EC-713E-E540-9F2D-0774D5055B1F}" destId="{231A1EEF-C450-AE4D-B0CC-3414550BFB7B}" srcOrd="0" destOrd="0" parTransId="{D399C251-3C3A-E742-8AD0-8F5F697F443C}" sibTransId="{8F9433E3-649C-F84B-85B7-D206F4DF5261}"/>
    <dgm:cxn modelId="{0DD62657-26DB-9C42-AAC6-BE3632C649AB}" type="presOf" srcId="{C7BC0CB6-10F7-954A-AEF4-2C12F82D68D2}" destId="{EE9D7F66-18CD-A646-BAE1-9869F2906406}" srcOrd="0" destOrd="0" presId="urn:microsoft.com/office/officeart/2005/8/layout/chevron1"/>
    <dgm:cxn modelId="{8D100B7A-7E3B-9144-BEDB-957C182D35B5}" srcId="{19D404EC-713E-E540-9F2D-0774D5055B1F}" destId="{0E3B5639-5ADF-3241-96D3-19855E07B4C6}" srcOrd="3" destOrd="0" parTransId="{B6A8F965-D461-FC4A-BB04-4AF26AF61632}" sibTransId="{D3FC5131-9836-E147-8E09-FE6346B72E56}"/>
    <dgm:cxn modelId="{54F86794-B07E-CB49-8774-38BA0027809F}" type="presOf" srcId="{19D404EC-713E-E540-9F2D-0774D5055B1F}" destId="{EAF7A28F-1843-404E-84F9-713E4ADF7C42}" srcOrd="0" destOrd="0" presId="urn:microsoft.com/office/officeart/2005/8/layout/chevron1"/>
    <dgm:cxn modelId="{756E32A2-F233-DE47-8831-7A739EB18B43}" srcId="{19D404EC-713E-E540-9F2D-0774D5055B1F}" destId="{74A48BA2-933F-7044-86FE-DE5963353E88}" srcOrd="1" destOrd="0" parTransId="{C986EC0F-0ED3-8044-B785-7650C771CF37}" sibTransId="{898A55E3-2ED7-D64E-8A88-FECEA7E65606}"/>
    <dgm:cxn modelId="{AA7E89F1-9A4A-6D44-803F-1EB9BFEE9054}" type="presOf" srcId="{0E3B5639-5ADF-3241-96D3-19855E07B4C6}" destId="{96104FF0-F93A-1A4C-A9B1-AA9CB69BFAED}" srcOrd="0" destOrd="0" presId="urn:microsoft.com/office/officeart/2005/8/layout/chevron1"/>
    <dgm:cxn modelId="{5B50BFF8-5188-E140-987C-70131AB73C82}" srcId="{19D404EC-713E-E540-9F2D-0774D5055B1F}" destId="{C7BC0CB6-10F7-954A-AEF4-2C12F82D68D2}" srcOrd="2" destOrd="0" parTransId="{082E2F7A-1305-5B47-8508-CB06C26167C4}" sibTransId="{646151CC-5E3E-A346-838D-A494F43A8083}"/>
    <dgm:cxn modelId="{8AB16531-6D30-1C49-9785-0B531F8EA21F}" type="presParOf" srcId="{EAF7A28F-1843-404E-84F9-713E4ADF7C42}" destId="{21704EC7-D27B-D145-B1A2-651E0E09BDEE}" srcOrd="0" destOrd="0" presId="urn:microsoft.com/office/officeart/2005/8/layout/chevron1"/>
    <dgm:cxn modelId="{5F95AF3E-6ABC-2C41-AE90-D661E5925151}" type="presParOf" srcId="{EAF7A28F-1843-404E-84F9-713E4ADF7C42}" destId="{FED3F151-702C-5042-A9D6-AAB37D6CFAEA}" srcOrd="1" destOrd="0" presId="urn:microsoft.com/office/officeart/2005/8/layout/chevron1"/>
    <dgm:cxn modelId="{634C367D-E5A8-6F4F-A03E-8218D08D9BC0}" type="presParOf" srcId="{EAF7A28F-1843-404E-84F9-713E4ADF7C42}" destId="{2371A78D-777F-4245-8006-6E2F55AC1CE7}" srcOrd="2" destOrd="0" presId="urn:microsoft.com/office/officeart/2005/8/layout/chevron1"/>
    <dgm:cxn modelId="{8875DBB3-ED84-6141-B748-05C5B1DF9DD6}" type="presParOf" srcId="{EAF7A28F-1843-404E-84F9-713E4ADF7C42}" destId="{E0FA6AFF-93FF-C74F-9DF5-27778108A27F}" srcOrd="3" destOrd="0" presId="urn:microsoft.com/office/officeart/2005/8/layout/chevron1"/>
    <dgm:cxn modelId="{B6B9E583-D6A8-4F41-8B65-7E9098974179}" type="presParOf" srcId="{EAF7A28F-1843-404E-84F9-713E4ADF7C42}" destId="{EE9D7F66-18CD-A646-BAE1-9869F2906406}" srcOrd="4" destOrd="0" presId="urn:microsoft.com/office/officeart/2005/8/layout/chevron1"/>
    <dgm:cxn modelId="{32721B9C-127A-7E46-9737-4D0CF3B8CA82}" type="presParOf" srcId="{EAF7A28F-1843-404E-84F9-713E4ADF7C42}" destId="{C8D75137-8DF7-6449-966A-422E162069CC}" srcOrd="5" destOrd="0" presId="urn:microsoft.com/office/officeart/2005/8/layout/chevron1"/>
    <dgm:cxn modelId="{CA1C8A6D-F457-9648-A945-9E915EA31329}" type="presParOf" srcId="{EAF7A28F-1843-404E-84F9-713E4ADF7C42}" destId="{96104FF0-F93A-1A4C-A9B1-AA9CB69BFAE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D404EC-713E-E540-9F2D-0774D5055B1F}" type="doc">
      <dgm:prSet loTypeId="urn:microsoft.com/office/officeart/2005/8/layout/chevron1" loCatId="" qsTypeId="urn:microsoft.com/office/officeart/2005/8/quickstyle/simple1" qsCatId="simple" csTypeId="urn:microsoft.com/office/officeart/2005/8/colors/accent3_2" csCatId="accent3" phldr="1"/>
      <dgm:spPr/>
    </dgm:pt>
    <dgm:pt modelId="{231A1EEF-C450-AE4D-B0CC-3414550BFB7B}">
      <dgm:prSet phldrT="[Text]" custT="1"/>
      <dgm:spPr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gm:t>
    </dgm:pt>
    <dgm:pt modelId="{D399C251-3C3A-E742-8AD0-8F5F697F443C}" type="parTrans" cxnId="{5CEB5073-9F3A-5244-875D-4B89D9D060B0}">
      <dgm:prSet/>
      <dgm:spPr/>
      <dgm:t>
        <a:bodyPr/>
        <a:lstStyle/>
        <a:p>
          <a:endParaRPr lang="pt-PT" noProof="0"/>
        </a:p>
      </dgm:t>
    </dgm:pt>
    <dgm:pt modelId="{8F9433E3-649C-F84B-85B7-D206F4DF5261}" type="sibTrans" cxnId="{5CEB5073-9F3A-5244-875D-4B89D9D060B0}">
      <dgm:prSet/>
      <dgm:spPr/>
      <dgm:t>
        <a:bodyPr/>
        <a:lstStyle/>
        <a:p>
          <a:endParaRPr lang="pt-PT" noProof="0"/>
        </a:p>
      </dgm:t>
    </dgm:pt>
    <dgm:pt modelId="{74A48BA2-933F-7044-86FE-DE5963353E88}">
      <dgm:prSet phldrT="[Text]" custT="1"/>
      <dgm:spPr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gm:t>
    </dgm:pt>
    <dgm:pt modelId="{C986EC0F-0ED3-8044-B785-7650C771CF37}" type="parTrans" cxnId="{756E32A2-F233-DE47-8831-7A739EB18B43}">
      <dgm:prSet/>
      <dgm:spPr/>
      <dgm:t>
        <a:bodyPr/>
        <a:lstStyle/>
        <a:p>
          <a:endParaRPr lang="pt-PT" noProof="0"/>
        </a:p>
      </dgm:t>
    </dgm:pt>
    <dgm:pt modelId="{898A55E3-2ED7-D64E-8A88-FECEA7E65606}" type="sibTrans" cxnId="{756E32A2-F233-DE47-8831-7A739EB18B43}">
      <dgm:prSet/>
      <dgm:spPr/>
      <dgm:t>
        <a:bodyPr/>
        <a:lstStyle/>
        <a:p>
          <a:endParaRPr lang="pt-PT" noProof="0"/>
        </a:p>
      </dgm:t>
    </dgm:pt>
    <dgm:pt modelId="{C7BC0CB6-10F7-954A-AEF4-2C12F82D68D2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>
                  <a:lumMod val="50000"/>
                </a:prstClr>
              </a:solidFill>
              <a:latin typeface="Calibri" panose="020F0502020204030204"/>
              <a:ea typeface="+mn-ea"/>
              <a:cs typeface="+mn-cs"/>
            </a:rPr>
            <a:t>Análise</a:t>
          </a:r>
        </a:p>
      </dgm:t>
    </dgm:pt>
    <dgm:pt modelId="{082E2F7A-1305-5B47-8508-CB06C26167C4}" type="parTrans" cxnId="{5B50BFF8-5188-E140-987C-70131AB73C82}">
      <dgm:prSet/>
      <dgm:spPr/>
      <dgm:t>
        <a:bodyPr/>
        <a:lstStyle/>
        <a:p>
          <a:endParaRPr lang="pt-PT" noProof="0"/>
        </a:p>
      </dgm:t>
    </dgm:pt>
    <dgm:pt modelId="{646151CC-5E3E-A346-838D-A494F43A8083}" type="sibTrans" cxnId="{5B50BFF8-5188-E140-987C-70131AB73C82}">
      <dgm:prSet/>
      <dgm:spPr/>
      <dgm:t>
        <a:bodyPr/>
        <a:lstStyle/>
        <a:p>
          <a:endParaRPr lang="pt-PT" noProof="0"/>
        </a:p>
      </dgm:t>
    </dgm:pt>
    <dgm:pt modelId="{0E3B5639-5ADF-3241-96D3-19855E07B4C6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gm:t>
    </dgm:pt>
    <dgm:pt modelId="{B6A8F965-D461-FC4A-BB04-4AF26AF61632}" type="parTrans" cxnId="{8D100B7A-7E3B-9144-BEDB-957C182D35B5}">
      <dgm:prSet/>
      <dgm:spPr/>
      <dgm:t>
        <a:bodyPr/>
        <a:lstStyle/>
        <a:p>
          <a:endParaRPr lang="pt-PT" noProof="0"/>
        </a:p>
      </dgm:t>
    </dgm:pt>
    <dgm:pt modelId="{D3FC5131-9836-E147-8E09-FE6346B72E56}" type="sibTrans" cxnId="{8D100B7A-7E3B-9144-BEDB-957C182D35B5}">
      <dgm:prSet/>
      <dgm:spPr/>
      <dgm:t>
        <a:bodyPr/>
        <a:lstStyle/>
        <a:p>
          <a:endParaRPr lang="pt-PT" noProof="0"/>
        </a:p>
      </dgm:t>
    </dgm:pt>
    <dgm:pt modelId="{EAF7A28F-1843-404E-84F9-713E4ADF7C42}" type="pres">
      <dgm:prSet presAssocID="{19D404EC-713E-E540-9F2D-0774D5055B1F}" presName="Name0" presStyleCnt="0">
        <dgm:presLayoutVars>
          <dgm:dir/>
          <dgm:animLvl val="lvl"/>
          <dgm:resizeHandles val="exact"/>
        </dgm:presLayoutVars>
      </dgm:prSet>
      <dgm:spPr/>
    </dgm:pt>
    <dgm:pt modelId="{21704EC7-D27B-D145-B1A2-651E0E09BDEE}" type="pres">
      <dgm:prSet presAssocID="{231A1EEF-C450-AE4D-B0CC-3414550BFB7B}" presName="parTxOnly" presStyleLbl="node1" presStyleIdx="0" presStyleCnt="4" custScaleY="42431">
        <dgm:presLayoutVars>
          <dgm:chMax val="0"/>
          <dgm:chPref val="0"/>
          <dgm:bulletEnabled val="1"/>
        </dgm:presLayoutVars>
      </dgm:prSet>
      <dgm:spPr>
        <a:xfrm>
          <a:off x="4877" y="2507004"/>
          <a:ext cx="2839417" cy="481917"/>
        </a:xfrm>
        <a:prstGeom prst="chevron">
          <a:avLst/>
        </a:prstGeom>
      </dgm:spPr>
    </dgm:pt>
    <dgm:pt modelId="{FED3F151-702C-5042-A9D6-AAB37D6CFAEA}" type="pres">
      <dgm:prSet presAssocID="{8F9433E3-649C-F84B-85B7-D206F4DF5261}" presName="parTxOnlySpace" presStyleCnt="0"/>
      <dgm:spPr/>
    </dgm:pt>
    <dgm:pt modelId="{2371A78D-777F-4245-8006-6E2F55AC1CE7}" type="pres">
      <dgm:prSet presAssocID="{74A48BA2-933F-7044-86FE-DE5963353E88}" presName="parTxOnly" presStyleLbl="node1" presStyleIdx="1" presStyleCnt="4" custScaleY="42431">
        <dgm:presLayoutVars>
          <dgm:chMax val="0"/>
          <dgm:chPref val="0"/>
          <dgm:bulletEnabled val="1"/>
        </dgm:presLayoutVars>
      </dgm:prSet>
      <dgm:spPr>
        <a:xfrm>
          <a:off x="2560353" y="2507004"/>
          <a:ext cx="2839417" cy="481917"/>
        </a:xfrm>
        <a:prstGeom prst="chevron">
          <a:avLst/>
        </a:prstGeom>
      </dgm:spPr>
    </dgm:pt>
    <dgm:pt modelId="{E0FA6AFF-93FF-C74F-9DF5-27778108A27F}" type="pres">
      <dgm:prSet presAssocID="{898A55E3-2ED7-D64E-8A88-FECEA7E65606}" presName="parTxOnlySpace" presStyleCnt="0"/>
      <dgm:spPr/>
    </dgm:pt>
    <dgm:pt modelId="{EE9D7F66-18CD-A646-BAE1-9869F2906406}" type="pres">
      <dgm:prSet presAssocID="{C7BC0CB6-10F7-954A-AEF4-2C12F82D68D2}" presName="parTxOnly" presStyleLbl="node1" presStyleIdx="2" presStyleCnt="4" custScaleY="42431">
        <dgm:presLayoutVars>
          <dgm:chMax val="0"/>
          <dgm:chPref val="0"/>
          <dgm:bulletEnabled val="1"/>
        </dgm:presLayoutVars>
      </dgm:prSet>
      <dgm:spPr>
        <a:xfrm>
          <a:off x="5115829" y="2507004"/>
          <a:ext cx="2839417" cy="481917"/>
        </a:xfrm>
        <a:prstGeom prst="chevron">
          <a:avLst/>
        </a:prstGeom>
      </dgm:spPr>
    </dgm:pt>
    <dgm:pt modelId="{C8D75137-8DF7-6449-966A-422E162069CC}" type="pres">
      <dgm:prSet presAssocID="{646151CC-5E3E-A346-838D-A494F43A8083}" presName="parTxOnlySpace" presStyleCnt="0"/>
      <dgm:spPr/>
    </dgm:pt>
    <dgm:pt modelId="{96104FF0-F93A-1A4C-A9B1-AA9CB69BFAED}" type="pres">
      <dgm:prSet presAssocID="{0E3B5639-5ADF-3241-96D3-19855E07B4C6}" presName="parTxOnly" presStyleLbl="node1" presStyleIdx="3" presStyleCnt="4" custScaleY="42431">
        <dgm:presLayoutVars>
          <dgm:chMax val="0"/>
          <dgm:chPref val="0"/>
          <dgm:bulletEnabled val="1"/>
        </dgm:presLayoutVars>
      </dgm:prSet>
      <dgm:spPr>
        <a:xfrm>
          <a:off x="7671304" y="2507004"/>
          <a:ext cx="2839417" cy="481917"/>
        </a:xfrm>
        <a:prstGeom prst="chevron">
          <a:avLst/>
        </a:prstGeom>
      </dgm:spPr>
    </dgm:pt>
  </dgm:ptLst>
  <dgm:cxnLst>
    <dgm:cxn modelId="{6ED6796A-0990-D04B-939B-C87D23A44B59}" type="presOf" srcId="{231A1EEF-C450-AE4D-B0CC-3414550BFB7B}" destId="{21704EC7-D27B-D145-B1A2-651E0E09BDEE}" srcOrd="0" destOrd="0" presId="urn:microsoft.com/office/officeart/2005/8/layout/chevron1"/>
    <dgm:cxn modelId="{D1046B4E-772C-2E48-B20E-985268375700}" type="presOf" srcId="{74A48BA2-933F-7044-86FE-DE5963353E88}" destId="{2371A78D-777F-4245-8006-6E2F55AC1CE7}" srcOrd="0" destOrd="0" presId="urn:microsoft.com/office/officeart/2005/8/layout/chevron1"/>
    <dgm:cxn modelId="{5CEB5073-9F3A-5244-875D-4B89D9D060B0}" srcId="{19D404EC-713E-E540-9F2D-0774D5055B1F}" destId="{231A1EEF-C450-AE4D-B0CC-3414550BFB7B}" srcOrd="0" destOrd="0" parTransId="{D399C251-3C3A-E742-8AD0-8F5F697F443C}" sibTransId="{8F9433E3-649C-F84B-85B7-D206F4DF5261}"/>
    <dgm:cxn modelId="{0DD62657-26DB-9C42-AAC6-BE3632C649AB}" type="presOf" srcId="{C7BC0CB6-10F7-954A-AEF4-2C12F82D68D2}" destId="{EE9D7F66-18CD-A646-BAE1-9869F2906406}" srcOrd="0" destOrd="0" presId="urn:microsoft.com/office/officeart/2005/8/layout/chevron1"/>
    <dgm:cxn modelId="{8D100B7A-7E3B-9144-BEDB-957C182D35B5}" srcId="{19D404EC-713E-E540-9F2D-0774D5055B1F}" destId="{0E3B5639-5ADF-3241-96D3-19855E07B4C6}" srcOrd="3" destOrd="0" parTransId="{B6A8F965-D461-FC4A-BB04-4AF26AF61632}" sibTransId="{D3FC5131-9836-E147-8E09-FE6346B72E56}"/>
    <dgm:cxn modelId="{54F86794-B07E-CB49-8774-38BA0027809F}" type="presOf" srcId="{19D404EC-713E-E540-9F2D-0774D5055B1F}" destId="{EAF7A28F-1843-404E-84F9-713E4ADF7C42}" srcOrd="0" destOrd="0" presId="urn:microsoft.com/office/officeart/2005/8/layout/chevron1"/>
    <dgm:cxn modelId="{756E32A2-F233-DE47-8831-7A739EB18B43}" srcId="{19D404EC-713E-E540-9F2D-0774D5055B1F}" destId="{74A48BA2-933F-7044-86FE-DE5963353E88}" srcOrd="1" destOrd="0" parTransId="{C986EC0F-0ED3-8044-B785-7650C771CF37}" sibTransId="{898A55E3-2ED7-D64E-8A88-FECEA7E65606}"/>
    <dgm:cxn modelId="{AA7E89F1-9A4A-6D44-803F-1EB9BFEE9054}" type="presOf" srcId="{0E3B5639-5ADF-3241-96D3-19855E07B4C6}" destId="{96104FF0-F93A-1A4C-A9B1-AA9CB69BFAED}" srcOrd="0" destOrd="0" presId="urn:microsoft.com/office/officeart/2005/8/layout/chevron1"/>
    <dgm:cxn modelId="{5B50BFF8-5188-E140-987C-70131AB73C82}" srcId="{19D404EC-713E-E540-9F2D-0774D5055B1F}" destId="{C7BC0CB6-10F7-954A-AEF4-2C12F82D68D2}" srcOrd="2" destOrd="0" parTransId="{082E2F7A-1305-5B47-8508-CB06C26167C4}" sibTransId="{646151CC-5E3E-A346-838D-A494F43A8083}"/>
    <dgm:cxn modelId="{8AB16531-6D30-1C49-9785-0B531F8EA21F}" type="presParOf" srcId="{EAF7A28F-1843-404E-84F9-713E4ADF7C42}" destId="{21704EC7-D27B-D145-B1A2-651E0E09BDEE}" srcOrd="0" destOrd="0" presId="urn:microsoft.com/office/officeart/2005/8/layout/chevron1"/>
    <dgm:cxn modelId="{5F95AF3E-6ABC-2C41-AE90-D661E5925151}" type="presParOf" srcId="{EAF7A28F-1843-404E-84F9-713E4ADF7C42}" destId="{FED3F151-702C-5042-A9D6-AAB37D6CFAEA}" srcOrd="1" destOrd="0" presId="urn:microsoft.com/office/officeart/2005/8/layout/chevron1"/>
    <dgm:cxn modelId="{634C367D-E5A8-6F4F-A03E-8218D08D9BC0}" type="presParOf" srcId="{EAF7A28F-1843-404E-84F9-713E4ADF7C42}" destId="{2371A78D-777F-4245-8006-6E2F55AC1CE7}" srcOrd="2" destOrd="0" presId="urn:microsoft.com/office/officeart/2005/8/layout/chevron1"/>
    <dgm:cxn modelId="{8875DBB3-ED84-6141-B748-05C5B1DF9DD6}" type="presParOf" srcId="{EAF7A28F-1843-404E-84F9-713E4ADF7C42}" destId="{E0FA6AFF-93FF-C74F-9DF5-27778108A27F}" srcOrd="3" destOrd="0" presId="urn:microsoft.com/office/officeart/2005/8/layout/chevron1"/>
    <dgm:cxn modelId="{B6B9E583-D6A8-4F41-8B65-7E9098974179}" type="presParOf" srcId="{EAF7A28F-1843-404E-84F9-713E4ADF7C42}" destId="{EE9D7F66-18CD-A646-BAE1-9869F2906406}" srcOrd="4" destOrd="0" presId="urn:microsoft.com/office/officeart/2005/8/layout/chevron1"/>
    <dgm:cxn modelId="{32721B9C-127A-7E46-9737-4D0CF3B8CA82}" type="presParOf" srcId="{EAF7A28F-1843-404E-84F9-713E4ADF7C42}" destId="{C8D75137-8DF7-6449-966A-422E162069CC}" srcOrd="5" destOrd="0" presId="urn:microsoft.com/office/officeart/2005/8/layout/chevron1"/>
    <dgm:cxn modelId="{CA1C8A6D-F457-9648-A945-9E915EA31329}" type="presParOf" srcId="{EAF7A28F-1843-404E-84F9-713E4ADF7C42}" destId="{96104FF0-F93A-1A4C-A9B1-AA9CB69BFAE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D404EC-713E-E540-9F2D-0774D5055B1F}" type="doc">
      <dgm:prSet loTypeId="urn:microsoft.com/office/officeart/2005/8/layout/chevron1" loCatId="" qsTypeId="urn:microsoft.com/office/officeart/2005/8/quickstyle/simple1" qsCatId="simple" csTypeId="urn:microsoft.com/office/officeart/2005/8/colors/accent3_2" csCatId="accent3" phldr="1"/>
      <dgm:spPr/>
    </dgm:pt>
    <dgm:pt modelId="{231A1EEF-C450-AE4D-B0CC-3414550BFB7B}">
      <dgm:prSet phldrT="[Text]" custT="1"/>
      <dgm:spPr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gm:t>
    </dgm:pt>
    <dgm:pt modelId="{D399C251-3C3A-E742-8AD0-8F5F697F443C}" type="parTrans" cxnId="{5CEB5073-9F3A-5244-875D-4B89D9D060B0}">
      <dgm:prSet/>
      <dgm:spPr/>
      <dgm:t>
        <a:bodyPr/>
        <a:lstStyle/>
        <a:p>
          <a:endParaRPr lang="pt-PT" noProof="0"/>
        </a:p>
      </dgm:t>
    </dgm:pt>
    <dgm:pt modelId="{8F9433E3-649C-F84B-85B7-D206F4DF5261}" type="sibTrans" cxnId="{5CEB5073-9F3A-5244-875D-4B89D9D060B0}">
      <dgm:prSet/>
      <dgm:spPr/>
      <dgm:t>
        <a:bodyPr/>
        <a:lstStyle/>
        <a:p>
          <a:endParaRPr lang="pt-PT" noProof="0"/>
        </a:p>
      </dgm:t>
    </dgm:pt>
    <dgm:pt modelId="{74A48BA2-933F-7044-86FE-DE5963353E88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gm:t>
    </dgm:pt>
    <dgm:pt modelId="{C986EC0F-0ED3-8044-B785-7650C771CF37}" type="parTrans" cxnId="{756E32A2-F233-DE47-8831-7A739EB18B43}">
      <dgm:prSet/>
      <dgm:spPr/>
      <dgm:t>
        <a:bodyPr/>
        <a:lstStyle/>
        <a:p>
          <a:endParaRPr lang="pt-PT" noProof="0"/>
        </a:p>
      </dgm:t>
    </dgm:pt>
    <dgm:pt modelId="{898A55E3-2ED7-D64E-8A88-FECEA7E65606}" type="sibTrans" cxnId="{756E32A2-F233-DE47-8831-7A739EB18B43}">
      <dgm:prSet/>
      <dgm:spPr/>
      <dgm:t>
        <a:bodyPr/>
        <a:lstStyle/>
        <a:p>
          <a:endParaRPr lang="pt-PT" noProof="0"/>
        </a:p>
      </dgm:t>
    </dgm:pt>
    <dgm:pt modelId="{C7BC0CB6-10F7-954A-AEF4-2C12F82D68D2}">
      <dgm:prSet phldrT="[Text]" custT="1"/>
      <dgm:spPr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Análise</a:t>
          </a:r>
        </a:p>
      </dgm:t>
    </dgm:pt>
    <dgm:pt modelId="{082E2F7A-1305-5B47-8508-CB06C26167C4}" type="parTrans" cxnId="{5B50BFF8-5188-E140-987C-70131AB73C82}">
      <dgm:prSet/>
      <dgm:spPr/>
      <dgm:t>
        <a:bodyPr/>
        <a:lstStyle/>
        <a:p>
          <a:endParaRPr lang="pt-PT" noProof="0"/>
        </a:p>
      </dgm:t>
    </dgm:pt>
    <dgm:pt modelId="{646151CC-5E3E-A346-838D-A494F43A8083}" type="sibTrans" cxnId="{5B50BFF8-5188-E140-987C-70131AB73C82}">
      <dgm:prSet/>
      <dgm:spPr/>
      <dgm:t>
        <a:bodyPr/>
        <a:lstStyle/>
        <a:p>
          <a:endParaRPr lang="pt-PT" noProof="0"/>
        </a:p>
      </dgm:t>
    </dgm:pt>
    <dgm:pt modelId="{0E3B5639-5ADF-3241-96D3-19855E07B4C6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gm:t>
    </dgm:pt>
    <dgm:pt modelId="{B6A8F965-D461-FC4A-BB04-4AF26AF61632}" type="parTrans" cxnId="{8D100B7A-7E3B-9144-BEDB-957C182D35B5}">
      <dgm:prSet/>
      <dgm:spPr/>
      <dgm:t>
        <a:bodyPr/>
        <a:lstStyle/>
        <a:p>
          <a:endParaRPr lang="pt-PT" noProof="0"/>
        </a:p>
      </dgm:t>
    </dgm:pt>
    <dgm:pt modelId="{D3FC5131-9836-E147-8E09-FE6346B72E56}" type="sibTrans" cxnId="{8D100B7A-7E3B-9144-BEDB-957C182D35B5}">
      <dgm:prSet/>
      <dgm:spPr/>
      <dgm:t>
        <a:bodyPr/>
        <a:lstStyle/>
        <a:p>
          <a:endParaRPr lang="pt-PT" noProof="0"/>
        </a:p>
      </dgm:t>
    </dgm:pt>
    <dgm:pt modelId="{EAF7A28F-1843-404E-84F9-713E4ADF7C42}" type="pres">
      <dgm:prSet presAssocID="{19D404EC-713E-E540-9F2D-0774D5055B1F}" presName="Name0" presStyleCnt="0">
        <dgm:presLayoutVars>
          <dgm:dir/>
          <dgm:animLvl val="lvl"/>
          <dgm:resizeHandles val="exact"/>
        </dgm:presLayoutVars>
      </dgm:prSet>
      <dgm:spPr/>
    </dgm:pt>
    <dgm:pt modelId="{21704EC7-D27B-D145-B1A2-651E0E09BDEE}" type="pres">
      <dgm:prSet presAssocID="{231A1EEF-C450-AE4D-B0CC-3414550BFB7B}" presName="parTxOnly" presStyleLbl="node1" presStyleIdx="0" presStyleCnt="4" custScaleY="42431">
        <dgm:presLayoutVars>
          <dgm:chMax val="0"/>
          <dgm:chPref val="0"/>
          <dgm:bulletEnabled val="1"/>
        </dgm:presLayoutVars>
      </dgm:prSet>
      <dgm:spPr>
        <a:xfrm>
          <a:off x="4877" y="2507004"/>
          <a:ext cx="2839417" cy="481917"/>
        </a:xfrm>
        <a:prstGeom prst="chevron">
          <a:avLst/>
        </a:prstGeom>
      </dgm:spPr>
    </dgm:pt>
    <dgm:pt modelId="{FED3F151-702C-5042-A9D6-AAB37D6CFAEA}" type="pres">
      <dgm:prSet presAssocID="{8F9433E3-649C-F84B-85B7-D206F4DF5261}" presName="parTxOnlySpace" presStyleCnt="0"/>
      <dgm:spPr/>
    </dgm:pt>
    <dgm:pt modelId="{2371A78D-777F-4245-8006-6E2F55AC1CE7}" type="pres">
      <dgm:prSet presAssocID="{74A48BA2-933F-7044-86FE-DE5963353E88}" presName="parTxOnly" presStyleLbl="node1" presStyleIdx="1" presStyleCnt="4" custScaleY="42431">
        <dgm:presLayoutVars>
          <dgm:chMax val="0"/>
          <dgm:chPref val="0"/>
          <dgm:bulletEnabled val="1"/>
        </dgm:presLayoutVars>
      </dgm:prSet>
      <dgm:spPr>
        <a:xfrm>
          <a:off x="2560353" y="2507004"/>
          <a:ext cx="2839417" cy="481917"/>
        </a:xfrm>
        <a:prstGeom prst="chevron">
          <a:avLst/>
        </a:prstGeom>
      </dgm:spPr>
    </dgm:pt>
    <dgm:pt modelId="{E0FA6AFF-93FF-C74F-9DF5-27778108A27F}" type="pres">
      <dgm:prSet presAssocID="{898A55E3-2ED7-D64E-8A88-FECEA7E65606}" presName="parTxOnlySpace" presStyleCnt="0"/>
      <dgm:spPr/>
    </dgm:pt>
    <dgm:pt modelId="{EE9D7F66-18CD-A646-BAE1-9869F2906406}" type="pres">
      <dgm:prSet presAssocID="{C7BC0CB6-10F7-954A-AEF4-2C12F82D68D2}" presName="parTxOnly" presStyleLbl="node1" presStyleIdx="2" presStyleCnt="4" custScaleY="42431">
        <dgm:presLayoutVars>
          <dgm:chMax val="0"/>
          <dgm:chPref val="0"/>
          <dgm:bulletEnabled val="1"/>
        </dgm:presLayoutVars>
      </dgm:prSet>
      <dgm:spPr>
        <a:xfrm>
          <a:off x="5115829" y="2507004"/>
          <a:ext cx="2839417" cy="481917"/>
        </a:xfrm>
        <a:prstGeom prst="chevron">
          <a:avLst/>
        </a:prstGeom>
      </dgm:spPr>
    </dgm:pt>
    <dgm:pt modelId="{C8D75137-8DF7-6449-966A-422E162069CC}" type="pres">
      <dgm:prSet presAssocID="{646151CC-5E3E-A346-838D-A494F43A8083}" presName="parTxOnlySpace" presStyleCnt="0"/>
      <dgm:spPr/>
    </dgm:pt>
    <dgm:pt modelId="{96104FF0-F93A-1A4C-A9B1-AA9CB69BFAED}" type="pres">
      <dgm:prSet presAssocID="{0E3B5639-5ADF-3241-96D3-19855E07B4C6}" presName="parTxOnly" presStyleLbl="node1" presStyleIdx="3" presStyleCnt="4" custScaleY="42431">
        <dgm:presLayoutVars>
          <dgm:chMax val="0"/>
          <dgm:chPref val="0"/>
          <dgm:bulletEnabled val="1"/>
        </dgm:presLayoutVars>
      </dgm:prSet>
      <dgm:spPr>
        <a:xfrm>
          <a:off x="7671304" y="2507004"/>
          <a:ext cx="2839417" cy="481917"/>
        </a:xfrm>
        <a:prstGeom prst="chevron">
          <a:avLst/>
        </a:prstGeom>
      </dgm:spPr>
    </dgm:pt>
  </dgm:ptLst>
  <dgm:cxnLst>
    <dgm:cxn modelId="{6ED6796A-0990-D04B-939B-C87D23A44B59}" type="presOf" srcId="{231A1EEF-C450-AE4D-B0CC-3414550BFB7B}" destId="{21704EC7-D27B-D145-B1A2-651E0E09BDEE}" srcOrd="0" destOrd="0" presId="urn:microsoft.com/office/officeart/2005/8/layout/chevron1"/>
    <dgm:cxn modelId="{D1046B4E-772C-2E48-B20E-985268375700}" type="presOf" srcId="{74A48BA2-933F-7044-86FE-DE5963353E88}" destId="{2371A78D-777F-4245-8006-6E2F55AC1CE7}" srcOrd="0" destOrd="0" presId="urn:microsoft.com/office/officeart/2005/8/layout/chevron1"/>
    <dgm:cxn modelId="{5CEB5073-9F3A-5244-875D-4B89D9D060B0}" srcId="{19D404EC-713E-E540-9F2D-0774D5055B1F}" destId="{231A1EEF-C450-AE4D-B0CC-3414550BFB7B}" srcOrd="0" destOrd="0" parTransId="{D399C251-3C3A-E742-8AD0-8F5F697F443C}" sibTransId="{8F9433E3-649C-F84B-85B7-D206F4DF5261}"/>
    <dgm:cxn modelId="{0DD62657-26DB-9C42-AAC6-BE3632C649AB}" type="presOf" srcId="{C7BC0CB6-10F7-954A-AEF4-2C12F82D68D2}" destId="{EE9D7F66-18CD-A646-BAE1-9869F2906406}" srcOrd="0" destOrd="0" presId="urn:microsoft.com/office/officeart/2005/8/layout/chevron1"/>
    <dgm:cxn modelId="{8D100B7A-7E3B-9144-BEDB-957C182D35B5}" srcId="{19D404EC-713E-E540-9F2D-0774D5055B1F}" destId="{0E3B5639-5ADF-3241-96D3-19855E07B4C6}" srcOrd="3" destOrd="0" parTransId="{B6A8F965-D461-FC4A-BB04-4AF26AF61632}" sibTransId="{D3FC5131-9836-E147-8E09-FE6346B72E56}"/>
    <dgm:cxn modelId="{54F86794-B07E-CB49-8774-38BA0027809F}" type="presOf" srcId="{19D404EC-713E-E540-9F2D-0774D5055B1F}" destId="{EAF7A28F-1843-404E-84F9-713E4ADF7C42}" srcOrd="0" destOrd="0" presId="urn:microsoft.com/office/officeart/2005/8/layout/chevron1"/>
    <dgm:cxn modelId="{756E32A2-F233-DE47-8831-7A739EB18B43}" srcId="{19D404EC-713E-E540-9F2D-0774D5055B1F}" destId="{74A48BA2-933F-7044-86FE-DE5963353E88}" srcOrd="1" destOrd="0" parTransId="{C986EC0F-0ED3-8044-B785-7650C771CF37}" sibTransId="{898A55E3-2ED7-D64E-8A88-FECEA7E65606}"/>
    <dgm:cxn modelId="{AA7E89F1-9A4A-6D44-803F-1EB9BFEE9054}" type="presOf" srcId="{0E3B5639-5ADF-3241-96D3-19855E07B4C6}" destId="{96104FF0-F93A-1A4C-A9B1-AA9CB69BFAED}" srcOrd="0" destOrd="0" presId="urn:microsoft.com/office/officeart/2005/8/layout/chevron1"/>
    <dgm:cxn modelId="{5B50BFF8-5188-E140-987C-70131AB73C82}" srcId="{19D404EC-713E-E540-9F2D-0774D5055B1F}" destId="{C7BC0CB6-10F7-954A-AEF4-2C12F82D68D2}" srcOrd="2" destOrd="0" parTransId="{082E2F7A-1305-5B47-8508-CB06C26167C4}" sibTransId="{646151CC-5E3E-A346-838D-A494F43A8083}"/>
    <dgm:cxn modelId="{8AB16531-6D30-1C49-9785-0B531F8EA21F}" type="presParOf" srcId="{EAF7A28F-1843-404E-84F9-713E4ADF7C42}" destId="{21704EC7-D27B-D145-B1A2-651E0E09BDEE}" srcOrd="0" destOrd="0" presId="urn:microsoft.com/office/officeart/2005/8/layout/chevron1"/>
    <dgm:cxn modelId="{5F95AF3E-6ABC-2C41-AE90-D661E5925151}" type="presParOf" srcId="{EAF7A28F-1843-404E-84F9-713E4ADF7C42}" destId="{FED3F151-702C-5042-A9D6-AAB37D6CFAEA}" srcOrd="1" destOrd="0" presId="urn:microsoft.com/office/officeart/2005/8/layout/chevron1"/>
    <dgm:cxn modelId="{634C367D-E5A8-6F4F-A03E-8218D08D9BC0}" type="presParOf" srcId="{EAF7A28F-1843-404E-84F9-713E4ADF7C42}" destId="{2371A78D-777F-4245-8006-6E2F55AC1CE7}" srcOrd="2" destOrd="0" presId="urn:microsoft.com/office/officeart/2005/8/layout/chevron1"/>
    <dgm:cxn modelId="{8875DBB3-ED84-6141-B748-05C5B1DF9DD6}" type="presParOf" srcId="{EAF7A28F-1843-404E-84F9-713E4ADF7C42}" destId="{E0FA6AFF-93FF-C74F-9DF5-27778108A27F}" srcOrd="3" destOrd="0" presId="urn:microsoft.com/office/officeart/2005/8/layout/chevron1"/>
    <dgm:cxn modelId="{B6B9E583-D6A8-4F41-8B65-7E9098974179}" type="presParOf" srcId="{EAF7A28F-1843-404E-84F9-713E4ADF7C42}" destId="{EE9D7F66-18CD-A646-BAE1-9869F2906406}" srcOrd="4" destOrd="0" presId="urn:microsoft.com/office/officeart/2005/8/layout/chevron1"/>
    <dgm:cxn modelId="{32721B9C-127A-7E46-9737-4D0CF3B8CA82}" type="presParOf" srcId="{EAF7A28F-1843-404E-84F9-713E4ADF7C42}" destId="{C8D75137-8DF7-6449-966A-422E162069CC}" srcOrd="5" destOrd="0" presId="urn:microsoft.com/office/officeart/2005/8/layout/chevron1"/>
    <dgm:cxn modelId="{CA1C8A6D-F457-9648-A945-9E915EA31329}" type="presParOf" srcId="{EAF7A28F-1843-404E-84F9-713E4ADF7C42}" destId="{96104FF0-F93A-1A4C-A9B1-AA9CB69BFAE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D404EC-713E-E540-9F2D-0774D5055B1F}" type="doc">
      <dgm:prSet loTypeId="urn:microsoft.com/office/officeart/2005/8/layout/chevron1" loCatId="" qsTypeId="urn:microsoft.com/office/officeart/2005/8/quickstyle/simple1" qsCatId="simple" csTypeId="urn:microsoft.com/office/officeart/2005/8/colors/accent3_2" csCatId="accent3" phldr="1"/>
      <dgm:spPr/>
    </dgm:pt>
    <dgm:pt modelId="{231A1EEF-C450-AE4D-B0CC-3414550BFB7B}">
      <dgm:prSet phldrT="[Text]" custT="1"/>
      <dgm:spPr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r>
            <a:rPr lang="pt-PT" sz="18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gm:t>
    </dgm:pt>
    <dgm:pt modelId="{D399C251-3C3A-E742-8AD0-8F5F697F443C}" type="parTrans" cxnId="{5CEB5073-9F3A-5244-875D-4B89D9D060B0}">
      <dgm:prSet/>
      <dgm:spPr/>
      <dgm:t>
        <a:bodyPr/>
        <a:lstStyle/>
        <a:p>
          <a:endParaRPr lang="pt-PT" noProof="0"/>
        </a:p>
      </dgm:t>
    </dgm:pt>
    <dgm:pt modelId="{8F9433E3-649C-F84B-85B7-D206F4DF5261}" type="sibTrans" cxnId="{5CEB5073-9F3A-5244-875D-4B89D9D060B0}">
      <dgm:prSet/>
      <dgm:spPr/>
      <dgm:t>
        <a:bodyPr/>
        <a:lstStyle/>
        <a:p>
          <a:endParaRPr lang="pt-PT" noProof="0"/>
        </a:p>
      </dgm:t>
    </dgm:pt>
    <dgm:pt modelId="{74A48BA2-933F-7044-86FE-DE5963353E88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gm:t>
    </dgm:pt>
    <dgm:pt modelId="{C986EC0F-0ED3-8044-B785-7650C771CF37}" type="parTrans" cxnId="{756E32A2-F233-DE47-8831-7A739EB18B43}">
      <dgm:prSet/>
      <dgm:spPr/>
      <dgm:t>
        <a:bodyPr/>
        <a:lstStyle/>
        <a:p>
          <a:endParaRPr lang="pt-PT" noProof="0"/>
        </a:p>
      </dgm:t>
    </dgm:pt>
    <dgm:pt modelId="{898A55E3-2ED7-D64E-8A88-FECEA7E65606}" type="sibTrans" cxnId="{756E32A2-F233-DE47-8831-7A739EB18B43}">
      <dgm:prSet/>
      <dgm:spPr/>
      <dgm:t>
        <a:bodyPr/>
        <a:lstStyle/>
        <a:p>
          <a:endParaRPr lang="pt-PT" noProof="0"/>
        </a:p>
      </dgm:t>
    </dgm:pt>
    <dgm:pt modelId="{C7BC0CB6-10F7-954A-AEF4-2C12F82D68D2}">
      <dgm:prSet phldrT="[Text]" custT="1"/>
      <dgm:spPr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>
                  <a:lumMod val="50000"/>
                </a:prstClr>
              </a:solidFill>
              <a:latin typeface="Calibri" panose="020F0502020204030204"/>
              <a:ea typeface="+mn-ea"/>
              <a:cs typeface="+mn-cs"/>
            </a:rPr>
            <a:t>Análise</a:t>
          </a:r>
        </a:p>
      </dgm:t>
    </dgm:pt>
    <dgm:pt modelId="{082E2F7A-1305-5B47-8508-CB06C26167C4}" type="parTrans" cxnId="{5B50BFF8-5188-E140-987C-70131AB73C82}">
      <dgm:prSet/>
      <dgm:spPr/>
      <dgm:t>
        <a:bodyPr/>
        <a:lstStyle/>
        <a:p>
          <a:endParaRPr lang="pt-PT" noProof="0"/>
        </a:p>
      </dgm:t>
    </dgm:pt>
    <dgm:pt modelId="{646151CC-5E3E-A346-838D-A494F43A8083}" type="sibTrans" cxnId="{5B50BFF8-5188-E140-987C-70131AB73C82}">
      <dgm:prSet/>
      <dgm:spPr/>
      <dgm:t>
        <a:bodyPr/>
        <a:lstStyle/>
        <a:p>
          <a:endParaRPr lang="pt-PT" noProof="0"/>
        </a:p>
      </dgm:t>
    </dgm:pt>
    <dgm:pt modelId="{0E3B5639-5ADF-3241-96D3-19855E07B4C6}">
      <dgm:prSet phldrT="[Text]" custT="1"/>
      <dgm:spPr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72009" tIns="24003" rIns="24003" bIns="24003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Escrever a revisão</a:t>
          </a:r>
        </a:p>
      </dgm:t>
    </dgm:pt>
    <dgm:pt modelId="{B6A8F965-D461-FC4A-BB04-4AF26AF61632}" type="parTrans" cxnId="{8D100B7A-7E3B-9144-BEDB-957C182D35B5}">
      <dgm:prSet/>
      <dgm:spPr/>
      <dgm:t>
        <a:bodyPr/>
        <a:lstStyle/>
        <a:p>
          <a:endParaRPr lang="pt-PT" noProof="0"/>
        </a:p>
      </dgm:t>
    </dgm:pt>
    <dgm:pt modelId="{D3FC5131-9836-E147-8E09-FE6346B72E56}" type="sibTrans" cxnId="{8D100B7A-7E3B-9144-BEDB-957C182D35B5}">
      <dgm:prSet/>
      <dgm:spPr/>
      <dgm:t>
        <a:bodyPr/>
        <a:lstStyle/>
        <a:p>
          <a:endParaRPr lang="pt-PT" noProof="0"/>
        </a:p>
      </dgm:t>
    </dgm:pt>
    <dgm:pt modelId="{EAF7A28F-1843-404E-84F9-713E4ADF7C42}" type="pres">
      <dgm:prSet presAssocID="{19D404EC-713E-E540-9F2D-0774D5055B1F}" presName="Name0" presStyleCnt="0">
        <dgm:presLayoutVars>
          <dgm:dir/>
          <dgm:animLvl val="lvl"/>
          <dgm:resizeHandles val="exact"/>
        </dgm:presLayoutVars>
      </dgm:prSet>
      <dgm:spPr/>
    </dgm:pt>
    <dgm:pt modelId="{21704EC7-D27B-D145-B1A2-651E0E09BDEE}" type="pres">
      <dgm:prSet presAssocID="{231A1EEF-C450-AE4D-B0CC-3414550BFB7B}" presName="parTxOnly" presStyleLbl="node1" presStyleIdx="0" presStyleCnt="4" custScaleY="42431">
        <dgm:presLayoutVars>
          <dgm:chMax val="0"/>
          <dgm:chPref val="0"/>
          <dgm:bulletEnabled val="1"/>
        </dgm:presLayoutVars>
      </dgm:prSet>
      <dgm:spPr>
        <a:xfrm>
          <a:off x="4877" y="2507004"/>
          <a:ext cx="2839417" cy="481917"/>
        </a:xfrm>
        <a:prstGeom prst="chevron">
          <a:avLst/>
        </a:prstGeom>
      </dgm:spPr>
    </dgm:pt>
    <dgm:pt modelId="{FED3F151-702C-5042-A9D6-AAB37D6CFAEA}" type="pres">
      <dgm:prSet presAssocID="{8F9433E3-649C-F84B-85B7-D206F4DF5261}" presName="parTxOnlySpace" presStyleCnt="0"/>
      <dgm:spPr/>
    </dgm:pt>
    <dgm:pt modelId="{2371A78D-777F-4245-8006-6E2F55AC1CE7}" type="pres">
      <dgm:prSet presAssocID="{74A48BA2-933F-7044-86FE-DE5963353E88}" presName="parTxOnly" presStyleLbl="node1" presStyleIdx="1" presStyleCnt="4" custScaleY="42431">
        <dgm:presLayoutVars>
          <dgm:chMax val="0"/>
          <dgm:chPref val="0"/>
          <dgm:bulletEnabled val="1"/>
        </dgm:presLayoutVars>
      </dgm:prSet>
      <dgm:spPr>
        <a:xfrm>
          <a:off x="2560353" y="2507004"/>
          <a:ext cx="2839417" cy="481917"/>
        </a:xfrm>
        <a:prstGeom prst="chevron">
          <a:avLst/>
        </a:prstGeom>
      </dgm:spPr>
    </dgm:pt>
    <dgm:pt modelId="{E0FA6AFF-93FF-C74F-9DF5-27778108A27F}" type="pres">
      <dgm:prSet presAssocID="{898A55E3-2ED7-D64E-8A88-FECEA7E65606}" presName="parTxOnlySpace" presStyleCnt="0"/>
      <dgm:spPr/>
    </dgm:pt>
    <dgm:pt modelId="{EE9D7F66-18CD-A646-BAE1-9869F2906406}" type="pres">
      <dgm:prSet presAssocID="{C7BC0CB6-10F7-954A-AEF4-2C12F82D68D2}" presName="parTxOnly" presStyleLbl="node1" presStyleIdx="2" presStyleCnt="4" custScaleY="42431">
        <dgm:presLayoutVars>
          <dgm:chMax val="0"/>
          <dgm:chPref val="0"/>
          <dgm:bulletEnabled val="1"/>
        </dgm:presLayoutVars>
      </dgm:prSet>
      <dgm:spPr>
        <a:xfrm>
          <a:off x="5115829" y="2507004"/>
          <a:ext cx="2839417" cy="481917"/>
        </a:xfrm>
        <a:prstGeom prst="chevron">
          <a:avLst/>
        </a:prstGeom>
      </dgm:spPr>
    </dgm:pt>
    <dgm:pt modelId="{C8D75137-8DF7-6449-966A-422E162069CC}" type="pres">
      <dgm:prSet presAssocID="{646151CC-5E3E-A346-838D-A494F43A8083}" presName="parTxOnlySpace" presStyleCnt="0"/>
      <dgm:spPr/>
    </dgm:pt>
    <dgm:pt modelId="{96104FF0-F93A-1A4C-A9B1-AA9CB69BFAED}" type="pres">
      <dgm:prSet presAssocID="{0E3B5639-5ADF-3241-96D3-19855E07B4C6}" presName="parTxOnly" presStyleLbl="node1" presStyleIdx="3" presStyleCnt="4" custScaleY="42431">
        <dgm:presLayoutVars>
          <dgm:chMax val="0"/>
          <dgm:chPref val="0"/>
          <dgm:bulletEnabled val="1"/>
        </dgm:presLayoutVars>
      </dgm:prSet>
      <dgm:spPr>
        <a:xfrm>
          <a:off x="7671304" y="2507004"/>
          <a:ext cx="2839417" cy="481917"/>
        </a:xfrm>
        <a:prstGeom prst="chevron">
          <a:avLst/>
        </a:prstGeom>
      </dgm:spPr>
    </dgm:pt>
  </dgm:ptLst>
  <dgm:cxnLst>
    <dgm:cxn modelId="{6ED6796A-0990-D04B-939B-C87D23A44B59}" type="presOf" srcId="{231A1EEF-C450-AE4D-B0CC-3414550BFB7B}" destId="{21704EC7-D27B-D145-B1A2-651E0E09BDEE}" srcOrd="0" destOrd="0" presId="urn:microsoft.com/office/officeart/2005/8/layout/chevron1"/>
    <dgm:cxn modelId="{D1046B4E-772C-2E48-B20E-985268375700}" type="presOf" srcId="{74A48BA2-933F-7044-86FE-DE5963353E88}" destId="{2371A78D-777F-4245-8006-6E2F55AC1CE7}" srcOrd="0" destOrd="0" presId="urn:microsoft.com/office/officeart/2005/8/layout/chevron1"/>
    <dgm:cxn modelId="{5CEB5073-9F3A-5244-875D-4B89D9D060B0}" srcId="{19D404EC-713E-E540-9F2D-0774D5055B1F}" destId="{231A1EEF-C450-AE4D-B0CC-3414550BFB7B}" srcOrd="0" destOrd="0" parTransId="{D399C251-3C3A-E742-8AD0-8F5F697F443C}" sibTransId="{8F9433E3-649C-F84B-85B7-D206F4DF5261}"/>
    <dgm:cxn modelId="{0DD62657-26DB-9C42-AAC6-BE3632C649AB}" type="presOf" srcId="{C7BC0CB6-10F7-954A-AEF4-2C12F82D68D2}" destId="{EE9D7F66-18CD-A646-BAE1-9869F2906406}" srcOrd="0" destOrd="0" presId="urn:microsoft.com/office/officeart/2005/8/layout/chevron1"/>
    <dgm:cxn modelId="{8D100B7A-7E3B-9144-BEDB-957C182D35B5}" srcId="{19D404EC-713E-E540-9F2D-0774D5055B1F}" destId="{0E3B5639-5ADF-3241-96D3-19855E07B4C6}" srcOrd="3" destOrd="0" parTransId="{B6A8F965-D461-FC4A-BB04-4AF26AF61632}" sibTransId="{D3FC5131-9836-E147-8E09-FE6346B72E56}"/>
    <dgm:cxn modelId="{54F86794-B07E-CB49-8774-38BA0027809F}" type="presOf" srcId="{19D404EC-713E-E540-9F2D-0774D5055B1F}" destId="{EAF7A28F-1843-404E-84F9-713E4ADF7C42}" srcOrd="0" destOrd="0" presId="urn:microsoft.com/office/officeart/2005/8/layout/chevron1"/>
    <dgm:cxn modelId="{756E32A2-F233-DE47-8831-7A739EB18B43}" srcId="{19D404EC-713E-E540-9F2D-0774D5055B1F}" destId="{74A48BA2-933F-7044-86FE-DE5963353E88}" srcOrd="1" destOrd="0" parTransId="{C986EC0F-0ED3-8044-B785-7650C771CF37}" sibTransId="{898A55E3-2ED7-D64E-8A88-FECEA7E65606}"/>
    <dgm:cxn modelId="{AA7E89F1-9A4A-6D44-803F-1EB9BFEE9054}" type="presOf" srcId="{0E3B5639-5ADF-3241-96D3-19855E07B4C6}" destId="{96104FF0-F93A-1A4C-A9B1-AA9CB69BFAED}" srcOrd="0" destOrd="0" presId="urn:microsoft.com/office/officeart/2005/8/layout/chevron1"/>
    <dgm:cxn modelId="{5B50BFF8-5188-E140-987C-70131AB73C82}" srcId="{19D404EC-713E-E540-9F2D-0774D5055B1F}" destId="{C7BC0CB6-10F7-954A-AEF4-2C12F82D68D2}" srcOrd="2" destOrd="0" parTransId="{082E2F7A-1305-5B47-8508-CB06C26167C4}" sibTransId="{646151CC-5E3E-A346-838D-A494F43A8083}"/>
    <dgm:cxn modelId="{8AB16531-6D30-1C49-9785-0B531F8EA21F}" type="presParOf" srcId="{EAF7A28F-1843-404E-84F9-713E4ADF7C42}" destId="{21704EC7-D27B-D145-B1A2-651E0E09BDEE}" srcOrd="0" destOrd="0" presId="urn:microsoft.com/office/officeart/2005/8/layout/chevron1"/>
    <dgm:cxn modelId="{5F95AF3E-6ABC-2C41-AE90-D661E5925151}" type="presParOf" srcId="{EAF7A28F-1843-404E-84F9-713E4ADF7C42}" destId="{FED3F151-702C-5042-A9D6-AAB37D6CFAEA}" srcOrd="1" destOrd="0" presId="urn:microsoft.com/office/officeart/2005/8/layout/chevron1"/>
    <dgm:cxn modelId="{634C367D-E5A8-6F4F-A03E-8218D08D9BC0}" type="presParOf" srcId="{EAF7A28F-1843-404E-84F9-713E4ADF7C42}" destId="{2371A78D-777F-4245-8006-6E2F55AC1CE7}" srcOrd="2" destOrd="0" presId="urn:microsoft.com/office/officeart/2005/8/layout/chevron1"/>
    <dgm:cxn modelId="{8875DBB3-ED84-6141-B748-05C5B1DF9DD6}" type="presParOf" srcId="{EAF7A28F-1843-404E-84F9-713E4ADF7C42}" destId="{E0FA6AFF-93FF-C74F-9DF5-27778108A27F}" srcOrd="3" destOrd="0" presId="urn:microsoft.com/office/officeart/2005/8/layout/chevron1"/>
    <dgm:cxn modelId="{B6B9E583-D6A8-4F41-8B65-7E9098974179}" type="presParOf" srcId="{EAF7A28F-1843-404E-84F9-713E4ADF7C42}" destId="{EE9D7F66-18CD-A646-BAE1-9869F2906406}" srcOrd="4" destOrd="0" presId="urn:microsoft.com/office/officeart/2005/8/layout/chevron1"/>
    <dgm:cxn modelId="{32721B9C-127A-7E46-9737-4D0CF3B8CA82}" type="presParOf" srcId="{EAF7A28F-1843-404E-84F9-713E4ADF7C42}" destId="{C8D75137-8DF7-6449-966A-422E162069CC}" srcOrd="5" destOrd="0" presId="urn:microsoft.com/office/officeart/2005/8/layout/chevron1"/>
    <dgm:cxn modelId="{CA1C8A6D-F457-9648-A945-9E915EA31329}" type="presParOf" srcId="{EAF7A28F-1843-404E-84F9-713E4ADF7C42}" destId="{96104FF0-F93A-1A4C-A9B1-AA9CB69BFAE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4EC7-D27B-D145-B1A2-651E0E09BDEE}">
      <dsp:nvSpPr>
        <dsp:cNvPr id="0" name=""/>
        <dsp:cNvSpPr/>
      </dsp:nvSpPr>
      <dsp:spPr>
        <a:xfrm>
          <a:off x="4877" y="2507004"/>
          <a:ext cx="2839417" cy="481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/>
              </a:solidFill>
            </a:rPr>
            <a:t>Projetar</a:t>
          </a:r>
          <a:r>
            <a:rPr lang="pt-PT" sz="1800" kern="1200">
              <a:solidFill>
                <a:schemeClr val="bg1"/>
              </a:solidFill>
            </a:rPr>
            <a:t> a revisão</a:t>
          </a:r>
        </a:p>
      </dsp:txBody>
      <dsp:txXfrm>
        <a:off x="245836" y="2507004"/>
        <a:ext cx="2357500" cy="481917"/>
      </dsp:txXfrm>
    </dsp:sp>
    <dsp:sp modelId="{2371A78D-777F-4245-8006-6E2F55AC1CE7}">
      <dsp:nvSpPr>
        <dsp:cNvPr id="0" name=""/>
        <dsp:cNvSpPr/>
      </dsp:nvSpPr>
      <dsp:spPr>
        <a:xfrm>
          <a:off x="2560353" y="2507004"/>
          <a:ext cx="2839417" cy="481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Conduzir a revisão</a:t>
          </a:r>
        </a:p>
      </dsp:txBody>
      <dsp:txXfrm>
        <a:off x="2801312" y="2507004"/>
        <a:ext cx="2357500" cy="481917"/>
      </dsp:txXfrm>
    </dsp:sp>
    <dsp:sp modelId="{EE9D7F66-18CD-A646-BAE1-9869F2906406}">
      <dsp:nvSpPr>
        <dsp:cNvPr id="0" name=""/>
        <dsp:cNvSpPr/>
      </dsp:nvSpPr>
      <dsp:spPr>
        <a:xfrm>
          <a:off x="5115829" y="2507004"/>
          <a:ext cx="2839417" cy="481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Análise</a:t>
          </a:r>
        </a:p>
      </dsp:txBody>
      <dsp:txXfrm>
        <a:off x="5356788" y="2507004"/>
        <a:ext cx="2357500" cy="481917"/>
      </dsp:txXfrm>
    </dsp:sp>
    <dsp:sp modelId="{96104FF0-F93A-1A4C-A9B1-AA9CB69BFAED}">
      <dsp:nvSpPr>
        <dsp:cNvPr id="0" name=""/>
        <dsp:cNvSpPr/>
      </dsp:nvSpPr>
      <dsp:spPr>
        <a:xfrm>
          <a:off x="7671304" y="2507004"/>
          <a:ext cx="2839417" cy="481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Escrever a revisão</a:t>
          </a:r>
        </a:p>
      </dsp:txBody>
      <dsp:txXfrm>
        <a:off x="7912263" y="2507004"/>
        <a:ext cx="2357500" cy="4819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4EC7-D27B-D145-B1A2-651E0E09BDEE}">
      <dsp:nvSpPr>
        <dsp:cNvPr id="0" name=""/>
        <dsp:cNvSpPr/>
      </dsp:nvSpPr>
      <dsp:spPr>
        <a:xfrm>
          <a:off x="4877" y="2507004"/>
          <a:ext cx="2839417" cy="4819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/>
            <a:t>Projetar a revisão</a:t>
          </a:r>
        </a:p>
      </dsp:txBody>
      <dsp:txXfrm>
        <a:off x="245836" y="2507004"/>
        <a:ext cx="2357500" cy="481917"/>
      </dsp:txXfrm>
    </dsp:sp>
    <dsp:sp modelId="{2371A78D-777F-4245-8006-6E2F55AC1CE7}">
      <dsp:nvSpPr>
        <dsp:cNvPr id="0" name=""/>
        <dsp:cNvSpPr/>
      </dsp:nvSpPr>
      <dsp:spPr>
        <a:xfrm>
          <a:off x="2560353" y="2507004"/>
          <a:ext cx="2839417" cy="481917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Conduzir a revisão</a:t>
          </a:r>
        </a:p>
      </dsp:txBody>
      <dsp:txXfrm>
        <a:off x="2801312" y="2507004"/>
        <a:ext cx="2357500" cy="481917"/>
      </dsp:txXfrm>
    </dsp:sp>
    <dsp:sp modelId="{EE9D7F66-18CD-A646-BAE1-9869F2906406}">
      <dsp:nvSpPr>
        <dsp:cNvPr id="0" name=""/>
        <dsp:cNvSpPr/>
      </dsp:nvSpPr>
      <dsp:spPr>
        <a:xfrm>
          <a:off x="5115829" y="2507004"/>
          <a:ext cx="2839417" cy="481917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Análise</a:t>
          </a:r>
        </a:p>
      </dsp:txBody>
      <dsp:txXfrm>
        <a:off x="5356788" y="2507004"/>
        <a:ext cx="2357500" cy="481917"/>
      </dsp:txXfrm>
    </dsp:sp>
    <dsp:sp modelId="{96104FF0-F93A-1A4C-A9B1-AA9CB69BFAED}">
      <dsp:nvSpPr>
        <dsp:cNvPr id="0" name=""/>
        <dsp:cNvSpPr/>
      </dsp:nvSpPr>
      <dsp:spPr>
        <a:xfrm>
          <a:off x="7671304" y="2507004"/>
          <a:ext cx="2839417" cy="481917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sp:txBody>
      <dsp:txXfrm>
        <a:off x="7912263" y="2507004"/>
        <a:ext cx="2357500" cy="481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4EC7-D27B-D145-B1A2-651E0E09BDEE}">
      <dsp:nvSpPr>
        <dsp:cNvPr id="0" name=""/>
        <dsp:cNvSpPr/>
      </dsp:nvSpPr>
      <dsp:spPr>
        <a:xfrm>
          <a:off x="4877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sp:txBody>
      <dsp:txXfrm>
        <a:off x="245836" y="2507004"/>
        <a:ext cx="2357500" cy="481917"/>
      </dsp:txXfrm>
    </dsp:sp>
    <dsp:sp modelId="{2371A78D-777F-4245-8006-6E2F55AC1CE7}">
      <dsp:nvSpPr>
        <dsp:cNvPr id="0" name=""/>
        <dsp:cNvSpPr/>
      </dsp:nvSpPr>
      <dsp:spPr>
        <a:xfrm>
          <a:off x="2560353" y="2507004"/>
          <a:ext cx="2839417" cy="481917"/>
        </a:xfrm>
        <a:prstGeom prst="chevron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sp:txBody>
      <dsp:txXfrm>
        <a:off x="2801312" y="2507004"/>
        <a:ext cx="2357500" cy="481917"/>
      </dsp:txXfrm>
    </dsp:sp>
    <dsp:sp modelId="{EE9D7F66-18CD-A646-BAE1-9869F2906406}">
      <dsp:nvSpPr>
        <dsp:cNvPr id="0" name=""/>
        <dsp:cNvSpPr/>
      </dsp:nvSpPr>
      <dsp:spPr>
        <a:xfrm>
          <a:off x="5115829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>
                  <a:lumMod val="50000"/>
                </a:prstClr>
              </a:solidFill>
              <a:latin typeface="Calibri" panose="020F0502020204030204"/>
              <a:ea typeface="+mn-ea"/>
              <a:cs typeface="+mn-cs"/>
            </a:rPr>
            <a:t>Análise</a:t>
          </a:r>
        </a:p>
      </dsp:txBody>
      <dsp:txXfrm>
        <a:off x="5356788" y="2507004"/>
        <a:ext cx="2357500" cy="481917"/>
      </dsp:txXfrm>
    </dsp:sp>
    <dsp:sp modelId="{96104FF0-F93A-1A4C-A9B1-AA9CB69BFAED}">
      <dsp:nvSpPr>
        <dsp:cNvPr id="0" name=""/>
        <dsp:cNvSpPr/>
      </dsp:nvSpPr>
      <dsp:spPr>
        <a:xfrm>
          <a:off x="7671304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sp:txBody>
      <dsp:txXfrm>
        <a:off x="7912263" y="2507004"/>
        <a:ext cx="2357500" cy="4819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4EC7-D27B-D145-B1A2-651E0E09BDEE}">
      <dsp:nvSpPr>
        <dsp:cNvPr id="0" name=""/>
        <dsp:cNvSpPr/>
      </dsp:nvSpPr>
      <dsp:spPr>
        <a:xfrm>
          <a:off x="4877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sp:txBody>
      <dsp:txXfrm>
        <a:off x="245836" y="2507004"/>
        <a:ext cx="2357500" cy="481917"/>
      </dsp:txXfrm>
    </dsp:sp>
    <dsp:sp modelId="{2371A78D-777F-4245-8006-6E2F55AC1CE7}">
      <dsp:nvSpPr>
        <dsp:cNvPr id="0" name=""/>
        <dsp:cNvSpPr/>
      </dsp:nvSpPr>
      <dsp:spPr>
        <a:xfrm>
          <a:off x="2560353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sp:txBody>
      <dsp:txXfrm>
        <a:off x="2801312" y="2507004"/>
        <a:ext cx="2357500" cy="481917"/>
      </dsp:txXfrm>
    </dsp:sp>
    <dsp:sp modelId="{EE9D7F66-18CD-A646-BAE1-9869F2906406}">
      <dsp:nvSpPr>
        <dsp:cNvPr id="0" name=""/>
        <dsp:cNvSpPr/>
      </dsp:nvSpPr>
      <dsp:spPr>
        <a:xfrm>
          <a:off x="5115829" y="2507004"/>
          <a:ext cx="2839417" cy="481917"/>
        </a:xfrm>
        <a:prstGeom prst="chevron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Análise</a:t>
          </a:r>
        </a:p>
      </dsp:txBody>
      <dsp:txXfrm>
        <a:off x="5356788" y="2507004"/>
        <a:ext cx="2357500" cy="481917"/>
      </dsp:txXfrm>
    </dsp:sp>
    <dsp:sp modelId="{96104FF0-F93A-1A4C-A9B1-AA9CB69BFAED}">
      <dsp:nvSpPr>
        <dsp:cNvPr id="0" name=""/>
        <dsp:cNvSpPr/>
      </dsp:nvSpPr>
      <dsp:spPr>
        <a:xfrm>
          <a:off x="7671304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Escrever a revisão</a:t>
          </a:r>
        </a:p>
      </dsp:txBody>
      <dsp:txXfrm>
        <a:off x="7912263" y="2507004"/>
        <a:ext cx="2357500" cy="4819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4EC7-D27B-D145-B1A2-651E0E09BDEE}">
      <dsp:nvSpPr>
        <dsp:cNvPr id="0" name=""/>
        <dsp:cNvSpPr/>
      </dsp:nvSpPr>
      <dsp:spPr>
        <a:xfrm>
          <a:off x="4877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</a:rPr>
            <a:t>Projetar a revisão</a:t>
          </a:r>
        </a:p>
      </dsp:txBody>
      <dsp:txXfrm>
        <a:off x="245836" y="2507004"/>
        <a:ext cx="2357500" cy="481917"/>
      </dsp:txXfrm>
    </dsp:sp>
    <dsp:sp modelId="{2371A78D-777F-4245-8006-6E2F55AC1CE7}">
      <dsp:nvSpPr>
        <dsp:cNvPr id="0" name=""/>
        <dsp:cNvSpPr/>
      </dsp:nvSpPr>
      <dsp:spPr>
        <a:xfrm>
          <a:off x="2560353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schemeClr val="bg1">
                  <a:lumMod val="50000"/>
                </a:schemeClr>
              </a:solidFill>
              <a:latin typeface="Calibri" panose="020F0502020204030204"/>
              <a:ea typeface="+mn-ea"/>
              <a:cs typeface="+mn-cs"/>
            </a:rPr>
            <a:t>Conduzir a revisão</a:t>
          </a:r>
        </a:p>
      </dsp:txBody>
      <dsp:txXfrm>
        <a:off x="2801312" y="2507004"/>
        <a:ext cx="2357500" cy="481917"/>
      </dsp:txXfrm>
    </dsp:sp>
    <dsp:sp modelId="{EE9D7F66-18CD-A646-BAE1-9869F2906406}">
      <dsp:nvSpPr>
        <dsp:cNvPr id="0" name=""/>
        <dsp:cNvSpPr/>
      </dsp:nvSpPr>
      <dsp:spPr>
        <a:xfrm>
          <a:off x="5115829" y="2507004"/>
          <a:ext cx="2839417" cy="481917"/>
        </a:xfrm>
        <a:prstGeom prst="chevron">
          <a:avLst/>
        </a:prstGeom>
        <a:solidFill>
          <a:prstClr val="white"/>
        </a:solidFill>
        <a:ln w="12700" cap="flat" cmpd="sng" algn="ctr">
          <a:solidFill>
            <a:prstClr val="white">
              <a:lumMod val="65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>
                  <a:lumMod val="50000"/>
                </a:prstClr>
              </a:solidFill>
              <a:latin typeface="Calibri" panose="020F0502020204030204"/>
              <a:ea typeface="+mn-ea"/>
              <a:cs typeface="+mn-cs"/>
            </a:rPr>
            <a:t>Análise</a:t>
          </a:r>
        </a:p>
      </dsp:txBody>
      <dsp:txXfrm>
        <a:off x="5356788" y="2507004"/>
        <a:ext cx="2357500" cy="481917"/>
      </dsp:txXfrm>
    </dsp:sp>
    <dsp:sp modelId="{96104FF0-F93A-1A4C-A9B1-AA9CB69BFAED}">
      <dsp:nvSpPr>
        <dsp:cNvPr id="0" name=""/>
        <dsp:cNvSpPr/>
      </dsp:nvSpPr>
      <dsp:spPr>
        <a:xfrm>
          <a:off x="7671304" y="2507004"/>
          <a:ext cx="2839417" cy="481917"/>
        </a:xfrm>
        <a:prstGeom prst="chevron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noProof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Escrever a revisão</a:t>
          </a:r>
        </a:p>
      </dsp:txBody>
      <dsp:txXfrm>
        <a:off x="7912263" y="2507004"/>
        <a:ext cx="2357500" cy="481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399C983D-95F9-C3BB-71BF-110996A45F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64389DF-2D22-34E6-23F1-40C0D5AAB9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DA2EE-A112-4966-88A8-8B2D4E9C4A0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380747F-B743-CFB1-F17A-D0F0459A48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1785C00-B3EB-850A-FF8B-B9E432DCB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BE625-4970-4B46-865F-958D3A0D866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801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17C45-AA81-445B-85EF-37AC6938D59A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A84C3-4BC4-4273-A0CA-6FEBD5E6C07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283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7123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6033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2100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6617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5571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8296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800" kern="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PRISMA, </a:t>
            </a:r>
            <a:r>
              <a:rPr lang="en-GB" sz="2800" b="0" i="0" dirty="0">
                <a:solidFill>
                  <a:srgbClr val="040C28"/>
                </a:solidFill>
                <a:effectLst/>
                <a:latin typeface="Google Sans"/>
              </a:rPr>
              <a:t>Preferred Reporting Items for Systematic Reviews and Meta-Analyses</a:t>
            </a:r>
            <a:r>
              <a:rPr lang="en-GB" sz="2800" b="0" i="0" dirty="0">
                <a:solidFill>
                  <a:srgbClr val="4D5156"/>
                </a:solidFill>
                <a:effectLst/>
                <a:latin typeface="Google Sans"/>
              </a:rPr>
              <a:t>.</a:t>
            </a:r>
            <a:endParaRPr lang="pt-PT" sz="1800" kern="0" dirty="0">
              <a:solidFill>
                <a:srgbClr val="37415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/>
              <a:t>RAMESES </a:t>
            </a:r>
            <a:r>
              <a:rPr lang="en-US" sz="1800" dirty="0"/>
              <a:t>-</a:t>
            </a:r>
            <a:r>
              <a:rPr lang="en-US" sz="1800" b="0" i="0" dirty="0">
                <a:effectLst/>
                <a:latin typeface="g_d0_f3"/>
              </a:rPr>
              <a:t> (Realist And </a:t>
            </a:r>
            <a:r>
              <a:rPr lang="en-US" sz="1800" b="0" i="0" dirty="0" err="1">
                <a:effectLst/>
                <a:latin typeface="g_d0_f3"/>
              </a:rPr>
              <a:t>MEta</a:t>
            </a:r>
            <a:r>
              <a:rPr lang="en-US" sz="1800" b="0" i="0" dirty="0">
                <a:effectLst/>
                <a:latin typeface="g_d0_f3"/>
              </a:rPr>
              <a:t>-narrative Evidence Syntheses: Evolving Standards)</a:t>
            </a:r>
            <a:endParaRPr lang="pt-P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9527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775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76360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5032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3586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8607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PT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5545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347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4280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5794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4233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A84C3-4BC4-4273-A0CA-6FEBD5E6C074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41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8BBA8-A82E-B1CD-AE99-C78B3F6EC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9E585F-70DA-CEAC-6E04-5D31C4703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02E80B-8A81-5F92-C998-7E91533D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EF9C-D592-4BED-8B27-E7D8E5C0EA60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FC245D-BE20-7AFB-8FF4-C3F48A531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755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A772D-916E-3A2B-E23D-307E647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76B6E3F-8F51-028A-7447-BA8D3D7E6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A159729-DCE9-99BC-D10F-07640988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A9FC-32E7-4666-B00A-B2CC6A5F92F7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2129EFF-E2FA-C75A-5167-BE058A2C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478E6A0-0D01-DFEF-937B-B1E03A77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996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0DF6E4-6F7B-414D-783D-CA8801AB8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9ABE41B-597D-1C46-3135-2B430B866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8E866E-17B9-8B21-DFE1-1FEE60C5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20C2-5155-4123-A0BC-4105EF9EA2C8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54DD328-8159-36D9-A6C8-91F837EE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42B7CA1-9220-B543-F78F-76CDAA6C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094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8BBA8-A82E-B1CD-AE99-C78B3F6EC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9E585F-70DA-CEAC-6E04-5D31C4703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02E80B-8A81-5F92-C998-7E91533D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3BA-1A6D-4716-A23A-E0A8C74682CE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CFFFD2-35AB-FCA2-8C55-24D8CEEA8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FC245D-BE20-7AFB-8FF4-C3F48A531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7550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4590A-A6C7-0145-257F-BAE55B15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F83A5F5-1AF0-2FC2-771B-91B38D639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198"/>
            <a:ext cx="10515600" cy="4847129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1600"/>
            </a:lvl1pPr>
            <a:lvl2pPr>
              <a:buClr>
                <a:srgbClr val="FF0000"/>
              </a:buClr>
              <a:defRPr sz="1600"/>
            </a:lvl2pPr>
            <a:lvl3pPr>
              <a:buClr>
                <a:srgbClr val="FF0000"/>
              </a:buClr>
              <a:defRPr sz="1600"/>
            </a:lvl3pPr>
            <a:lvl4pPr>
              <a:buClr>
                <a:srgbClr val="FF0000"/>
              </a:buClr>
              <a:defRPr sz="1600"/>
            </a:lvl4pPr>
            <a:lvl5pPr>
              <a:buClr>
                <a:srgbClr val="FF0000"/>
              </a:buClr>
              <a:defRPr sz="1600"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pic>
        <p:nvPicPr>
          <p:cNvPr id="7" name="Imagem 5">
            <a:extLst>
              <a:ext uri="{FF2B5EF4-FFF2-40B4-BE49-F238E27FC236}">
                <a16:creationId xmlns:a16="http://schemas.microsoft.com/office/drawing/2014/main" id="{76D92511-19A6-6320-6A26-12165674E0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  <p:sp>
        <p:nvSpPr>
          <p:cNvPr id="8" name="Marcador de Posição do Número do Diapositivo 4">
            <a:extLst>
              <a:ext uri="{FF2B5EF4-FFF2-40B4-BE49-F238E27FC236}">
                <a16:creationId xmlns:a16="http://schemas.microsoft.com/office/drawing/2014/main" id="{4BF63B52-78BC-3A80-CF74-1E417D77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065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E63232"/>
                </a:solidFill>
              </a:defRPr>
            </a:lvl1pPr>
          </a:lstStyle>
          <a:p>
            <a:fld id="{B5F27D4A-982A-4FAC-B758-EF3B1229EF0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6692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9DB47-5197-2EC7-3EFF-94D610BF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CD06973-06C6-A5DD-4B8B-80FA35F3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1B3B6E-FEAC-FDEC-4F51-076AF2BA4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D606-DE67-496F-BFB5-81532E02AE8A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3E2FAF-4F36-6174-E9C5-45C8CC15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17EEF57-8E2A-F853-746F-20FA7E5D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5641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0278B-9CD7-173F-0BAF-7DB0C64E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70495E3-373D-CA5C-88EE-0C27B877B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1600"/>
            </a:lvl1pPr>
            <a:lvl2pPr>
              <a:buClr>
                <a:srgbClr val="FF0000"/>
              </a:buClr>
              <a:defRPr sz="1600"/>
            </a:lvl2pPr>
            <a:lvl3pPr>
              <a:buClr>
                <a:srgbClr val="FF0000"/>
              </a:buClr>
              <a:defRPr sz="1600"/>
            </a:lvl3pPr>
            <a:lvl4pPr>
              <a:buClr>
                <a:srgbClr val="FF0000"/>
              </a:buClr>
              <a:defRPr sz="1600"/>
            </a:lvl4pPr>
            <a:lvl5pPr>
              <a:buClr>
                <a:srgbClr val="FF0000"/>
              </a:buClr>
              <a:defRPr sz="1600"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6A6FBBE-11C1-CA7D-28F9-388E48F53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F0000"/>
              </a:buClr>
              <a:defRPr/>
            </a:lvl1pPr>
            <a:lvl2pPr>
              <a:buClr>
                <a:srgbClr val="FF0000"/>
              </a:buClr>
              <a:defRPr/>
            </a:lvl2pPr>
            <a:lvl3pPr>
              <a:buClr>
                <a:srgbClr val="FF0000"/>
              </a:buClr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F647B11-0931-0FE4-9C66-F0076048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DCF37-78BD-468A-A683-0481FA92675F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BB7BB8D-F8B0-1C59-053C-32FA771D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7E2C97F-AE5C-EA67-FDDC-4F560983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8" name="Imagem 5">
            <a:extLst>
              <a:ext uri="{FF2B5EF4-FFF2-40B4-BE49-F238E27FC236}">
                <a16:creationId xmlns:a16="http://schemas.microsoft.com/office/drawing/2014/main" id="{4CF149DC-01EE-DBED-010E-8C0BD9E40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944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D4247-EDDF-C95F-CEF3-73E4E797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827830-2CAC-FFED-76C2-E8CBA823B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924C71A-61F3-2717-486A-AEB742A6E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1600"/>
            </a:lvl1pPr>
            <a:lvl2pPr>
              <a:buClr>
                <a:srgbClr val="FF0000"/>
              </a:buClr>
              <a:defRPr sz="1600"/>
            </a:lvl2pPr>
            <a:lvl3pPr>
              <a:buClr>
                <a:srgbClr val="FF0000"/>
              </a:buClr>
              <a:defRPr sz="1600"/>
            </a:lvl3pPr>
            <a:lvl4pPr>
              <a:buClr>
                <a:srgbClr val="FF0000"/>
              </a:buClr>
              <a:defRPr sz="1600"/>
            </a:lvl4pPr>
            <a:lvl5pPr>
              <a:buClr>
                <a:srgbClr val="FF0000"/>
              </a:buClr>
              <a:defRPr sz="1600"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EEE9561-20CB-8322-3370-A84239B01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ED97555-D443-C970-4401-A70B785D9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1600"/>
            </a:lvl1pPr>
            <a:lvl2pPr>
              <a:buClr>
                <a:srgbClr val="FF0000"/>
              </a:buClr>
              <a:defRPr sz="1600"/>
            </a:lvl2pPr>
            <a:lvl3pPr>
              <a:buClr>
                <a:srgbClr val="FF0000"/>
              </a:buClr>
              <a:defRPr sz="1600"/>
            </a:lvl3pPr>
            <a:lvl4pPr>
              <a:buClr>
                <a:srgbClr val="FF0000"/>
              </a:buClr>
              <a:defRPr sz="1600"/>
            </a:lvl4pPr>
            <a:lvl5pPr>
              <a:buClr>
                <a:srgbClr val="FF0000"/>
              </a:buClr>
              <a:defRPr sz="1600"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46D69F7-B281-740C-D382-004515D6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F3BA2-6773-45C3-942E-A95B0D56F1F5}" type="datetime1">
              <a:rPr lang="pt-PT" smtClean="0"/>
              <a:t>18/10/2023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D032C99-36EE-B880-6031-687331A3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C8CF3C5-701B-D9D4-20FC-E79CB2D1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10" name="Imagem 5">
            <a:extLst>
              <a:ext uri="{FF2B5EF4-FFF2-40B4-BE49-F238E27FC236}">
                <a16:creationId xmlns:a16="http://schemas.microsoft.com/office/drawing/2014/main" id="{431B3462-5730-01F5-8168-232B64661A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2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8AD31-18B3-90F6-2633-715718F3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246416C-4542-A908-AB25-E2F05681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2D1B-7175-4EFD-9775-CF9D1C9BF982}" type="datetime1">
              <a:rPr lang="pt-PT" smtClean="0"/>
              <a:t>18/10/2023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B35F3E4-2091-F87F-892E-90CB04604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67BEE1D-D060-9C07-9747-6F6384AA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C2D3FCF-F9D9-983A-FE31-77BCCE9A7F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16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8AD31-18B3-90F6-2633-715718F3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246416C-4542-A908-AB25-E2F05681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2D1B-7175-4EFD-9775-CF9D1C9BF982}" type="datetime1">
              <a:rPr lang="pt-PT" smtClean="0"/>
              <a:t>18/10/2023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B35F3E4-2091-F87F-892E-90CB04604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67BEE1D-D060-9C07-9747-6F6384AA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C2D3FCF-F9D9-983A-FE31-77BCCE9A7F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1F030F7-AFB9-2040-3AE9-4CF1DB187F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465388"/>
            <a:ext cx="5089525" cy="36909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6222C99-590A-A647-D9A6-5B77F62E63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64275" y="2465387"/>
            <a:ext cx="5089525" cy="36909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857952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988EA16-FAB0-78DC-C8C9-77C40E3E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7A17-5E3E-4C1F-9136-EC140C0CFCCD}" type="datetime1">
              <a:rPr lang="pt-PT" smtClean="0"/>
              <a:t>18/10/2023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7F700F71-5B54-A73F-8762-17C62655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A00089C-19EB-8D8B-9C16-EB86A1F3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5" name="Imagem 5">
            <a:extLst>
              <a:ext uri="{FF2B5EF4-FFF2-40B4-BE49-F238E27FC236}">
                <a16:creationId xmlns:a16="http://schemas.microsoft.com/office/drawing/2014/main" id="{31D0966C-36E9-3AD7-4DF0-CB6691D561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9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4590A-A6C7-0145-257F-BAE55B159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F83A5F5-1AF0-2FC2-771B-91B38D639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74DFC27-D270-6FD3-D5BC-9FB77233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D68C-39FC-49EE-90A0-98A8F5F90910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71EFF01-648A-DE4C-14ED-4132DBC7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0C37DD2-9507-65CC-B1F8-43B16779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66927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69AAE-5F1C-258F-5EC3-91A14023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2A95ACD-2DFE-996C-BBC0-C33BD7D19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1696855-586B-F10E-B14F-FAAE8F07B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CAAF4AC-AD5D-F8F5-1D07-00AA9ED6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8BE9-03C6-460D-9F04-1FDF6F64EEEB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B3A9FE9-D302-2F13-DE2E-6EA6ABF5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7CB26D2-3925-5133-D012-8A408E1E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  <p:pic>
        <p:nvPicPr>
          <p:cNvPr id="8" name="Imagem 5">
            <a:extLst>
              <a:ext uri="{FF2B5EF4-FFF2-40B4-BE49-F238E27FC236}">
                <a16:creationId xmlns:a16="http://schemas.microsoft.com/office/drawing/2014/main" id="{5A1FDC93-25E3-F8BD-E9B5-E88EFEEF95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483" y="82029"/>
            <a:ext cx="736727" cy="7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89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BF4B3-7D96-5FF8-F617-96FC1809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B9A24F4-7A93-99FF-AA51-4C7FD1793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98EEE14-D40A-71FE-91FC-09EC965A7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2B9F4C1-DBC7-B203-4283-C811D3749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F81F-A8C5-49EB-82BE-92BE2AE6B62F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1ED690A-4077-DFE0-E0CF-55B72232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8B82F9C-CF4A-CBBD-061F-F85034C8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2457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A772D-916E-3A2B-E23D-307E647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76B6E3F-8F51-028A-7447-BA8D3D7E6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A159729-DCE9-99BC-D10F-07640988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456B-9FEB-49E8-B7C6-E88D0BFE986F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2129EFF-E2FA-C75A-5167-BE058A2C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478E6A0-0D01-DFEF-937B-B1E03A77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9967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0DF6E4-6F7B-414D-783D-CA8801AB8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9ABE41B-597D-1C46-3135-2B430B866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8E866E-17B9-8B21-DFE1-1FEE60C5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4A91-F85F-4289-AE61-8F861522F773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54DD328-8159-36D9-A6C8-91F837EE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42B7CA1-9220-B543-F78F-76CDAA6C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094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9DB47-5197-2EC7-3EFF-94D610BF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CD06973-06C6-A5DD-4B8B-80FA35F3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1B3B6E-FEAC-FDEC-4F51-076AF2BA4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A0C2-B886-4D7D-8F47-38E6E9C11B4D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3E2FAF-4F36-6174-E9C5-45C8CC15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17EEF57-8E2A-F853-746F-20FA7E5D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564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0278B-9CD7-173F-0BAF-7DB0C64E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70495E3-373D-CA5C-88EE-0C27B877B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6A6FBBE-11C1-CA7D-28F9-388E48F53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F647B11-0931-0FE4-9C66-F0076048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772F-01D4-4527-B8E3-6A3A1C5D86CD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BB7BB8D-F8B0-1C59-053C-32FA771D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7E2C97F-AE5C-EA67-FDDC-4F560983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994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D4247-EDDF-C95F-CEF3-73E4E797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7827830-2CAC-FFED-76C2-E8CBA823B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924C71A-61F3-2717-486A-AEB742A6E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EEE9561-20CB-8322-3370-A84239B01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ED97555-D443-C970-4401-A70B785D9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46D69F7-B281-740C-D382-004515D6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A4BF5-FEB0-4DDE-A7E7-327CB4542CD7}" type="datetime1">
              <a:rPr lang="pt-PT" smtClean="0"/>
              <a:t>18/10/2023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D032C99-36EE-B880-6031-687331A3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C8CF3C5-701B-D9D4-20FC-E79CB2D1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58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8AD31-18B3-90F6-2633-715718F3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67BEE1D-D060-9C07-9747-6F6384AA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065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E63232"/>
                </a:solidFill>
              </a:defRPr>
            </a:lvl1pPr>
          </a:lstStyle>
          <a:p>
            <a:fld id="{B5F27D4A-982A-4FAC-B758-EF3B1229EF03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FF4515F-7F24-FAC5-AA5E-E5E982E1DF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157" y="75611"/>
            <a:ext cx="728108" cy="72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516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988EA16-FAB0-78DC-C8C9-77C40E3E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C918-36E7-487C-B32F-D8916BA1036C}" type="datetime1">
              <a:rPr lang="pt-PT" smtClean="0"/>
              <a:t>18/10/2023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7F700F71-5B54-A73F-8762-17C62655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A00089C-19EB-8D8B-9C16-EB86A1F3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429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69AAE-5F1C-258F-5EC3-91A14023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2A95ACD-2DFE-996C-BBC0-C33BD7D19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1696855-586B-F10E-B14F-FAAE8F07B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CAAF4AC-AD5D-F8F5-1D07-00AA9ED6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A942-2533-43BC-8189-0DFF3E6AA1D1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B3A9FE9-D302-2F13-DE2E-6EA6ABF5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7CB26D2-3925-5133-D012-8A408E1E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38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BF4B3-7D96-5FF8-F617-96FC1809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B9A24F4-7A93-99FF-AA51-4C7FD1793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98EEE14-D40A-71FE-91FC-09EC965A7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2B9F4C1-DBC7-B203-4283-C811D3749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1CE0-45D7-41C7-BF4F-526A61986808}" type="datetime1">
              <a:rPr lang="pt-PT" smtClean="0"/>
              <a:t>18/10/2023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1ED690A-4077-DFE0-E0CF-55B72232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8B82F9C-CF4A-CBBD-061F-F85034C8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245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668619E9-76B5-A2EF-A97F-C46FBD4A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61E7F87-C9D6-CC98-A60A-6CDCA6CC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EE630E0-3995-FA91-35BE-4F1D721A8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2B38-067E-4FC8-887D-7A4D66225154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EDD0A25-68BC-982B-9E26-DAD715845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435E98B-69B7-FC4C-08AE-6984F59AE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818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668619E9-76B5-A2EF-A97F-C46FBD4A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61E7F87-C9D6-CC98-A60A-6CDCA6CC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EE630E0-3995-FA91-35BE-4F1D721A8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8745-E81D-46F1-A259-1885D77462EB}" type="datetime1">
              <a:rPr lang="pt-PT" smtClean="0"/>
              <a:t>18/10/2023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EDD0A25-68BC-982B-9E26-DAD715845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435E98B-69B7-FC4C-08AE-6984F59AE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7D4A-982A-4FAC-B758-EF3B1229EF0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818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0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8CFE1FD-6670-8D85-3A8F-08F2091E250B}"/>
              </a:ext>
            </a:extLst>
          </p:cNvPr>
          <p:cNvSpPr txBox="1">
            <a:spLocks/>
          </p:cNvSpPr>
          <p:nvPr/>
        </p:nvSpPr>
        <p:spPr>
          <a:xfrm>
            <a:off x="3365962" y="288684"/>
            <a:ext cx="5460076" cy="95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Programa de Doutoramento em Gestão</a:t>
            </a:r>
            <a:br>
              <a:rPr lang="pt-P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P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Ano letivo: 2023/2024 </a:t>
            </a:r>
            <a:br>
              <a:rPr lang="pt-P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P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Unidade Curricular: Metodologias de Investigação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38160A8-BE96-C398-AEF3-AF50AD301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0" y="263128"/>
            <a:ext cx="2828027" cy="1008213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865A22CC-02B0-3FA7-1312-674664E1A7AD}"/>
              </a:ext>
            </a:extLst>
          </p:cNvPr>
          <p:cNvSpPr txBox="1">
            <a:spLocks/>
          </p:cNvSpPr>
          <p:nvPr/>
        </p:nvSpPr>
        <p:spPr>
          <a:xfrm>
            <a:off x="1330388" y="5878285"/>
            <a:ext cx="9500259" cy="8485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PT" sz="1600" dirty="0">
                <a:latin typeface="+mj-lt"/>
              </a:rPr>
              <a:t>D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ocente: Professora Doutora Carla Curado</a:t>
            </a:r>
          </a:p>
          <a:p>
            <a:pPr>
              <a:spcBef>
                <a:spcPts val="0"/>
              </a:spcBef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Alunos: Fernanda Veiga (</a:t>
            </a:r>
            <a:r>
              <a:rPr lang="pt-PT" sz="1600" dirty="0">
                <a:solidFill>
                  <a:srgbClr val="0563C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l61117@phd.iseg.ulisboa.pt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e Hélio Marques (</a:t>
            </a:r>
            <a:r>
              <a:rPr lang="pt-PT" sz="1600" dirty="0">
                <a:latin typeface="+mj-lt"/>
                <a:hlinkClick r:id="rId3"/>
              </a:rPr>
              <a:t>helio.marques@phd.iseg.ulisboa.pt</a:t>
            </a:r>
            <a:r>
              <a:rPr lang="pt-PT" sz="1600" dirty="0">
                <a:latin typeface="+mj-lt"/>
              </a:rPr>
              <a:t>)</a:t>
            </a:r>
            <a:endParaRPr lang="pt-PT" sz="1600" dirty="0">
              <a:latin typeface="+mj-lt"/>
              <a:ea typeface="Calibri Light"/>
              <a:cs typeface="Calibri Light"/>
            </a:endParaRPr>
          </a:p>
          <a:p>
            <a:pPr>
              <a:spcBef>
                <a:spcPts val="0"/>
              </a:spcBef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 ISEG, 10 de Outubro de 2023 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28985901-8525-765E-DD46-03E92093A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4386" y="2436714"/>
            <a:ext cx="9903229" cy="1394373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“Literature review as a research methodology: An overview and guidelines”</a:t>
            </a:r>
            <a:endParaRPr lang="pt-PT" sz="4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7DF05AE-2324-949B-536F-C5769DFA0918}"/>
              </a:ext>
            </a:extLst>
          </p:cNvPr>
          <p:cNvSpPr txBox="1"/>
          <p:nvPr/>
        </p:nvSpPr>
        <p:spPr>
          <a:xfrm>
            <a:off x="1461013" y="4365232"/>
            <a:ext cx="9325841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Hannah Snyder, Literature review as a research methodology: An overview and guidelines, Journal of Business Research, Volume 104, 2019, Pages 333-339, ISSN 0148-2963</a:t>
            </a:r>
            <a:r>
              <a:rPr lang="pt-PT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, </a:t>
            </a:r>
            <a:r>
              <a:rPr lang="pt-PT" sz="1600" i="1" dirty="0">
                <a:latin typeface="+mj-lt"/>
                <a:hlinkClick r:id="rId3"/>
              </a:rPr>
              <a:t>https://doi.org/10.1016/j.jbusres.2019.07.039</a:t>
            </a:r>
            <a:r>
              <a:rPr lang="pt-PT" sz="1600" i="1" dirty="0">
                <a:latin typeface="+mj-lt"/>
              </a:rPr>
              <a:t>.</a:t>
            </a:r>
          </a:p>
          <a:p>
            <a:pPr>
              <a:spcAft>
                <a:spcPts val="600"/>
              </a:spcAft>
            </a:pPr>
            <a:endParaRPr lang="pt-PT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5965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Semi-sistemática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(1/2)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pt-PT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ea typeface="Calibri" panose="020F0502020204030204" pitchFamily="34" charset="0"/>
              </a:rPr>
              <a:t>A revisão </a:t>
            </a:r>
            <a:r>
              <a:rPr lang="pt-PT" b="1" dirty="0">
                <a:effectLst/>
                <a:ea typeface="Calibri" panose="020F0502020204030204" pitchFamily="34" charset="0"/>
              </a:rPr>
              <a:t>semi-sistemática (ou narrativa) </a:t>
            </a:r>
            <a:r>
              <a:rPr lang="pt-PT" dirty="0">
                <a:ea typeface="Calibri" panose="020F0502020204030204" pitchFamily="34" charset="0"/>
              </a:rPr>
              <a:t>procura </a:t>
            </a:r>
            <a:r>
              <a:rPr lang="pt-PT" b="1" dirty="0">
                <a:effectLst/>
                <a:ea typeface="Calibri" panose="020F0502020204030204" pitchFamily="34" charset="0"/>
              </a:rPr>
              <a:t>identificar e compreender todas as pesquisa potencialmente relevantes </a:t>
            </a:r>
            <a:r>
              <a:rPr lang="pt-PT" dirty="0">
                <a:effectLst/>
                <a:ea typeface="Calibri" panose="020F0502020204030204" pitchFamily="34" charset="0"/>
              </a:rPr>
              <a:t>para o tópico estudado e sintetizá-las </a:t>
            </a:r>
            <a:r>
              <a:rPr lang="pt-PT" b="1" dirty="0">
                <a:effectLst/>
                <a:ea typeface="Calibri" panose="020F0502020204030204" pitchFamily="34" charset="0"/>
              </a:rPr>
              <a:t>usando meta-narrativas</a:t>
            </a:r>
            <a:r>
              <a:rPr lang="pt-PT" dirty="0">
                <a:effectLst/>
                <a:ea typeface="Calibri" panose="020F0502020204030204" pitchFamily="34" charset="0"/>
              </a:rPr>
              <a:t>, em vez de medir o tamanho do efeito (</a:t>
            </a:r>
            <a:r>
              <a:rPr lang="pt-PT" dirty="0" err="1">
                <a:effectLst/>
                <a:ea typeface="Calibri" panose="020F0502020204030204" pitchFamily="34" charset="0"/>
              </a:rPr>
              <a:t>Wong</a:t>
            </a:r>
            <a:r>
              <a:rPr lang="pt-PT" dirty="0">
                <a:effectLst/>
                <a:ea typeface="Calibri" panose="020F0502020204030204" pitchFamily="34" charset="0"/>
              </a:rPr>
              <a:t> </a:t>
            </a:r>
            <a:r>
              <a:rPr lang="pt-PT" i="1" dirty="0" err="1">
                <a:effectLst/>
                <a:ea typeface="Calibri" panose="020F0502020204030204" pitchFamily="34" charset="0"/>
              </a:rPr>
              <a:t>et</a:t>
            </a:r>
            <a:r>
              <a:rPr lang="pt-PT" i="1" dirty="0">
                <a:effectLst/>
                <a:ea typeface="Calibri" panose="020F0502020204030204" pitchFamily="34" charset="0"/>
              </a:rPr>
              <a:t> al</a:t>
            </a:r>
            <a:r>
              <a:rPr lang="pt-PT" dirty="0">
                <a:effectLst/>
                <a:ea typeface="Calibri" panose="020F0502020204030204" pitchFamily="34" charset="0"/>
              </a:rPr>
              <a:t>., 2013).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ea typeface="Calibri" panose="020F0502020204030204" pitchFamily="34" charset="0"/>
              </a:rPr>
              <a:t>Esta, está projetada para </a:t>
            </a:r>
            <a:r>
              <a:rPr lang="pt-PT" b="1" dirty="0">
                <a:effectLst/>
                <a:ea typeface="Calibri" panose="020F0502020204030204" pitchFamily="34" charset="0"/>
              </a:rPr>
              <a:t>tópicos</a:t>
            </a:r>
            <a:r>
              <a:rPr lang="pt-PT" dirty="0">
                <a:effectLst/>
                <a:ea typeface="Calibri" panose="020F0502020204030204" pitchFamily="34" charset="0"/>
              </a:rPr>
              <a:t> que foram conceptualizados de forma diferente e </a:t>
            </a:r>
            <a:r>
              <a:rPr lang="pt-PT" b="1" dirty="0">
                <a:effectLst/>
                <a:ea typeface="Calibri" panose="020F0502020204030204" pitchFamily="34" charset="0"/>
              </a:rPr>
              <a:t>estudados por vários grupos de investigadores em diversas disciplinas</a:t>
            </a:r>
            <a:r>
              <a:rPr lang="pt-PT" dirty="0">
                <a:effectLst/>
                <a:ea typeface="Calibri" panose="020F0502020204030204" pitchFamily="34" charset="0"/>
              </a:rPr>
              <a:t>, o que dificulta um processo de revisão sistemática completo (</a:t>
            </a:r>
            <a:r>
              <a:rPr lang="pt-PT" dirty="0" err="1">
                <a:effectLst/>
                <a:ea typeface="Calibri" panose="020F0502020204030204" pitchFamily="34" charset="0"/>
              </a:rPr>
              <a:t>Wong</a:t>
            </a:r>
            <a:r>
              <a:rPr lang="pt-PT" dirty="0">
                <a:effectLst/>
                <a:ea typeface="Calibri" panose="020F0502020204030204" pitchFamily="34" charset="0"/>
              </a:rPr>
              <a:t> </a:t>
            </a:r>
            <a:r>
              <a:rPr lang="pt-PT" i="1" dirty="0" err="1">
                <a:effectLst/>
                <a:ea typeface="Calibri" panose="020F0502020204030204" pitchFamily="34" charset="0"/>
              </a:rPr>
              <a:t>et</a:t>
            </a:r>
            <a:r>
              <a:rPr lang="pt-PT" i="1" dirty="0">
                <a:effectLst/>
                <a:ea typeface="Calibri" panose="020F0502020204030204" pitchFamily="34" charset="0"/>
              </a:rPr>
              <a:t> al</a:t>
            </a:r>
            <a:r>
              <a:rPr lang="pt-PT" dirty="0">
                <a:effectLst/>
                <a:ea typeface="Calibri" panose="020F0502020204030204" pitchFamily="34" charset="0"/>
              </a:rPr>
              <a:t>., 2013).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ea typeface="Calibri" panose="020F0502020204030204" pitchFamily="34" charset="0"/>
              </a:rPr>
              <a:t>Muitas vezes, </a:t>
            </a:r>
            <a:r>
              <a:rPr lang="pt-PT" b="1" dirty="0">
                <a:effectLst/>
                <a:ea typeface="Calibri" panose="020F0502020204030204" pitchFamily="34" charset="0"/>
              </a:rPr>
              <a:t>examina como a pesquisa em determinada área evoluiu ao longo do tempo,</a:t>
            </a:r>
            <a:r>
              <a:rPr lang="pt-PT" dirty="0">
                <a:effectLst/>
                <a:ea typeface="Calibri" panose="020F0502020204030204" pitchFamily="34" charset="0"/>
              </a:rPr>
              <a:t> ou como um tópico se desenvolveu em diferentes tradições de pesquisa. Esta abordagem à revisão de literatura possui semelhanças com a pesquisa qualitativa.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Calibri" panose="020F0502020204030204" pitchFamily="34" charset="0"/>
              </a:rPr>
              <a:t>U</a:t>
            </a:r>
            <a:r>
              <a:rPr lang="pt-PT" dirty="0">
                <a:effectLst/>
                <a:ea typeface="Calibri" panose="020F0502020204030204" pitchFamily="34" charset="0"/>
              </a:rPr>
              <a:t>ma </a:t>
            </a:r>
            <a:r>
              <a:rPr lang="pt-PT" b="1" dirty="0">
                <a:effectLst/>
                <a:ea typeface="Calibri" panose="020F0502020204030204" pitchFamily="34" charset="0"/>
              </a:rPr>
              <a:t>análise temática ou de conteúdo</a:t>
            </a:r>
            <a:r>
              <a:rPr lang="pt-PT" dirty="0">
                <a:effectLst/>
                <a:ea typeface="Calibri" panose="020F0502020204030204" pitchFamily="34" charset="0"/>
              </a:rPr>
              <a:t>, constituiu uma técnica comumente usada e pode ser amplamente definida como um método para identificar, analisar e reportar padrões, sob a forma de temas, incluídos num texto (</a:t>
            </a:r>
            <a:r>
              <a:rPr lang="pt-PT" dirty="0" err="1">
                <a:effectLst/>
                <a:ea typeface="Calibri" panose="020F0502020204030204" pitchFamily="34" charset="0"/>
              </a:rPr>
              <a:t>Braun</a:t>
            </a:r>
            <a:r>
              <a:rPr lang="pt-PT" dirty="0">
                <a:effectLst/>
                <a:ea typeface="Calibri" panose="020F0502020204030204" pitchFamily="34" charset="0"/>
              </a:rPr>
              <a:t> &amp; Clarke, 2006).</a:t>
            </a:r>
            <a:endParaRPr lang="pt-PT" dirty="0">
              <a:ea typeface="Calibri" panose="020F0502020204030204" pitchFamily="34" charset="0"/>
            </a:endParaRP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184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Semi-sistemática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(2/2)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PT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ea typeface="Times New Roman" panose="02020603050405020304" pitchFamily="18" charset="0"/>
              </a:rPr>
              <a:t>Uma revisão semi-sistemática, </a:t>
            </a:r>
            <a:r>
              <a:rPr lang="pt-PT" b="1" dirty="0">
                <a:effectLst/>
                <a:ea typeface="Times New Roman" panose="02020603050405020304" pitchFamily="18" charset="0"/>
              </a:rPr>
              <a:t>possui como potencial de contribuição, </a:t>
            </a:r>
            <a:r>
              <a:rPr lang="pt-PT" dirty="0">
                <a:effectLst/>
                <a:ea typeface="Times New Roman" panose="02020603050405020304" pitchFamily="18" charset="0"/>
              </a:rPr>
              <a:t>a faculdade de</a:t>
            </a:r>
            <a:r>
              <a:rPr lang="pt-PT" dirty="0">
                <a:ea typeface="Times New Roman" panose="02020603050405020304" pitchFamily="18" charset="0"/>
              </a:rPr>
              <a:t> </a:t>
            </a:r>
            <a:r>
              <a:rPr lang="pt-PT" b="1" dirty="0">
                <a:effectLst/>
                <a:ea typeface="Calibri" panose="020F0502020204030204" pitchFamily="34" charset="0"/>
              </a:rPr>
              <a:t>detetar temas, perspetivas teóricas ou questões comuns</a:t>
            </a:r>
            <a:r>
              <a:rPr lang="pt-PT" dirty="0">
                <a:effectLst/>
                <a:ea typeface="Calibri" panose="020F0502020204030204" pitchFamily="34" charset="0"/>
              </a:rPr>
              <a:t>, dentro de uma disciplina ou metodologia de pesquisa específica, assim como, </a:t>
            </a:r>
            <a:r>
              <a:rPr lang="pt-PT" b="1" dirty="0">
                <a:effectLst/>
                <a:ea typeface="Calibri" panose="020F0502020204030204" pitchFamily="34" charset="0"/>
              </a:rPr>
              <a:t>identificar componentes de um conceito teórico</a:t>
            </a:r>
            <a:r>
              <a:rPr lang="pt-PT" dirty="0">
                <a:effectLst/>
                <a:ea typeface="Calibri" panose="020F0502020204030204" pitchFamily="34" charset="0"/>
              </a:rPr>
              <a:t> (</a:t>
            </a:r>
            <a:r>
              <a:rPr lang="pt-PT" dirty="0" err="1">
                <a:effectLst/>
                <a:ea typeface="Calibri" panose="020F0502020204030204" pitchFamily="34" charset="0"/>
              </a:rPr>
              <a:t>Ward</a:t>
            </a:r>
            <a:r>
              <a:rPr lang="pt-PT" dirty="0">
                <a:effectLst/>
                <a:ea typeface="Calibri" panose="020F0502020204030204" pitchFamily="34" charset="0"/>
              </a:rPr>
              <a:t>, </a:t>
            </a:r>
            <a:r>
              <a:rPr lang="pt-PT" dirty="0" err="1">
                <a:effectLst/>
                <a:ea typeface="Calibri" panose="020F0502020204030204" pitchFamily="34" charset="0"/>
              </a:rPr>
              <a:t>House</a:t>
            </a:r>
            <a:r>
              <a:rPr lang="pt-PT" dirty="0">
                <a:effectLst/>
                <a:ea typeface="Calibri" panose="020F0502020204030204" pitchFamily="34" charset="0"/>
              </a:rPr>
              <a:t> &amp; </a:t>
            </a:r>
            <a:r>
              <a:rPr lang="pt-PT" dirty="0" err="1">
                <a:effectLst/>
                <a:ea typeface="Calibri" panose="020F0502020204030204" pitchFamily="34" charset="0"/>
              </a:rPr>
              <a:t>Hamer</a:t>
            </a:r>
            <a:r>
              <a:rPr lang="pt-PT" dirty="0">
                <a:effectLst/>
                <a:ea typeface="Calibri" panose="020F0502020204030204" pitchFamily="34" charset="0"/>
              </a:rPr>
              <a:t>, 2009).</a:t>
            </a:r>
          </a:p>
          <a:p>
            <a:pPr algn="just">
              <a:lnSpc>
                <a:spcPct val="150000"/>
              </a:lnSpc>
            </a:pPr>
            <a:endParaRPr lang="pt-PT" dirty="0">
              <a:effectLst/>
              <a:ea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t-PT" dirty="0">
                <a:effectLst/>
                <a:ea typeface="Calibri" panose="020F0502020204030204" pitchFamily="34" charset="0"/>
              </a:rPr>
              <a:t>A título de </a:t>
            </a:r>
            <a:r>
              <a:rPr lang="pt-PT" b="1" dirty="0">
                <a:effectLst/>
                <a:ea typeface="Calibri" panose="020F0502020204030204" pitchFamily="34" charset="0"/>
              </a:rPr>
              <a:t>exemplo</a:t>
            </a:r>
            <a:r>
              <a:rPr lang="pt-PT" dirty="0">
                <a:effectLst/>
                <a:ea typeface="Calibri" panose="020F0502020204030204" pitchFamily="34" charset="0"/>
              </a:rPr>
              <a:t>, a possibilidade de mapear um campo de pesquisa, sintetizar o estado do conhecimento e criar uma agenda para pesquisas futuras, ou a capacidade de fornecer uma visão geral histórica, bem como, o cronograma de um tópico específico.</a:t>
            </a: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2440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Integrativa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(1/2)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PT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revisão integrativa (ou crítica)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onsiste em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avaliar,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criticar e sintetizar a literatura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sobre um tópico de pesquisa, de forma a que permita o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surgimento de novos modelos teóricos e perspetivas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Torraco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2005).</a:t>
            </a:r>
          </a:p>
          <a:p>
            <a:pPr algn="just">
              <a:lnSpc>
                <a:spcPct val="150000"/>
              </a:lnSpc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objetivo geral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uma análise de dados nesta abordagem é analisar e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examinar criticamente a literatura e as principais ideias e relações de um problema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 o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objetivo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abordar tópicos maduros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ou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tópicos emergentes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caso de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tópicos maduros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o objetivo é revisitar a base de conhecimento, analisando criticamente e potencialmente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redefinir conceitos e expandir a base teórica do tópico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à medida que se desenvolve. </a:t>
            </a:r>
          </a:p>
          <a:p>
            <a:pPr lvl="1" algn="just">
              <a:lnSpc>
                <a:spcPct val="150000"/>
              </a:lnSpc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tópicos emergentes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o objetivo é desenvolver uma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conceptualização preliminar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modelos teóricos iniciais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14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Integrativa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(2/2)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parte de análise de dados de uma revisão integrativa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 segue um padrão específico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Whittemore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Knafl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2005).</a:t>
            </a:r>
          </a:p>
          <a:p>
            <a:pPr algn="just">
              <a:lnSpc>
                <a:spcPct val="150000"/>
              </a:lnSpc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Deve-se observar que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</a:rPr>
              <a:t>o referido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exige que os investigadores tenham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habilidades avançadas, como pensamento conceptual superior (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MacInnis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2011).</a:t>
            </a:r>
          </a:p>
          <a:p>
            <a:pPr algn="just">
              <a:lnSpc>
                <a:spcPct val="150000"/>
              </a:lnSpc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1500"/>
              </a:spcBef>
              <a:spcAft>
                <a:spcPts val="15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 nível do potencial contributo,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 método de revisão integrativa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 resultar no avanço do conhecimento e dos modelos teóricos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 vez de ser apenas descritivo ou histórico, ou seja, idealmente deve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gerar uma nova estrutura conceptual ou teoria.</a:t>
            </a:r>
            <a:endParaRPr lang="pt-PT" b="1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899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endParaRPr lang="pt-PT" b="1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PT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Tabela 1</a:t>
            </a:r>
            <a:r>
              <a:rPr lang="pt-PT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 Abordagens para a revisão de literatura.</a:t>
            </a:r>
            <a:endParaRPr lang="en-P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T" sz="2000" b="1" kern="0" dirty="0">
              <a:solidFill>
                <a:srgbClr val="37415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pt-PT" b="1" dirty="0">
              <a:effectLst/>
              <a:ea typeface="Calibri" panose="020F0502020204030204" pitchFamily="34" charset="0"/>
            </a:endParaRPr>
          </a:p>
          <a:p>
            <a:r>
              <a:rPr lang="pt-PT" b="1" dirty="0">
                <a:effectLst/>
                <a:ea typeface="Calibri" panose="020F0502020204030204" pitchFamily="34" charset="0"/>
              </a:rPr>
              <a:t>A pergunta de pesquisa e o objetivo específico da revisão, determinam a estratégia a usar.</a:t>
            </a:r>
          </a:p>
          <a:p>
            <a:endParaRPr lang="en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14</a:t>
            </a:fld>
            <a:endParaRPr lang="pt-PT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7D40ABF-91E2-E050-EF5A-73BA1F2E5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553633"/>
              </p:ext>
            </p:extLst>
          </p:nvPr>
        </p:nvGraphicFramePr>
        <p:xfrm>
          <a:off x="1632000" y="2184421"/>
          <a:ext cx="8928000" cy="3017520"/>
        </p:xfrm>
        <a:graphic>
          <a:graphicData uri="http://schemas.openxmlformats.org/drawingml/2006/table">
            <a:tbl>
              <a:tblPr firstRow="1" firstCol="1" bandRow="1"/>
              <a:tblGrid>
                <a:gridCol w="1800000">
                  <a:extLst>
                    <a:ext uri="{9D8B030D-6E8A-4147-A177-3AD203B41FA5}">
                      <a16:colId xmlns:a16="http://schemas.microsoft.com/office/drawing/2014/main" val="151125479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40139875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3124487565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12386029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pt-PT" sz="1200" b="1" ker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Abordagem</a:t>
                      </a:r>
                    </a:p>
                    <a:p>
                      <a:pPr algn="ctr"/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Sistemática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PT" sz="12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Semi-sistemática</a:t>
                      </a:r>
                      <a:endParaRPr lang="en-PT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Integrativa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501191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Propósito</a:t>
                      </a:r>
                      <a:r>
                        <a:rPr lang="pt-PT" sz="1200" b="1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Sintetizar e comparar evidências;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Visão geral da </a:t>
                      </a:r>
                      <a:r>
                        <a:rPr lang="pt-PT" sz="1200" ker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área de pesquisa e evolução do seu</a:t>
                      </a: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desenvolvimento ao longo do tempo;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Criticar e sintetizar;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b="1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347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Questões de pesquisa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Específicas;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Amplas;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Específicas ou amplas;</a:t>
                      </a:r>
                      <a:endParaRPr lang="en-PT" sz="1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146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Estratégia da pesquisa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Sistemática;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Pode ou não ser sistemática;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Geralmente não sistemática;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210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Características da amostra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Artigos quantitativos;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Artigos de pesquisa;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Artigos de pesquisa, livros e outros textos publicados;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875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Análise e avaliação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Quantitativa;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Qualitativa / quantitativa;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Qualitativa;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160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PT" sz="12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Exemplos de contribuição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Evidência do efeito;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Informar políticas e práticas.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Estado do conhecimento;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Temas na literatura;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Visão geral histórica;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Agenda de pesquisa;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Modelo teórico.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Taxonomia ou classificação;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Modelo ou estrutura teórica.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PT" sz="1200" b="1" ker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PT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9566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1A12288-4E64-18C6-72D5-6BEC5F5A6DA7}"/>
              </a:ext>
            </a:extLst>
          </p:cNvPr>
          <p:cNvSpPr txBox="1"/>
          <p:nvPr/>
        </p:nvSpPr>
        <p:spPr>
          <a:xfrm>
            <a:off x="1536532" y="5229723"/>
            <a:ext cx="1834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Fonte: Elaboração própria.</a:t>
            </a:r>
            <a:endParaRPr lang="en-PT" sz="1200" dirty="0"/>
          </a:p>
        </p:txBody>
      </p:sp>
    </p:spTree>
    <p:extLst>
      <p:ext uri="{BB962C8B-B14F-4D97-AF65-F5344CB8AC3E}">
        <p14:creationId xmlns:p14="http://schemas.microsoft.com/office/powerpoint/2010/main" val="989475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D19357-27AE-8ECF-E5A0-26020B966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4516262"/>
              </p:ext>
            </p:extLst>
          </p:nvPr>
        </p:nvGraphicFramePr>
        <p:xfrm>
          <a:off x="838200" y="1493761"/>
          <a:ext cx="10515600" cy="5495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CA83DC-E067-8617-4D49-630B4D3AA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PT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revisão da literatura requer um </a:t>
            </a:r>
            <a:r>
              <a:rPr lang="en-PT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planeamento cuidadoso, processos sistemáticos e transparência </a:t>
            </a:r>
            <a:r>
              <a:rPr lang="en-PT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para garantir o rigor e a qualidade dos resultados da revisão. </a:t>
            </a:r>
          </a:p>
          <a:p>
            <a:pPr algn="just">
              <a:lnSpc>
                <a:spcPct val="150000"/>
              </a:lnSpc>
            </a:pPr>
            <a:r>
              <a:rPr lang="en-PT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escolha da abordagem, estratégia de pesquisa e método de análise, devem estar alinhadas com a pergunta de pesquisa e os objetivos da revisão.</a:t>
            </a:r>
            <a:r>
              <a:rPr lang="en-PT" dirty="0">
                <a:effectLst/>
              </a:rPr>
              <a:t> </a:t>
            </a:r>
            <a:endParaRPr lang="en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15</a:t>
            </a:fld>
            <a:endParaRPr lang="pt-P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F7147C-A17A-AA3F-2E50-8C9FD5EFE361}"/>
              </a:ext>
            </a:extLst>
          </p:cNvPr>
          <p:cNvSpPr txBox="1"/>
          <p:nvPr/>
        </p:nvSpPr>
        <p:spPr>
          <a:xfrm>
            <a:off x="838200" y="4706814"/>
            <a:ext cx="752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1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Fases do processo de revisão de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3813327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D19357-27AE-8ECF-E5A0-26020B966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56806"/>
              </p:ext>
            </p:extLst>
          </p:nvPr>
        </p:nvGraphicFramePr>
        <p:xfrm>
          <a:off x="838200" y="-715276"/>
          <a:ext cx="10515600" cy="5495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C59FEC2-0D7E-96B4-EBAF-67A0434A4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3200"/>
            <a:ext cx="5257800" cy="2928801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Identificar a necessidade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Especificar o tipo de revisão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Identificar o público-alvo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Examinar revisões </a:t>
            </a:r>
            <a:r>
              <a:rPr lang="pt-PT" dirty="0">
                <a:solidFill>
                  <a:srgbClr val="000000"/>
                </a:solidFill>
                <a:ea typeface="Times New Roman" panose="02020603050405020304" pitchFamily="18" charset="0"/>
              </a:rPr>
              <a:t>e</a:t>
            </a: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xistentes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Desenvolver uma estratégia de pesquisa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Selecionar os termos (palavras-chave) a pesquisar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Definir os critérios de inclusão e exclusão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16</a:t>
            </a:fld>
            <a:endParaRPr lang="pt-PT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9F07659-A527-691A-C77E-63D85E2A49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91742" y="2979403"/>
            <a:ext cx="5181600" cy="3282950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PT" sz="1400" dirty="0">
                <a:effectLst/>
                <a:ea typeface="Times New Roman" panose="02020603050405020304" pitchFamily="18" charset="0"/>
              </a:rPr>
              <a:t>Esta revisão é necessária e qual é a contribuição da mesma?</a:t>
            </a:r>
            <a:endParaRPr lang="en-PT" sz="1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 dirty="0">
                <a:effectLst/>
                <a:ea typeface="Times New Roman" panose="02020603050405020304" pitchFamily="18" charset="0"/>
              </a:rPr>
              <a:t>Qual é o público potencial desta revisão?</a:t>
            </a:r>
            <a:endParaRPr lang="en-PT" sz="1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 dirty="0">
                <a:effectLst/>
                <a:ea typeface="Times New Roman" panose="02020603050405020304" pitchFamily="18" charset="0"/>
              </a:rPr>
              <a:t>Qual é o propósito específico e as perguntas de pesquisa desta revisão?</a:t>
            </a:r>
            <a:endParaRPr lang="en-PT" sz="1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 dirty="0">
                <a:effectLst/>
                <a:ea typeface="Times New Roman" panose="02020603050405020304" pitchFamily="18" charset="0"/>
              </a:rPr>
              <a:t>Qual é um método apropriado para o propósito específico desta revisão?</a:t>
            </a:r>
            <a:endParaRPr lang="en-PT" sz="1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 kern="0" dirty="0">
                <a:effectLst/>
                <a:ea typeface="Times New Roman" panose="02020603050405020304" pitchFamily="18" charset="0"/>
              </a:rPr>
              <a:t>Qual é a estratégia de pesquisa para esta revisão específica?</a:t>
            </a:r>
            <a:r>
              <a:rPr lang="en-PT" sz="1400" dirty="0">
                <a:effectLst/>
              </a:rPr>
              <a:t> </a:t>
            </a:r>
            <a:endParaRPr lang="en-PT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D08B35-08FF-C075-0761-C00740CBE1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8912" y="2343200"/>
            <a:ext cx="502547" cy="6362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E1976C-0B37-9566-D148-74000BDE4CD6}"/>
              </a:ext>
            </a:extLst>
          </p:cNvPr>
          <p:cNvSpPr txBox="1"/>
          <p:nvPr/>
        </p:nvSpPr>
        <p:spPr>
          <a:xfrm>
            <a:off x="838201" y="5441276"/>
            <a:ext cx="7564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2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Fase 1 do processo de revisão de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1732718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D19357-27AE-8ECF-E5A0-26020B966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0077024"/>
              </p:ext>
            </p:extLst>
          </p:nvPr>
        </p:nvGraphicFramePr>
        <p:xfrm>
          <a:off x="838200" y="-715276"/>
          <a:ext cx="10515600" cy="5495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CF63F2F-C1CA-3DA2-AE38-1481E815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3200"/>
            <a:ext cx="5257800" cy="2348543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28600" algn="just">
              <a:lnSpc>
                <a:spcPct val="150000"/>
              </a:lnSpc>
            </a:pPr>
            <a:r>
              <a:rPr lang="en-US" err="1">
                <a:effectLst/>
                <a:ea typeface="Times New Roman" panose="02020603050405020304" pitchFamily="18" charset="0"/>
              </a:rPr>
              <a:t>Realizar</a:t>
            </a:r>
            <a:r>
              <a:rPr lang="en-US">
                <a:effectLst/>
                <a:ea typeface="Times New Roman" panose="02020603050405020304" pitchFamily="18" charset="0"/>
              </a:rPr>
              <a:t> um teste (p</a:t>
            </a:r>
            <a:r>
              <a:rPr lang="en-PT">
                <a:effectLst/>
                <a:ea typeface="Times New Roman" panose="02020603050405020304" pitchFamily="18" charset="0"/>
              </a:rPr>
              <a:t>iloto</a:t>
            </a:r>
            <a:r>
              <a:rPr lang="en-US">
                <a:effectLst/>
                <a:ea typeface="Times New Roman" panose="02020603050405020304" pitchFamily="18" charset="0"/>
              </a:rPr>
              <a:t>) </a:t>
            </a:r>
            <a:r>
              <a:rPr lang="en-US" err="1">
                <a:effectLst/>
                <a:ea typeface="Times New Roman" panose="02020603050405020304" pitchFamily="18" charset="0"/>
              </a:rPr>
              <a:t>ao</a:t>
            </a:r>
            <a:r>
              <a:rPr lang="en-US">
                <a:effectLst/>
                <a:ea typeface="Times New Roman" panose="02020603050405020304" pitchFamily="18" charset="0"/>
              </a:rPr>
              <a:t> </a:t>
            </a:r>
            <a:r>
              <a:rPr lang="en-US" err="1">
                <a:effectLst/>
                <a:ea typeface="Times New Roman" panose="02020603050405020304" pitchFamily="18" charset="0"/>
              </a:rPr>
              <a:t>processo</a:t>
            </a:r>
            <a:endParaRPr lang="en-PT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</a:pP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Seleção de </a:t>
            </a:r>
            <a:r>
              <a:rPr lang="en-US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rtigos</a:t>
            </a:r>
            <a:endParaRPr lang="en-PT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</a:pP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Documentar o </a:t>
            </a:r>
            <a:r>
              <a:rPr lang="en-US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rocesso de </a:t>
            </a:r>
            <a:r>
              <a:rPr lang="en-US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</a:t>
            </a: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eleção</a:t>
            </a:r>
            <a:endParaRPr lang="en-PT">
              <a:effectLst/>
              <a:ea typeface="Times New Roman" panose="02020603050405020304" pitchFamily="18" charset="0"/>
            </a:endParaRPr>
          </a:p>
          <a:p>
            <a:endParaRPr lang="en-PT" sz="180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17</a:t>
            </a:fld>
            <a:endParaRPr lang="pt-PT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25D68FA-3999-5D98-4663-C1EED1CC0721}"/>
              </a:ext>
            </a:extLst>
          </p:cNvPr>
          <p:cNvSpPr txBox="1">
            <a:spLocks/>
          </p:cNvSpPr>
          <p:nvPr/>
        </p:nvSpPr>
        <p:spPr>
          <a:xfrm>
            <a:off x="6172200" y="2893671"/>
            <a:ext cx="5181600" cy="3283291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O plano de pesquisa desenvolvido na fase inicial funciona para produzir uma amostra apropriada ou precisa de ajustes?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Qual é o plano prático para selecionar os artigos?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Como será documentado o processo de pesquisa e seleção?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Como será avaliada a qualidade do processo de pesquisa e seleção?</a:t>
            </a:r>
            <a:endParaRPr lang="en-PT" sz="140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2E0AD3-9944-719B-83E0-B402046B68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8912" y="2343200"/>
            <a:ext cx="502547" cy="6362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9BC813-928A-E0CB-1BAE-286DEDB9BB85}"/>
              </a:ext>
            </a:extLst>
          </p:cNvPr>
          <p:cNvSpPr txBox="1"/>
          <p:nvPr/>
        </p:nvSpPr>
        <p:spPr>
          <a:xfrm>
            <a:off x="838201" y="4972354"/>
            <a:ext cx="755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3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Fase 2 do processo de revisão de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270327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D19357-27AE-8ECF-E5A0-26020B966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8370057"/>
              </p:ext>
            </p:extLst>
          </p:nvPr>
        </p:nvGraphicFramePr>
        <p:xfrm>
          <a:off x="838200" y="-715276"/>
          <a:ext cx="10515600" cy="5495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 </a:t>
            </a:r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5A89DB0E-AEB5-4190-5C47-955EA4C5C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3201"/>
            <a:ext cx="5257800" cy="2437450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28600" algn="just">
              <a:lnSpc>
                <a:spcPct val="150000"/>
              </a:lnSpc>
            </a:pPr>
            <a:r>
              <a:rPr lang="en-US" err="1">
                <a:ea typeface="Times New Roman" panose="02020603050405020304" pitchFamily="18" charset="0"/>
              </a:rPr>
              <a:t>Recolha</a:t>
            </a:r>
            <a:r>
              <a:rPr lang="en-US">
                <a:ea typeface="Times New Roman" panose="02020603050405020304" pitchFamily="18" charset="0"/>
              </a:rPr>
              <a:t> </a:t>
            </a:r>
            <a:r>
              <a:rPr lang="en-US" err="1">
                <a:ea typeface="Times New Roman" panose="02020603050405020304" pitchFamily="18" charset="0"/>
              </a:rPr>
              <a:t>padronizada</a:t>
            </a:r>
            <a:r>
              <a:rPr lang="en-US">
                <a:ea typeface="Times New Roman" panose="02020603050405020304" pitchFamily="18" charset="0"/>
              </a:rPr>
              <a:t> </a:t>
            </a:r>
            <a:r>
              <a:rPr lang="en-PT">
                <a:effectLst/>
                <a:ea typeface="Times New Roman" panose="02020603050405020304" pitchFamily="18" charset="0"/>
              </a:rPr>
              <a:t>de </a:t>
            </a:r>
            <a:r>
              <a:rPr lang="en-US">
                <a:ea typeface="Times New Roman" panose="02020603050405020304" pitchFamily="18" charset="0"/>
              </a:rPr>
              <a:t>d</a:t>
            </a:r>
            <a:r>
              <a:rPr lang="en-PT">
                <a:effectLst/>
                <a:ea typeface="Times New Roman" panose="02020603050405020304" pitchFamily="18" charset="0"/>
              </a:rPr>
              <a:t>ados</a:t>
            </a:r>
          </a:p>
          <a:p>
            <a:pPr marL="228600" algn="just">
              <a:lnSpc>
                <a:spcPct val="150000"/>
              </a:lnSpc>
            </a:pP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Assegurar </a:t>
            </a:r>
            <a:r>
              <a:rPr lang="en-US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lang="en-PT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onsistência</a:t>
            </a:r>
            <a:endParaRPr lang="en-PT">
              <a:effectLst/>
              <a:ea typeface="Times New Roman" panose="02020603050405020304" pitchFamily="18" charset="0"/>
            </a:endParaRPr>
          </a:p>
          <a:p>
            <a:r>
              <a:rPr lang="en-PT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Selecionar o </a:t>
            </a:r>
            <a:r>
              <a:rPr lang="en-US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lang="en-PT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étodo de </a:t>
            </a:r>
            <a:r>
              <a:rPr lang="en-US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en-PT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nálise </a:t>
            </a:r>
            <a:r>
              <a:rPr lang="en-US" kern="0">
                <a:solidFill>
                  <a:srgbClr val="000000"/>
                </a:solidFill>
                <a:ea typeface="Times New Roman" panose="02020603050405020304" pitchFamily="18" charset="0"/>
              </a:rPr>
              <a:t>a</a:t>
            </a:r>
            <a:r>
              <a:rPr lang="en-PT" ker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dequado</a:t>
            </a:r>
            <a:r>
              <a:rPr lang="en-PT">
                <a:effectLst/>
              </a:rPr>
              <a:t> </a:t>
            </a:r>
            <a:endParaRPr lang="en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18</a:t>
            </a:fld>
            <a:endParaRPr lang="pt-PT"/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61B1AADB-C66F-B5D6-572F-7AC11AEFE898}"/>
              </a:ext>
            </a:extLst>
          </p:cNvPr>
          <p:cNvSpPr txBox="1">
            <a:spLocks/>
          </p:cNvSpPr>
          <p:nvPr/>
        </p:nvSpPr>
        <p:spPr>
          <a:xfrm>
            <a:off x="6172200" y="2905247"/>
            <a:ext cx="5181600" cy="3271716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Que tipo de informação precisa ser recolhida para cumprir o propósito específico desta revisão?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Que tipo de informação é necessária para conduzir a análise específica?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Como é garantida a qualidade do processo?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Como esse processo será documentado e relatado?</a:t>
            </a:r>
            <a:endParaRPr lang="en-PT" sz="140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6D9973-021C-E0D7-FAC9-4D36541B56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8912" y="2343200"/>
            <a:ext cx="502547" cy="6362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BD4F7AE-C8F5-1A78-D2BE-847C9C27DB35}"/>
              </a:ext>
            </a:extLst>
          </p:cNvPr>
          <p:cNvSpPr txBox="1"/>
          <p:nvPr/>
        </p:nvSpPr>
        <p:spPr>
          <a:xfrm>
            <a:off x="838201" y="5027293"/>
            <a:ext cx="7569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4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Fase 3 do processo de revisão de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1353701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D19357-27AE-8ECF-E5A0-26020B966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320962"/>
              </p:ext>
            </p:extLst>
          </p:nvPr>
        </p:nvGraphicFramePr>
        <p:xfrm>
          <a:off x="838200" y="-715276"/>
          <a:ext cx="10515600" cy="5495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 </a:t>
            </a:r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749C12E4-EADD-70E6-45A9-A39885299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3200"/>
            <a:ext cx="5257800" cy="3294867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28600"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Comunicar a motivação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Seguir </a:t>
            </a:r>
            <a:r>
              <a:rPr lang="pt-PT" dirty="0">
                <a:solidFill>
                  <a:srgbClr val="000000"/>
                </a:solidFill>
                <a:ea typeface="Times New Roman" panose="02020603050405020304" pitchFamily="18" charset="0"/>
              </a:rPr>
              <a:t>d</a:t>
            </a: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iretrizes no relato da pesquisa (Ex: PRISMA e RAMESES)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Transparência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Contribuição</a:t>
            </a:r>
            <a:endParaRPr lang="pt-PT" dirty="0">
              <a:effectLst/>
              <a:ea typeface="Times New Roman" panose="02020603050405020304" pitchFamily="18" charset="0"/>
            </a:endParaRPr>
          </a:p>
          <a:p>
            <a:endParaRPr lang="en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19</a:t>
            </a:fld>
            <a:endParaRPr lang="pt-PT"/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A55AB048-F979-3C25-597E-7B133BC287BC}"/>
              </a:ext>
            </a:extLst>
          </p:cNvPr>
          <p:cNvSpPr txBox="1">
            <a:spLocks/>
          </p:cNvSpPr>
          <p:nvPr/>
        </p:nvSpPr>
        <p:spPr>
          <a:xfrm>
            <a:off x="6172200" y="2882097"/>
            <a:ext cx="5181600" cy="329486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A motivação e a necessidade desta revisão estão claramente comunicadas?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Qual o padrão de relato mais apropriado para esta revisão específica?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Que informação deve ser incluída na revisão?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O nível de informação fornecido é suficiente e apropriado para permitir a transparência, para que os leitores possam </a:t>
            </a:r>
            <a:r>
              <a:rPr lang="pt-PT" sz="1400">
                <a:ea typeface="Times New Roman" panose="02020603050405020304" pitchFamily="18" charset="0"/>
              </a:rPr>
              <a:t>avaliar</a:t>
            </a:r>
            <a:r>
              <a:rPr lang="pt-PT" sz="1400">
                <a:effectLst/>
                <a:ea typeface="Times New Roman" panose="02020603050405020304" pitchFamily="18" charset="0"/>
              </a:rPr>
              <a:t> a qualidade da revisão?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Os resultados estão claramente apresentados e explicados?</a:t>
            </a:r>
            <a:endParaRPr lang="en-PT" sz="140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t-PT" sz="1400">
                <a:effectLst/>
                <a:ea typeface="Times New Roman" panose="02020603050405020304" pitchFamily="18" charset="0"/>
              </a:rPr>
              <a:t>A contribuição da revisão está claramente comunicada?</a:t>
            </a:r>
            <a:endParaRPr lang="en-PT" sz="140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D68338-8EAF-49AA-B23E-A28583BEDE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8912" y="2343200"/>
            <a:ext cx="502547" cy="6362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BA6B006-8EB1-57A1-8CCB-B491BFF28D35}"/>
              </a:ext>
            </a:extLst>
          </p:cNvPr>
          <p:cNvSpPr txBox="1"/>
          <p:nvPr/>
        </p:nvSpPr>
        <p:spPr>
          <a:xfrm>
            <a:off x="754063" y="5816285"/>
            <a:ext cx="7550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5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Fase 4 do processo de revisão de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230270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DF99-AAA8-0B55-969E-779B6E16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Índice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107C-AB69-98F5-EB16-B64E285F6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1684"/>
            <a:ext cx="10515600" cy="5269643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Informação sobre a autora e o artigo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de literatura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Porquê realizar a revisão da literatura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Qual o processo para a realização da revisão de literatura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Características de uma revisão de literatura de qualidade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Erros cometidos na elaboração de uma revisão de literatura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fazer uma contribuição relevante utilizando a revisão da literatura como método de investigação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Font typeface="+mj-lt"/>
              <a:buAutoNum type="arabicPeriod"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Considerações finais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41414B"/>
              </a:buClr>
              <a:buNone/>
            </a:pP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Referências bibliográficas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2</a:t>
            </a:fld>
            <a:endParaRPr lang="pt-PT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A0830A-E1E1-68BA-4EB0-37FDB150CE0C}"/>
              </a:ext>
            </a:extLst>
          </p:cNvPr>
          <p:cNvSpPr txBox="1">
            <a:spLocks/>
          </p:cNvSpPr>
          <p:nvPr/>
        </p:nvSpPr>
        <p:spPr>
          <a:xfrm>
            <a:off x="838202" y="9374"/>
            <a:ext cx="10515600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41414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608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DC4E6C0-5989-BEE3-88E5-70BE886A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20</a:t>
            </a:fld>
            <a:endParaRPr lang="pt-PT"/>
          </a:p>
        </p:txBody>
      </p:sp>
      <p:grpSp>
        <p:nvGrpSpPr>
          <p:cNvPr id="7" name="Group 53">
            <a:extLst>
              <a:ext uri="{FF2B5EF4-FFF2-40B4-BE49-F238E27FC236}">
                <a16:creationId xmlns:a16="http://schemas.microsoft.com/office/drawing/2014/main" id="{97E0D565-6664-B5F4-E252-313A67D85C8B}"/>
              </a:ext>
            </a:extLst>
          </p:cNvPr>
          <p:cNvGrpSpPr/>
          <p:nvPr/>
        </p:nvGrpSpPr>
        <p:grpSpPr>
          <a:xfrm>
            <a:off x="927751" y="645662"/>
            <a:ext cx="10259549" cy="5846881"/>
            <a:chOff x="-869303" y="1611604"/>
            <a:chExt cx="10951222" cy="6241067"/>
          </a:xfrm>
        </p:grpSpPr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621B400E-5C55-19B6-8817-D42B2656E902}"/>
                </a:ext>
              </a:extLst>
            </p:cNvPr>
            <p:cNvGrpSpPr/>
            <p:nvPr/>
          </p:nvGrpSpPr>
          <p:grpSpPr>
            <a:xfrm>
              <a:off x="-869303" y="1611604"/>
              <a:ext cx="3648116" cy="6241067"/>
              <a:chOff x="-967483" y="1107882"/>
              <a:chExt cx="3648115" cy="6241067"/>
            </a:xfrm>
          </p:grpSpPr>
          <p:sp>
            <p:nvSpPr>
              <p:cNvPr id="30" name="TextBox 5">
                <a:extLst>
                  <a:ext uri="{FF2B5EF4-FFF2-40B4-BE49-F238E27FC236}">
                    <a16:creationId xmlns:a16="http://schemas.microsoft.com/office/drawing/2014/main" id="{EC6AF98F-E1E3-1293-37B7-713408477EDE}"/>
                  </a:ext>
                </a:extLst>
              </p:cNvPr>
              <p:cNvSpPr txBox="1"/>
              <p:nvPr/>
            </p:nvSpPr>
            <p:spPr>
              <a:xfrm>
                <a:off x="482837" y="1107882"/>
                <a:ext cx="1642975" cy="3219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>
                    <a:solidFill>
                      <a:srgbClr val="41414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1" name="Trapezoid 7">
                <a:extLst>
                  <a:ext uri="{FF2B5EF4-FFF2-40B4-BE49-F238E27FC236}">
                    <a16:creationId xmlns:a16="http://schemas.microsoft.com/office/drawing/2014/main" id="{B9264634-59E2-88F2-A1A3-416CEE10BEF9}"/>
                  </a:ext>
                </a:extLst>
              </p:cNvPr>
              <p:cNvSpPr/>
              <p:nvPr/>
            </p:nvSpPr>
            <p:spPr>
              <a:xfrm rot="13598436">
                <a:off x="-893660" y="2884534"/>
                <a:ext cx="3112869" cy="1409351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41414B"/>
                  </a:solidFill>
                </a:endParaRPr>
              </a:p>
            </p:txBody>
          </p:sp>
          <p:sp>
            <p:nvSpPr>
              <p:cNvPr id="33" name="TextBox 18">
                <a:extLst>
                  <a:ext uri="{FF2B5EF4-FFF2-40B4-BE49-F238E27FC236}">
                    <a16:creationId xmlns:a16="http://schemas.microsoft.com/office/drawing/2014/main" id="{190918E8-521A-8D95-48CF-08F57FDAFA36}"/>
                  </a:ext>
                </a:extLst>
              </p:cNvPr>
              <p:cNvSpPr txBox="1"/>
              <p:nvPr/>
            </p:nvSpPr>
            <p:spPr>
              <a:xfrm>
                <a:off x="-967483" y="2514600"/>
                <a:ext cx="1969704" cy="821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2200" b="1" dirty="0">
                    <a:solidFill>
                      <a:srgbClr val="E63232"/>
                    </a:solidFill>
                  </a:rPr>
                  <a:t>Profundidade</a:t>
                </a:r>
                <a:r>
                  <a:rPr lang="en-US" sz="2200" b="1" dirty="0">
                    <a:solidFill>
                      <a:srgbClr val="E63232"/>
                    </a:solidFill>
                  </a:rPr>
                  <a:t> e rigor</a:t>
                </a:r>
              </a:p>
            </p:txBody>
          </p:sp>
          <p:sp>
            <p:nvSpPr>
              <p:cNvPr id="34" name="TextBox 19">
                <a:extLst>
                  <a:ext uri="{FF2B5EF4-FFF2-40B4-BE49-F238E27FC236}">
                    <a16:creationId xmlns:a16="http://schemas.microsoft.com/office/drawing/2014/main" id="{B6126105-1BF9-28A2-4EA9-B2C527A8DF58}"/>
                  </a:ext>
                </a:extLst>
              </p:cNvPr>
              <p:cNvSpPr txBox="1"/>
              <p:nvPr/>
            </p:nvSpPr>
            <p:spPr>
              <a:xfrm>
                <a:off x="-928361" y="4030834"/>
                <a:ext cx="3608993" cy="3318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Demonstrar uma estratégia adequada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para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selecionar artigos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e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recolher dados e </a:t>
                </a:r>
                <a:r>
                  <a:rPr lang="pt-PT" sz="1600" b="1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insights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;</a:t>
                </a:r>
              </a:p>
              <a:p>
                <a:pPr marL="342900" indent="-34290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Ir além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de uma recitação de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pesquisas anteriores;</a:t>
                </a:r>
                <a:endParaRPr lang="pt-PT" sz="16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342900" indent="-34290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Diferentes padrões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são válidos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para avaliar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se a revisão atende aos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critérios de rigor e profundidade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(dependendo se se trata de uma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revisão sistemática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semi-sistemática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ou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integrativa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).</a:t>
                </a:r>
              </a:p>
            </p:txBody>
          </p:sp>
        </p:grpSp>
        <p:grpSp>
          <p:nvGrpSpPr>
            <p:cNvPr id="18" name="Group 27">
              <a:extLst>
                <a:ext uri="{FF2B5EF4-FFF2-40B4-BE49-F238E27FC236}">
                  <a16:creationId xmlns:a16="http://schemas.microsoft.com/office/drawing/2014/main" id="{DC9D4F40-FFCC-C42B-E03E-B9CFA7AECE5C}"/>
                </a:ext>
              </a:extLst>
            </p:cNvPr>
            <p:cNvGrpSpPr/>
            <p:nvPr/>
          </p:nvGrpSpPr>
          <p:grpSpPr>
            <a:xfrm>
              <a:off x="7914203" y="1611604"/>
              <a:ext cx="2167716" cy="4037763"/>
              <a:chOff x="2234034" y="1107882"/>
              <a:chExt cx="2167714" cy="4037763"/>
            </a:xfrm>
          </p:grpSpPr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FD25C269-9961-5053-E6EB-DC66DB88848B}"/>
                  </a:ext>
                </a:extLst>
              </p:cNvPr>
              <p:cNvSpPr txBox="1"/>
              <p:nvPr/>
            </p:nvSpPr>
            <p:spPr>
              <a:xfrm>
                <a:off x="2758774" y="1107882"/>
                <a:ext cx="1642974" cy="3219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>
                    <a:solidFill>
                      <a:srgbClr val="41414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1" name="Trapezoid 29">
                <a:extLst>
                  <a:ext uri="{FF2B5EF4-FFF2-40B4-BE49-F238E27FC236}">
                    <a16:creationId xmlns:a16="http://schemas.microsoft.com/office/drawing/2014/main" id="{AA24F6BF-1B51-AEDD-D43A-F914010494C8}"/>
                  </a:ext>
                </a:extLst>
              </p:cNvPr>
              <p:cNvSpPr/>
              <p:nvPr/>
            </p:nvSpPr>
            <p:spPr>
              <a:xfrm rot="13598436">
                <a:off x="1382277" y="2884534"/>
                <a:ext cx="3112868" cy="1409354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41414B"/>
                  </a:solidFill>
                </a:endParaRPr>
              </a:p>
            </p:txBody>
          </p:sp>
        </p:grpSp>
        <p:grpSp>
          <p:nvGrpSpPr>
            <p:cNvPr id="12" name="Group 21">
              <a:extLst>
                <a:ext uri="{FF2B5EF4-FFF2-40B4-BE49-F238E27FC236}">
                  <a16:creationId xmlns:a16="http://schemas.microsoft.com/office/drawing/2014/main" id="{6220C69C-C6FE-69F0-913F-5CD9175C5431}"/>
                </a:ext>
              </a:extLst>
            </p:cNvPr>
            <p:cNvGrpSpPr/>
            <p:nvPr/>
          </p:nvGrpSpPr>
          <p:grpSpPr>
            <a:xfrm>
              <a:off x="3773003" y="1611604"/>
              <a:ext cx="2167704" cy="4037761"/>
              <a:chOff x="883830" y="1107882"/>
              <a:chExt cx="2167702" cy="4037761"/>
            </a:xfrm>
          </p:grpSpPr>
          <p:sp>
            <p:nvSpPr>
              <p:cNvPr id="14" name="TextBox 22">
                <a:extLst>
                  <a:ext uri="{FF2B5EF4-FFF2-40B4-BE49-F238E27FC236}">
                    <a16:creationId xmlns:a16="http://schemas.microsoft.com/office/drawing/2014/main" id="{EA3D3211-8100-B61D-CDB1-0FCF774A9327}"/>
                  </a:ext>
                </a:extLst>
              </p:cNvPr>
              <p:cNvSpPr txBox="1"/>
              <p:nvPr/>
            </p:nvSpPr>
            <p:spPr>
              <a:xfrm>
                <a:off x="1408556" y="1107882"/>
                <a:ext cx="1642976" cy="3219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>
                    <a:solidFill>
                      <a:srgbClr val="41414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5" name="Trapezoid 23">
                <a:extLst>
                  <a:ext uri="{FF2B5EF4-FFF2-40B4-BE49-F238E27FC236}">
                    <a16:creationId xmlns:a16="http://schemas.microsoft.com/office/drawing/2014/main" id="{CB595215-205F-E71B-F002-E1C906AC56E6}"/>
                  </a:ext>
                </a:extLst>
              </p:cNvPr>
              <p:cNvSpPr/>
              <p:nvPr/>
            </p:nvSpPr>
            <p:spPr>
              <a:xfrm rot="13598436">
                <a:off x="32070" y="2884535"/>
                <a:ext cx="3112868" cy="1409348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41414B"/>
                  </a:solidFill>
                </a:endParaRPr>
              </a:p>
            </p:txBody>
          </p:sp>
        </p:grpSp>
      </p:grpSp>
      <p:sp>
        <p:nvSpPr>
          <p:cNvPr id="10" name="TextBox 18">
            <a:extLst>
              <a:ext uri="{FF2B5EF4-FFF2-40B4-BE49-F238E27FC236}">
                <a16:creationId xmlns:a16="http://schemas.microsoft.com/office/drawing/2014/main" id="{DE4AD400-7180-5B61-D598-C9CE8F0F817E}"/>
              </a:ext>
            </a:extLst>
          </p:cNvPr>
          <p:cNvSpPr txBox="1"/>
          <p:nvPr/>
        </p:nvSpPr>
        <p:spPr>
          <a:xfrm>
            <a:off x="4611848" y="1949134"/>
            <a:ext cx="1749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b="1" dirty="0">
                <a:solidFill>
                  <a:srgbClr val="E63232"/>
                </a:solidFill>
              </a:rPr>
              <a:t>Passível de replicar</a:t>
            </a:r>
            <a:endParaRPr lang="en-US" sz="2200" b="1" dirty="0">
              <a:solidFill>
                <a:srgbClr val="E63232"/>
              </a:solidFill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032B7D61-3904-601A-187A-A1E608206D0D}"/>
              </a:ext>
            </a:extLst>
          </p:cNvPr>
          <p:cNvSpPr txBox="1"/>
          <p:nvPr/>
        </p:nvSpPr>
        <p:spPr>
          <a:xfrm>
            <a:off x="4824039" y="3384000"/>
            <a:ext cx="288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O método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deve ser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descrito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de forma 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permitir replicar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o estudo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 chegar 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resultados semelhantes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15E69F97-0886-7D8A-8DB9-AE5DADB21084}"/>
              </a:ext>
            </a:extLst>
          </p:cNvPr>
          <p:cNvSpPr txBox="1"/>
          <p:nvPr/>
        </p:nvSpPr>
        <p:spPr>
          <a:xfrm>
            <a:off x="8508941" y="1949134"/>
            <a:ext cx="21960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b="1" dirty="0">
                <a:solidFill>
                  <a:srgbClr val="E63232"/>
                </a:solidFill>
              </a:rPr>
              <a:t>Útil para académicos e profissionais</a:t>
            </a:r>
            <a:endParaRPr lang="en-US" sz="2200" b="1" dirty="0">
              <a:solidFill>
                <a:srgbClr val="E63232"/>
              </a:solidFill>
            </a:endParaRP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C9441252-FA10-68DD-BF1D-FFBB51F79171}"/>
              </a:ext>
            </a:extLst>
          </p:cNvPr>
          <p:cNvSpPr txBox="1"/>
          <p:nvPr/>
        </p:nvSpPr>
        <p:spPr>
          <a:xfrm>
            <a:off x="8072155" y="3384000"/>
            <a:ext cx="32816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Permite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sintetizar descobertas fragmentadas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reconciliar evidências contrárias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traçar um quadro geral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possibilitando uma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compreensão abrangente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um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fenómeno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Base sólida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pesquisas futuras e teorias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quer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domínio revisto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quer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noutras áreas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pois possibilita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identificar direções de pesquisa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7D3076-799E-0947-A0B5-6A2DAA342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5. Características de uma revisão de literatura de qualidade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64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21</a:t>
            </a:fld>
            <a:endParaRPr lang="pt-PT"/>
          </a:p>
        </p:txBody>
      </p:sp>
      <p:grpSp>
        <p:nvGrpSpPr>
          <p:cNvPr id="37" name="Group 27">
            <a:extLst>
              <a:ext uri="{FF2B5EF4-FFF2-40B4-BE49-F238E27FC236}">
                <a16:creationId xmlns:a16="http://schemas.microsoft.com/office/drawing/2014/main" id="{22A11992-669F-AE27-3B1E-1CF09C6B515E}"/>
              </a:ext>
            </a:extLst>
          </p:cNvPr>
          <p:cNvGrpSpPr/>
          <p:nvPr/>
        </p:nvGrpSpPr>
        <p:grpSpPr>
          <a:xfrm>
            <a:off x="31578" y="2334270"/>
            <a:ext cx="12112575" cy="1998479"/>
            <a:chOff x="-979700" y="1774096"/>
            <a:chExt cx="12112575" cy="1998479"/>
          </a:xfrm>
        </p:grpSpPr>
        <p:grpSp>
          <p:nvGrpSpPr>
            <p:cNvPr id="38" name="Group 24">
              <a:extLst>
                <a:ext uri="{FF2B5EF4-FFF2-40B4-BE49-F238E27FC236}">
                  <a16:creationId xmlns:a16="http://schemas.microsoft.com/office/drawing/2014/main" id="{26EB4EE7-154F-9CB8-71CA-BFD60C7BE58E}"/>
                </a:ext>
              </a:extLst>
            </p:cNvPr>
            <p:cNvGrpSpPr/>
            <p:nvPr/>
          </p:nvGrpSpPr>
          <p:grpSpPr>
            <a:xfrm>
              <a:off x="-719770" y="1774096"/>
              <a:ext cx="10723743" cy="1222513"/>
              <a:chOff x="-719770" y="2059846"/>
              <a:chExt cx="10723743" cy="1222513"/>
            </a:xfrm>
          </p:grpSpPr>
          <p:grpSp>
            <p:nvGrpSpPr>
              <p:cNvPr id="99" name="Group 15">
                <a:extLst>
                  <a:ext uri="{FF2B5EF4-FFF2-40B4-BE49-F238E27FC236}">
                    <a16:creationId xmlns:a16="http://schemas.microsoft.com/office/drawing/2014/main" id="{C64A7B6C-25FB-78BE-F123-F1EEFEEFC4F3}"/>
                  </a:ext>
                </a:extLst>
              </p:cNvPr>
              <p:cNvGrpSpPr/>
              <p:nvPr/>
            </p:nvGrpSpPr>
            <p:grpSpPr>
              <a:xfrm>
                <a:off x="-719770" y="2059846"/>
                <a:ext cx="1781139" cy="1222513"/>
                <a:chOff x="-1038667" y="2815464"/>
                <a:chExt cx="1781139" cy="1222513"/>
              </a:xfrm>
            </p:grpSpPr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EBDD3AC1-102F-2B84-E2F5-C4A1D44F5324}"/>
                    </a:ext>
                  </a:extLst>
                </p:cNvPr>
                <p:cNvSpPr/>
                <p:nvPr/>
              </p:nvSpPr>
              <p:spPr>
                <a:xfrm>
                  <a:off x="-480041" y="2815464"/>
                  <a:ext cx="1222513" cy="1222513"/>
                </a:xfrm>
                <a:prstGeom prst="ellipse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Arrow: Chevron 4">
                  <a:extLst>
                    <a:ext uri="{FF2B5EF4-FFF2-40B4-BE49-F238E27FC236}">
                      <a16:creationId xmlns:a16="http://schemas.microsoft.com/office/drawing/2014/main" id="{C50C3202-E40F-DDBE-022C-F0307062B2B2}"/>
                    </a:ext>
                  </a:extLst>
                </p:cNvPr>
                <p:cNvSpPr/>
                <p:nvPr/>
              </p:nvSpPr>
              <p:spPr>
                <a:xfrm>
                  <a:off x="-1038667" y="2979671"/>
                  <a:ext cx="1610138" cy="894101"/>
                </a:xfrm>
                <a:prstGeom prst="chevron">
                  <a:avLst>
                    <a:gd name="adj" fmla="val 32439"/>
                  </a:avLst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3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TextBox 5">
                  <a:extLst>
                    <a:ext uri="{FF2B5EF4-FFF2-40B4-BE49-F238E27FC236}">
                      <a16:creationId xmlns:a16="http://schemas.microsoft.com/office/drawing/2014/main" id="{F9FA507D-6D14-2992-4A5E-F10FE8A66CC2}"/>
                    </a:ext>
                  </a:extLst>
                </p:cNvPr>
                <p:cNvSpPr txBox="1"/>
                <p:nvPr/>
              </p:nvSpPr>
              <p:spPr>
                <a:xfrm>
                  <a:off x="-284377" y="3042001"/>
                  <a:ext cx="78519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rgbClr val="E63232"/>
                      </a:solidFill>
                    </a:rPr>
                    <a:t>01</a:t>
                  </a:r>
                </a:p>
              </p:txBody>
            </p:sp>
            <p:grpSp>
              <p:nvGrpSpPr>
                <p:cNvPr id="104" name="Group 14">
                  <a:extLst>
                    <a:ext uri="{FF2B5EF4-FFF2-40B4-BE49-F238E27FC236}">
                      <a16:creationId xmlns:a16="http://schemas.microsoft.com/office/drawing/2014/main" id="{85CAD3B7-D9B5-1D3E-13D3-4A58B4676FD1}"/>
                    </a:ext>
                  </a:extLst>
                </p:cNvPr>
                <p:cNvGrpSpPr/>
                <p:nvPr/>
              </p:nvGrpSpPr>
              <p:grpSpPr>
                <a:xfrm>
                  <a:off x="378094" y="2967328"/>
                  <a:ext cx="307677" cy="918791"/>
                  <a:chOff x="350046" y="2950110"/>
                  <a:chExt cx="307677" cy="948354"/>
                </a:xfrm>
              </p:grpSpPr>
              <p:cxnSp>
                <p:nvCxnSpPr>
                  <p:cNvPr id="105" name="Straight Connector 8">
                    <a:extLst>
                      <a:ext uri="{FF2B5EF4-FFF2-40B4-BE49-F238E27FC236}">
                        <a16:creationId xmlns:a16="http://schemas.microsoft.com/office/drawing/2014/main" id="{04AD9951-8533-C7D8-B68B-3D6711FDF10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57150" y="2950110"/>
                    <a:ext cx="300573" cy="47889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74">
                    <a:extLst>
                      <a:ext uri="{FF2B5EF4-FFF2-40B4-BE49-F238E27FC236}">
                        <a16:creationId xmlns:a16="http://schemas.microsoft.com/office/drawing/2014/main" id="{D2160B46-72B6-E28F-C55B-62BD56CD55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50046" y="3428998"/>
                    <a:ext cx="307677" cy="46946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3" name="Group 120">
                <a:extLst>
                  <a:ext uri="{FF2B5EF4-FFF2-40B4-BE49-F238E27FC236}">
                    <a16:creationId xmlns:a16="http://schemas.microsoft.com/office/drawing/2014/main" id="{86B57D04-10DA-DE4F-4CC7-D470570A7744}"/>
                  </a:ext>
                </a:extLst>
              </p:cNvPr>
              <p:cNvGrpSpPr/>
              <p:nvPr/>
            </p:nvGrpSpPr>
            <p:grpSpPr>
              <a:xfrm>
                <a:off x="2329379" y="2059846"/>
                <a:ext cx="1781139" cy="1222513"/>
                <a:chOff x="-70006" y="2815464"/>
                <a:chExt cx="1781139" cy="1222513"/>
              </a:xfrm>
            </p:grpSpPr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8EC5592B-131B-28F7-6D25-F393549D9B00}"/>
                    </a:ext>
                  </a:extLst>
                </p:cNvPr>
                <p:cNvSpPr/>
                <p:nvPr/>
              </p:nvSpPr>
              <p:spPr>
                <a:xfrm>
                  <a:off x="488620" y="2815464"/>
                  <a:ext cx="1222513" cy="1222513"/>
                </a:xfrm>
                <a:prstGeom prst="ellipse">
                  <a:avLst/>
                </a:prstGeom>
                <a:solidFill>
                  <a:srgbClr val="7671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Arrow: Chevron 123">
                  <a:extLst>
                    <a:ext uri="{FF2B5EF4-FFF2-40B4-BE49-F238E27FC236}">
                      <a16:creationId xmlns:a16="http://schemas.microsoft.com/office/drawing/2014/main" id="{7A4EEE3E-4D5D-A292-BA1D-9C83899658B4}"/>
                    </a:ext>
                  </a:extLst>
                </p:cNvPr>
                <p:cNvSpPr/>
                <p:nvPr/>
              </p:nvSpPr>
              <p:spPr>
                <a:xfrm>
                  <a:off x="-70006" y="2979671"/>
                  <a:ext cx="1610138" cy="894101"/>
                </a:xfrm>
                <a:prstGeom prst="chevron">
                  <a:avLst>
                    <a:gd name="adj" fmla="val 32439"/>
                  </a:avLst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3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7" name="TextBox 124">
                  <a:extLst>
                    <a:ext uri="{FF2B5EF4-FFF2-40B4-BE49-F238E27FC236}">
                      <a16:creationId xmlns:a16="http://schemas.microsoft.com/office/drawing/2014/main" id="{298C1755-6E9D-B5DA-59AD-51A6B22CA2D4}"/>
                    </a:ext>
                  </a:extLst>
                </p:cNvPr>
                <p:cNvSpPr txBox="1"/>
                <p:nvPr/>
              </p:nvSpPr>
              <p:spPr>
                <a:xfrm>
                  <a:off x="501405" y="3044277"/>
                  <a:ext cx="78519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rgbClr val="E63232"/>
                      </a:solidFill>
                    </a:rPr>
                    <a:t>02</a:t>
                  </a:r>
                </a:p>
              </p:txBody>
            </p:sp>
            <p:grpSp>
              <p:nvGrpSpPr>
                <p:cNvPr id="88" name="Group 125">
                  <a:extLst>
                    <a:ext uri="{FF2B5EF4-FFF2-40B4-BE49-F238E27FC236}">
                      <a16:creationId xmlns:a16="http://schemas.microsoft.com/office/drawing/2014/main" id="{F8C0AA77-BCC5-6578-F1D9-7379BDD2D104}"/>
                    </a:ext>
                  </a:extLst>
                </p:cNvPr>
                <p:cNvGrpSpPr/>
                <p:nvPr/>
              </p:nvGrpSpPr>
              <p:grpSpPr>
                <a:xfrm>
                  <a:off x="1346755" y="2967323"/>
                  <a:ext cx="307677" cy="918795"/>
                  <a:chOff x="1318707" y="2950107"/>
                  <a:chExt cx="307677" cy="948359"/>
                </a:xfrm>
              </p:grpSpPr>
              <p:cxnSp>
                <p:nvCxnSpPr>
                  <p:cNvPr id="89" name="Straight Connector 126">
                    <a:extLst>
                      <a:ext uri="{FF2B5EF4-FFF2-40B4-BE49-F238E27FC236}">
                        <a16:creationId xmlns:a16="http://schemas.microsoft.com/office/drawing/2014/main" id="{3F19E013-3D71-4502-9F63-03DA4710CB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25811" y="2950107"/>
                    <a:ext cx="300573" cy="47889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127">
                    <a:extLst>
                      <a:ext uri="{FF2B5EF4-FFF2-40B4-BE49-F238E27FC236}">
                        <a16:creationId xmlns:a16="http://schemas.microsoft.com/office/drawing/2014/main" id="{391CBC24-B66E-5ADB-F317-6B1B780997A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318707" y="3429000"/>
                    <a:ext cx="307677" cy="46946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5" name="Group 129">
                <a:extLst>
                  <a:ext uri="{FF2B5EF4-FFF2-40B4-BE49-F238E27FC236}">
                    <a16:creationId xmlns:a16="http://schemas.microsoft.com/office/drawing/2014/main" id="{7C4EB092-9964-9B84-55A9-DCF7CC431907}"/>
                  </a:ext>
                </a:extLst>
              </p:cNvPr>
              <p:cNvGrpSpPr/>
              <p:nvPr/>
            </p:nvGrpSpPr>
            <p:grpSpPr>
              <a:xfrm>
                <a:off x="5076585" y="2059846"/>
                <a:ext cx="1781139" cy="1222513"/>
                <a:chOff x="596713" y="2815464"/>
                <a:chExt cx="1781139" cy="1222513"/>
              </a:xfrm>
            </p:grpSpPr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F0601E5F-E005-B0B1-5422-5C0E58F50F5F}"/>
                    </a:ext>
                  </a:extLst>
                </p:cNvPr>
                <p:cNvSpPr/>
                <p:nvPr/>
              </p:nvSpPr>
              <p:spPr>
                <a:xfrm>
                  <a:off x="1155339" y="2815464"/>
                  <a:ext cx="1222513" cy="1222513"/>
                </a:xfrm>
                <a:prstGeom prst="ellipse">
                  <a:avLst/>
                </a:prstGeom>
                <a:solidFill>
                  <a:srgbClr val="AFAB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Arrow: Chevron 132">
                  <a:extLst>
                    <a:ext uri="{FF2B5EF4-FFF2-40B4-BE49-F238E27FC236}">
                      <a16:creationId xmlns:a16="http://schemas.microsoft.com/office/drawing/2014/main" id="{59A778C2-3E3B-9357-2BF0-ACF720094EAA}"/>
                    </a:ext>
                  </a:extLst>
                </p:cNvPr>
                <p:cNvSpPr/>
                <p:nvPr/>
              </p:nvSpPr>
              <p:spPr>
                <a:xfrm>
                  <a:off x="596713" y="2979671"/>
                  <a:ext cx="1610138" cy="894101"/>
                </a:xfrm>
                <a:prstGeom prst="chevron">
                  <a:avLst>
                    <a:gd name="adj" fmla="val 32439"/>
                  </a:avLst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3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TextBox 133">
                  <a:extLst>
                    <a:ext uri="{FF2B5EF4-FFF2-40B4-BE49-F238E27FC236}">
                      <a16:creationId xmlns:a16="http://schemas.microsoft.com/office/drawing/2014/main" id="{0297D5FB-99CD-70FB-5155-0B200905EB64}"/>
                    </a:ext>
                  </a:extLst>
                </p:cNvPr>
                <p:cNvSpPr txBox="1"/>
                <p:nvPr/>
              </p:nvSpPr>
              <p:spPr>
                <a:xfrm>
                  <a:off x="1193060" y="3044277"/>
                  <a:ext cx="78519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rgbClr val="E63232"/>
                      </a:solidFill>
                    </a:rPr>
                    <a:t>03</a:t>
                  </a:r>
                </a:p>
              </p:txBody>
            </p:sp>
            <p:grpSp>
              <p:nvGrpSpPr>
                <p:cNvPr id="80" name="Group 134">
                  <a:extLst>
                    <a:ext uri="{FF2B5EF4-FFF2-40B4-BE49-F238E27FC236}">
                      <a16:creationId xmlns:a16="http://schemas.microsoft.com/office/drawing/2014/main" id="{BB9DBCBE-AFD2-ECC5-AA0D-5717B294F915}"/>
                    </a:ext>
                  </a:extLst>
                </p:cNvPr>
                <p:cNvGrpSpPr/>
                <p:nvPr/>
              </p:nvGrpSpPr>
              <p:grpSpPr>
                <a:xfrm>
                  <a:off x="2013474" y="2967323"/>
                  <a:ext cx="307677" cy="918795"/>
                  <a:chOff x="1985426" y="2950107"/>
                  <a:chExt cx="307677" cy="948359"/>
                </a:xfrm>
              </p:grpSpPr>
              <p:cxnSp>
                <p:nvCxnSpPr>
                  <p:cNvPr id="81" name="Straight Connector 135">
                    <a:extLst>
                      <a:ext uri="{FF2B5EF4-FFF2-40B4-BE49-F238E27FC236}">
                        <a16:creationId xmlns:a16="http://schemas.microsoft.com/office/drawing/2014/main" id="{E6A8A529-041D-A1B4-6437-F83E0BA8F2F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2530" y="2950107"/>
                    <a:ext cx="300573" cy="47889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136">
                    <a:extLst>
                      <a:ext uri="{FF2B5EF4-FFF2-40B4-BE49-F238E27FC236}">
                        <a16:creationId xmlns:a16="http://schemas.microsoft.com/office/drawing/2014/main" id="{3D818164-4D46-AC65-E8EC-49B2C615820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985426" y="3429000"/>
                    <a:ext cx="307677" cy="46946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7" name="Group 138">
                <a:extLst>
                  <a:ext uri="{FF2B5EF4-FFF2-40B4-BE49-F238E27FC236}">
                    <a16:creationId xmlns:a16="http://schemas.microsoft.com/office/drawing/2014/main" id="{91D5BF0C-3C29-1ADE-9EC4-0FF05DB38A29}"/>
                  </a:ext>
                </a:extLst>
              </p:cNvPr>
              <p:cNvGrpSpPr/>
              <p:nvPr/>
            </p:nvGrpSpPr>
            <p:grpSpPr>
              <a:xfrm>
                <a:off x="8222834" y="2059846"/>
                <a:ext cx="1781139" cy="1222513"/>
                <a:chOff x="1662475" y="2815464"/>
                <a:chExt cx="1781139" cy="1222513"/>
              </a:xfrm>
            </p:grpSpPr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1CF922BB-6837-484F-79A7-F727BB45DE43}"/>
                    </a:ext>
                  </a:extLst>
                </p:cNvPr>
                <p:cNvSpPr/>
                <p:nvPr/>
              </p:nvSpPr>
              <p:spPr>
                <a:xfrm>
                  <a:off x="2221101" y="2815464"/>
                  <a:ext cx="1222513" cy="1222513"/>
                </a:xfrm>
                <a:prstGeom prst="ellipse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Arrow: Chevron 141">
                  <a:extLst>
                    <a:ext uri="{FF2B5EF4-FFF2-40B4-BE49-F238E27FC236}">
                      <a16:creationId xmlns:a16="http://schemas.microsoft.com/office/drawing/2014/main" id="{2D0D3638-D14B-2512-3FD3-F8EB488EFB77}"/>
                    </a:ext>
                  </a:extLst>
                </p:cNvPr>
                <p:cNvSpPr/>
                <p:nvPr/>
              </p:nvSpPr>
              <p:spPr>
                <a:xfrm>
                  <a:off x="1662475" y="2979671"/>
                  <a:ext cx="1610138" cy="894101"/>
                </a:xfrm>
                <a:prstGeom prst="chevron">
                  <a:avLst>
                    <a:gd name="adj" fmla="val 32439"/>
                  </a:avLst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3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TextBox 142">
                  <a:extLst>
                    <a:ext uri="{FF2B5EF4-FFF2-40B4-BE49-F238E27FC236}">
                      <a16:creationId xmlns:a16="http://schemas.microsoft.com/office/drawing/2014/main" id="{FF9CCFFD-E964-A84B-BC96-926B4D66F088}"/>
                    </a:ext>
                  </a:extLst>
                </p:cNvPr>
                <p:cNvSpPr txBox="1"/>
                <p:nvPr/>
              </p:nvSpPr>
              <p:spPr>
                <a:xfrm>
                  <a:off x="2258822" y="3044277"/>
                  <a:ext cx="78519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rgbClr val="E63232"/>
                      </a:solidFill>
                    </a:rPr>
                    <a:t>04</a:t>
                  </a:r>
                </a:p>
              </p:txBody>
            </p:sp>
            <p:grpSp>
              <p:nvGrpSpPr>
                <p:cNvPr id="72" name="Group 143">
                  <a:extLst>
                    <a:ext uri="{FF2B5EF4-FFF2-40B4-BE49-F238E27FC236}">
                      <a16:creationId xmlns:a16="http://schemas.microsoft.com/office/drawing/2014/main" id="{8913C2BA-0B53-2222-7955-BAB04CBD2B25}"/>
                    </a:ext>
                  </a:extLst>
                </p:cNvPr>
                <p:cNvGrpSpPr/>
                <p:nvPr/>
              </p:nvGrpSpPr>
              <p:grpSpPr>
                <a:xfrm>
                  <a:off x="3079236" y="2967323"/>
                  <a:ext cx="307677" cy="918795"/>
                  <a:chOff x="3051188" y="2950107"/>
                  <a:chExt cx="307677" cy="948359"/>
                </a:xfrm>
              </p:grpSpPr>
              <p:cxnSp>
                <p:nvCxnSpPr>
                  <p:cNvPr id="73" name="Straight Connector 144">
                    <a:extLst>
                      <a:ext uri="{FF2B5EF4-FFF2-40B4-BE49-F238E27FC236}">
                        <a16:creationId xmlns:a16="http://schemas.microsoft.com/office/drawing/2014/main" id="{28C9CF72-8983-FDD8-A0BF-F04957596B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58292" y="2950107"/>
                    <a:ext cx="300573" cy="47889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145">
                    <a:extLst>
                      <a:ext uri="{FF2B5EF4-FFF2-40B4-BE49-F238E27FC236}">
                        <a16:creationId xmlns:a16="http://schemas.microsoft.com/office/drawing/2014/main" id="{8AD249B6-BBA0-7300-2FF9-926E2528DF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1188" y="3429000"/>
                    <a:ext cx="307677" cy="46946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61" name="Прямоугольник 457">
              <a:extLst>
                <a:ext uri="{FF2B5EF4-FFF2-40B4-BE49-F238E27FC236}">
                  <a16:creationId xmlns:a16="http://schemas.microsoft.com/office/drawing/2014/main" id="{CD0B6364-E854-97F7-E553-10C98315E176}"/>
                </a:ext>
              </a:extLst>
            </p:cNvPr>
            <p:cNvSpPr/>
            <p:nvPr/>
          </p:nvSpPr>
          <p:spPr>
            <a:xfrm>
              <a:off x="-979700" y="3187800"/>
              <a:ext cx="28800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PT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FASE 1: </a:t>
              </a:r>
              <a:r>
                <a:rPr lang="pt-PT" sz="16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Design</a:t>
              </a:r>
              <a:r>
                <a:rPr lang="pt-PT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/Conceção</a:t>
              </a:r>
            </a:p>
          </p:txBody>
        </p:sp>
        <p:sp>
          <p:nvSpPr>
            <p:cNvPr id="59" name="Прямоугольник 457">
              <a:extLst>
                <a:ext uri="{FF2B5EF4-FFF2-40B4-BE49-F238E27FC236}">
                  <a16:creationId xmlns:a16="http://schemas.microsoft.com/office/drawing/2014/main" id="{8B23CDD8-D749-4C73-1F20-F936661C4DB3}"/>
                </a:ext>
              </a:extLst>
            </p:cNvPr>
            <p:cNvSpPr/>
            <p:nvPr/>
          </p:nvSpPr>
          <p:spPr>
            <a:xfrm>
              <a:off x="2392859" y="3187800"/>
              <a:ext cx="181989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PT" sz="1600" b="1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FASE 2: Realização</a:t>
              </a:r>
            </a:p>
          </p:txBody>
        </p:sp>
        <p:sp>
          <p:nvSpPr>
            <p:cNvPr id="57" name="Прямоугольник 457">
              <a:extLst>
                <a:ext uri="{FF2B5EF4-FFF2-40B4-BE49-F238E27FC236}">
                  <a16:creationId xmlns:a16="http://schemas.microsoft.com/office/drawing/2014/main" id="{498232FB-987D-9FB1-EB5A-7FD6EBC9ACFC}"/>
                </a:ext>
              </a:extLst>
            </p:cNvPr>
            <p:cNvSpPr/>
            <p:nvPr/>
          </p:nvSpPr>
          <p:spPr>
            <a:xfrm>
              <a:off x="4398198" y="3185770"/>
              <a:ext cx="31804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PT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FASE 3: Abstração e Análise de Dados</a:t>
              </a:r>
              <a:endParaRPr lang="ru-UA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55" name="Прямоугольник 457">
              <a:extLst>
                <a:ext uri="{FF2B5EF4-FFF2-40B4-BE49-F238E27FC236}">
                  <a16:creationId xmlns:a16="http://schemas.microsoft.com/office/drawing/2014/main" id="{95070232-22ED-90CB-8735-3BF1B1DA28FD}"/>
                </a:ext>
              </a:extLst>
            </p:cNvPr>
            <p:cNvSpPr/>
            <p:nvPr/>
          </p:nvSpPr>
          <p:spPr>
            <a:xfrm>
              <a:off x="7578694" y="3187800"/>
              <a:ext cx="355418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PT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rPr>
                <a:t>FASE 4: Estruturação e Redação da Revisão</a:t>
              </a:r>
              <a:endParaRPr lang="ru-UA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1A19A536-E465-5B69-0AF4-AF9ED8F89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04" y="18255"/>
            <a:ext cx="11429435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6.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Guidelines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para avaliar a qualidade de uma revisão da literatura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D920D6A0-4948-A089-4F69-29BF9B2CDDC2}"/>
              </a:ext>
            </a:extLst>
          </p:cNvPr>
          <p:cNvSpPr txBox="1"/>
          <p:nvPr/>
        </p:nvSpPr>
        <p:spPr>
          <a:xfrm>
            <a:off x="518160" y="4697338"/>
            <a:ext cx="778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6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2822569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22</a:t>
            </a:fld>
            <a:endParaRPr lang="pt-PT"/>
          </a:p>
        </p:txBody>
      </p:sp>
      <p:grpSp>
        <p:nvGrpSpPr>
          <p:cNvPr id="37" name="Group 27">
            <a:extLst>
              <a:ext uri="{FF2B5EF4-FFF2-40B4-BE49-F238E27FC236}">
                <a16:creationId xmlns:a16="http://schemas.microsoft.com/office/drawing/2014/main" id="{22A11992-669F-AE27-3B1E-1CF09C6B515E}"/>
              </a:ext>
            </a:extLst>
          </p:cNvPr>
          <p:cNvGrpSpPr/>
          <p:nvPr/>
        </p:nvGrpSpPr>
        <p:grpSpPr>
          <a:xfrm>
            <a:off x="701400" y="1163676"/>
            <a:ext cx="10797646" cy="5063354"/>
            <a:chOff x="-971255" y="1774096"/>
            <a:chExt cx="10797646" cy="5063354"/>
          </a:xfrm>
        </p:grpSpPr>
        <p:grpSp>
          <p:nvGrpSpPr>
            <p:cNvPr id="99" name="Group 15">
              <a:extLst>
                <a:ext uri="{FF2B5EF4-FFF2-40B4-BE49-F238E27FC236}">
                  <a16:creationId xmlns:a16="http://schemas.microsoft.com/office/drawing/2014/main" id="{C64A7B6C-25FB-78BE-F123-F1EEFEEFC4F3}"/>
                </a:ext>
              </a:extLst>
            </p:cNvPr>
            <p:cNvGrpSpPr/>
            <p:nvPr/>
          </p:nvGrpSpPr>
          <p:grpSpPr>
            <a:xfrm>
              <a:off x="-719770" y="1774096"/>
              <a:ext cx="1781139" cy="1222513"/>
              <a:chOff x="-1038667" y="2815464"/>
              <a:chExt cx="1781139" cy="1222513"/>
            </a:xfrm>
          </p:grpSpPr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EBDD3AC1-102F-2B84-E2F5-C4A1D44F5324}"/>
                  </a:ext>
                </a:extLst>
              </p:cNvPr>
              <p:cNvSpPr/>
              <p:nvPr/>
            </p:nvSpPr>
            <p:spPr>
              <a:xfrm>
                <a:off x="-480041" y="2815464"/>
                <a:ext cx="1222513" cy="122251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Arrow: Chevron 4">
                <a:extLst>
                  <a:ext uri="{FF2B5EF4-FFF2-40B4-BE49-F238E27FC236}">
                    <a16:creationId xmlns:a16="http://schemas.microsoft.com/office/drawing/2014/main" id="{C50C3202-E40F-DDBE-022C-F0307062B2B2}"/>
                  </a:ext>
                </a:extLst>
              </p:cNvPr>
              <p:cNvSpPr/>
              <p:nvPr/>
            </p:nvSpPr>
            <p:spPr>
              <a:xfrm>
                <a:off x="-1038667" y="2979671"/>
                <a:ext cx="1610138" cy="894101"/>
              </a:xfrm>
              <a:prstGeom prst="chevron">
                <a:avLst>
                  <a:gd name="adj" fmla="val 32439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3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5">
                <a:extLst>
                  <a:ext uri="{FF2B5EF4-FFF2-40B4-BE49-F238E27FC236}">
                    <a16:creationId xmlns:a16="http://schemas.microsoft.com/office/drawing/2014/main" id="{F9FA507D-6D14-2992-4A5E-F10FE8A66CC2}"/>
                  </a:ext>
                </a:extLst>
              </p:cNvPr>
              <p:cNvSpPr txBox="1"/>
              <p:nvPr/>
            </p:nvSpPr>
            <p:spPr>
              <a:xfrm>
                <a:off x="-284377" y="3042001"/>
                <a:ext cx="7851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srgbClr val="E63232"/>
                    </a:solidFill>
                  </a:rPr>
                  <a:t>01</a:t>
                </a:r>
              </a:p>
            </p:txBody>
          </p:sp>
          <p:grpSp>
            <p:nvGrpSpPr>
              <p:cNvPr id="104" name="Group 14">
                <a:extLst>
                  <a:ext uri="{FF2B5EF4-FFF2-40B4-BE49-F238E27FC236}">
                    <a16:creationId xmlns:a16="http://schemas.microsoft.com/office/drawing/2014/main" id="{85CAD3B7-D9B5-1D3E-13D3-4A58B4676FD1}"/>
                  </a:ext>
                </a:extLst>
              </p:cNvPr>
              <p:cNvGrpSpPr/>
              <p:nvPr/>
            </p:nvGrpSpPr>
            <p:grpSpPr>
              <a:xfrm>
                <a:off x="378094" y="2967328"/>
                <a:ext cx="307677" cy="918791"/>
                <a:chOff x="350046" y="2950110"/>
                <a:chExt cx="307677" cy="948354"/>
              </a:xfrm>
            </p:grpSpPr>
            <p:cxnSp>
              <p:nvCxnSpPr>
                <p:cNvPr id="105" name="Straight Connector 8">
                  <a:extLst>
                    <a:ext uri="{FF2B5EF4-FFF2-40B4-BE49-F238E27FC236}">
                      <a16:creationId xmlns:a16="http://schemas.microsoft.com/office/drawing/2014/main" id="{04AD9951-8533-C7D8-B68B-3D6711FDF1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7150" y="2950110"/>
                  <a:ext cx="300573" cy="47889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74">
                  <a:extLst>
                    <a:ext uri="{FF2B5EF4-FFF2-40B4-BE49-F238E27FC236}">
                      <a16:creationId xmlns:a16="http://schemas.microsoft.com/office/drawing/2014/main" id="{D2160B46-72B6-E28F-C55B-62BD56CD55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0046" y="3428998"/>
                  <a:ext cx="307677" cy="46946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" name="Group 19">
              <a:extLst>
                <a:ext uri="{FF2B5EF4-FFF2-40B4-BE49-F238E27FC236}">
                  <a16:creationId xmlns:a16="http://schemas.microsoft.com/office/drawing/2014/main" id="{111DC384-2EBD-39E8-708E-55796DD8618C}"/>
                </a:ext>
              </a:extLst>
            </p:cNvPr>
            <p:cNvGrpSpPr/>
            <p:nvPr/>
          </p:nvGrpSpPr>
          <p:grpSpPr>
            <a:xfrm>
              <a:off x="-971255" y="3158706"/>
              <a:ext cx="10797646" cy="3678744"/>
              <a:chOff x="-971255" y="3463964"/>
              <a:chExt cx="10797646" cy="3678744"/>
            </a:xfrm>
          </p:grpSpPr>
          <p:sp>
            <p:nvSpPr>
              <p:cNvPr id="60" name="Прямоугольник 457">
                <a:extLst>
                  <a:ext uri="{FF2B5EF4-FFF2-40B4-BE49-F238E27FC236}">
                    <a16:creationId xmlns:a16="http://schemas.microsoft.com/office/drawing/2014/main" id="{8A57D4A6-97A8-208B-54DB-E634468D2B01}"/>
                  </a:ext>
                </a:extLst>
              </p:cNvPr>
              <p:cNvSpPr/>
              <p:nvPr/>
            </p:nvSpPr>
            <p:spPr>
              <a:xfrm>
                <a:off x="-953897" y="4044424"/>
                <a:ext cx="10780288" cy="3098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Revisão da Literatura  é necessária e traz uma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contribuição material prática ou teórica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para o campo de investigação?</a:t>
                </a:r>
              </a:p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motivação, o objetivo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 a(s)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questão(</a:t>
                </a:r>
                <a:r>
                  <a:rPr lang="pt-PT" sz="16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ões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)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de investigação estão claramente definidos?</a:t>
                </a:r>
              </a:p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revisão tem em consideração 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Revisão da Literatura  anterior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e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outra literatura relevante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abordagem/metodologia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para a Revisão da Literatura  está claramente definida?</a:t>
                </a:r>
              </a:p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Esta é a abordagem mais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apropriada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para abordar o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problema de investigação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00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metodologia e a estratégia de pesquisa 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são descritas e motivadas de forma clara e transparente (ex. termos de pesquisa, bases de dados, critérios de inclusão e exclusão)?</a:t>
                </a:r>
                <a:endParaRPr 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61" name="Прямоугольник 457">
                <a:extLst>
                  <a:ext uri="{FF2B5EF4-FFF2-40B4-BE49-F238E27FC236}">
                    <a16:creationId xmlns:a16="http://schemas.microsoft.com/office/drawing/2014/main" id="{CD0B6364-E854-97F7-E553-10C98315E176}"/>
                  </a:ext>
                </a:extLst>
              </p:cNvPr>
              <p:cNvSpPr/>
              <p:nvPr/>
            </p:nvSpPr>
            <p:spPr>
              <a:xfrm>
                <a:off x="-971255" y="3463964"/>
                <a:ext cx="2880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PT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FASE 1: Design/Conceção</a:t>
                </a:r>
              </a:p>
            </p:txBody>
          </p:sp>
        </p:grp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0CC07D8F-81F0-665F-5237-E6EE99B93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04" y="18255"/>
            <a:ext cx="11429435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6.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Guidelines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para avaliar a qualidade de uma revisão da literatura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694C910-032D-AF10-C18C-4528721EEB98}"/>
              </a:ext>
            </a:extLst>
          </p:cNvPr>
          <p:cNvSpPr txBox="1"/>
          <p:nvPr/>
        </p:nvSpPr>
        <p:spPr>
          <a:xfrm>
            <a:off x="518160" y="6476261"/>
            <a:ext cx="1078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7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literatura,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FASE 1: Design/Conceção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965975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23</a:t>
            </a:fld>
            <a:endParaRPr lang="pt-PT"/>
          </a:p>
        </p:txBody>
      </p:sp>
      <p:grpSp>
        <p:nvGrpSpPr>
          <p:cNvPr id="37" name="Group 27">
            <a:extLst>
              <a:ext uri="{FF2B5EF4-FFF2-40B4-BE49-F238E27FC236}">
                <a16:creationId xmlns:a16="http://schemas.microsoft.com/office/drawing/2014/main" id="{22A11992-669F-AE27-3B1E-1CF09C6B515E}"/>
              </a:ext>
            </a:extLst>
          </p:cNvPr>
          <p:cNvGrpSpPr/>
          <p:nvPr/>
        </p:nvGrpSpPr>
        <p:grpSpPr>
          <a:xfrm>
            <a:off x="701400" y="1400587"/>
            <a:ext cx="10797646" cy="4577806"/>
            <a:chOff x="-971255" y="1774096"/>
            <a:chExt cx="10797646" cy="4577806"/>
          </a:xfrm>
        </p:grpSpPr>
        <p:grpSp>
          <p:nvGrpSpPr>
            <p:cNvPr id="99" name="Group 15">
              <a:extLst>
                <a:ext uri="{FF2B5EF4-FFF2-40B4-BE49-F238E27FC236}">
                  <a16:creationId xmlns:a16="http://schemas.microsoft.com/office/drawing/2014/main" id="{C64A7B6C-25FB-78BE-F123-F1EEFEEFC4F3}"/>
                </a:ext>
              </a:extLst>
            </p:cNvPr>
            <p:cNvGrpSpPr/>
            <p:nvPr/>
          </p:nvGrpSpPr>
          <p:grpSpPr>
            <a:xfrm>
              <a:off x="-719770" y="1774096"/>
              <a:ext cx="1781139" cy="1222513"/>
              <a:chOff x="-1038667" y="2815464"/>
              <a:chExt cx="1781139" cy="1222513"/>
            </a:xfrm>
          </p:grpSpPr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EBDD3AC1-102F-2B84-E2F5-C4A1D44F5324}"/>
                  </a:ext>
                </a:extLst>
              </p:cNvPr>
              <p:cNvSpPr/>
              <p:nvPr/>
            </p:nvSpPr>
            <p:spPr>
              <a:xfrm>
                <a:off x="-480041" y="2815464"/>
                <a:ext cx="1222513" cy="1222513"/>
              </a:xfrm>
              <a:prstGeom prst="ellipse">
                <a:avLst/>
              </a:prstGeom>
              <a:solidFill>
                <a:srgbClr val="7671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Arrow: Chevron 4">
                <a:extLst>
                  <a:ext uri="{FF2B5EF4-FFF2-40B4-BE49-F238E27FC236}">
                    <a16:creationId xmlns:a16="http://schemas.microsoft.com/office/drawing/2014/main" id="{C50C3202-E40F-DDBE-022C-F0307062B2B2}"/>
                  </a:ext>
                </a:extLst>
              </p:cNvPr>
              <p:cNvSpPr/>
              <p:nvPr/>
            </p:nvSpPr>
            <p:spPr>
              <a:xfrm>
                <a:off x="-1038667" y="2979671"/>
                <a:ext cx="1610138" cy="894101"/>
              </a:xfrm>
              <a:prstGeom prst="chevron">
                <a:avLst>
                  <a:gd name="adj" fmla="val 32439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3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5">
                <a:extLst>
                  <a:ext uri="{FF2B5EF4-FFF2-40B4-BE49-F238E27FC236}">
                    <a16:creationId xmlns:a16="http://schemas.microsoft.com/office/drawing/2014/main" id="{F9FA507D-6D14-2992-4A5E-F10FE8A66CC2}"/>
                  </a:ext>
                </a:extLst>
              </p:cNvPr>
              <p:cNvSpPr txBox="1"/>
              <p:nvPr/>
            </p:nvSpPr>
            <p:spPr>
              <a:xfrm>
                <a:off x="-284377" y="3042001"/>
                <a:ext cx="7851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srgbClr val="E63232"/>
                    </a:solidFill>
                  </a:rPr>
                  <a:t>02</a:t>
                </a:r>
              </a:p>
            </p:txBody>
          </p:sp>
          <p:grpSp>
            <p:nvGrpSpPr>
              <p:cNvPr id="104" name="Group 14">
                <a:extLst>
                  <a:ext uri="{FF2B5EF4-FFF2-40B4-BE49-F238E27FC236}">
                    <a16:creationId xmlns:a16="http://schemas.microsoft.com/office/drawing/2014/main" id="{85CAD3B7-D9B5-1D3E-13D3-4A58B4676FD1}"/>
                  </a:ext>
                </a:extLst>
              </p:cNvPr>
              <p:cNvGrpSpPr/>
              <p:nvPr/>
            </p:nvGrpSpPr>
            <p:grpSpPr>
              <a:xfrm>
                <a:off x="378094" y="2967328"/>
                <a:ext cx="307677" cy="918791"/>
                <a:chOff x="350046" y="2950110"/>
                <a:chExt cx="307677" cy="948354"/>
              </a:xfrm>
            </p:grpSpPr>
            <p:cxnSp>
              <p:nvCxnSpPr>
                <p:cNvPr id="105" name="Straight Connector 8">
                  <a:extLst>
                    <a:ext uri="{FF2B5EF4-FFF2-40B4-BE49-F238E27FC236}">
                      <a16:creationId xmlns:a16="http://schemas.microsoft.com/office/drawing/2014/main" id="{04AD9951-8533-C7D8-B68B-3D6711FDF1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7150" y="2950110"/>
                  <a:ext cx="300573" cy="47889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74">
                  <a:extLst>
                    <a:ext uri="{FF2B5EF4-FFF2-40B4-BE49-F238E27FC236}">
                      <a16:creationId xmlns:a16="http://schemas.microsoft.com/office/drawing/2014/main" id="{D2160B46-72B6-E28F-C55B-62BD56CD55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0046" y="3428998"/>
                  <a:ext cx="307677" cy="46946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" name="Group 19">
              <a:extLst>
                <a:ext uri="{FF2B5EF4-FFF2-40B4-BE49-F238E27FC236}">
                  <a16:creationId xmlns:a16="http://schemas.microsoft.com/office/drawing/2014/main" id="{111DC384-2EBD-39E8-708E-55796DD8618C}"/>
                </a:ext>
              </a:extLst>
            </p:cNvPr>
            <p:cNvGrpSpPr/>
            <p:nvPr/>
          </p:nvGrpSpPr>
          <p:grpSpPr>
            <a:xfrm>
              <a:off x="-971255" y="3158706"/>
              <a:ext cx="10797646" cy="3193196"/>
              <a:chOff x="-971255" y="3463964"/>
              <a:chExt cx="10797646" cy="3193196"/>
            </a:xfrm>
          </p:grpSpPr>
          <p:sp>
            <p:nvSpPr>
              <p:cNvPr id="60" name="Прямоугольник 457">
                <a:extLst>
                  <a:ext uri="{FF2B5EF4-FFF2-40B4-BE49-F238E27FC236}">
                    <a16:creationId xmlns:a16="http://schemas.microsoft.com/office/drawing/2014/main" id="{8A57D4A6-97A8-208B-54DB-E634468D2B01}"/>
                  </a:ext>
                </a:extLst>
              </p:cNvPr>
              <p:cNvSpPr/>
              <p:nvPr/>
            </p:nvSpPr>
            <p:spPr>
              <a:xfrm>
                <a:off x="-953897" y="4102615"/>
                <a:ext cx="10780288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processo de pesquisa é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apropriado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para este tipo de revisão?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processo prático de pesquisa é descrito e contabilizado com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precisão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processo de inclusão e exclusão de artigos é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transparente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Foram tomadas medidas adequadas para garantir 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qualidade da investigação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Pode-se confiar que a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amostra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final é </a:t>
                </a:r>
                <a:r>
                  <a:rPr lang="pt-PT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apropriada</a:t>
                </a:r>
                <a:r>
                  <a:rPr lang="pt-PT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e está de acordo com o propósito geral da revisão?</a:t>
                </a:r>
              </a:p>
            </p:txBody>
          </p:sp>
          <p:sp>
            <p:nvSpPr>
              <p:cNvPr id="61" name="Прямоугольник 457">
                <a:extLst>
                  <a:ext uri="{FF2B5EF4-FFF2-40B4-BE49-F238E27FC236}">
                    <a16:creationId xmlns:a16="http://schemas.microsoft.com/office/drawing/2014/main" id="{CD0B6364-E854-97F7-E553-10C98315E176}"/>
                  </a:ext>
                </a:extLst>
              </p:cNvPr>
              <p:cNvSpPr/>
              <p:nvPr/>
            </p:nvSpPr>
            <p:spPr>
              <a:xfrm>
                <a:off x="-971255" y="3463964"/>
                <a:ext cx="2880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PT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FASE 2: Realização</a:t>
                </a:r>
              </a:p>
            </p:txBody>
          </p:sp>
        </p:grpSp>
      </p:grpSp>
      <p:sp>
        <p:nvSpPr>
          <p:cNvPr id="3" name="TextBox 11">
            <a:extLst>
              <a:ext uri="{FF2B5EF4-FFF2-40B4-BE49-F238E27FC236}">
                <a16:creationId xmlns:a16="http://schemas.microsoft.com/office/drawing/2014/main" id="{9F561615-1A18-E2FA-7559-5A983ECE7DF9}"/>
              </a:ext>
            </a:extLst>
          </p:cNvPr>
          <p:cNvSpPr txBox="1"/>
          <p:nvPr/>
        </p:nvSpPr>
        <p:spPr>
          <a:xfrm>
            <a:off x="518160" y="6476261"/>
            <a:ext cx="11073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8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literatura,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FASE 2: Realização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(Fonte: Elaboração própria)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6BD70-E8BE-CCA1-C63D-DFC4EC83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04" y="18255"/>
            <a:ext cx="11429435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6.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Guidelines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para avaliar a qualidade de uma revisão da literatura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33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24</a:t>
            </a:fld>
            <a:endParaRPr lang="pt-PT"/>
          </a:p>
        </p:txBody>
      </p:sp>
      <p:grpSp>
        <p:nvGrpSpPr>
          <p:cNvPr id="37" name="Group 27">
            <a:extLst>
              <a:ext uri="{FF2B5EF4-FFF2-40B4-BE49-F238E27FC236}">
                <a16:creationId xmlns:a16="http://schemas.microsoft.com/office/drawing/2014/main" id="{22A11992-669F-AE27-3B1E-1CF09C6B515E}"/>
              </a:ext>
            </a:extLst>
          </p:cNvPr>
          <p:cNvGrpSpPr/>
          <p:nvPr/>
        </p:nvGrpSpPr>
        <p:grpSpPr>
          <a:xfrm>
            <a:off x="701400" y="1413061"/>
            <a:ext cx="10797646" cy="4594430"/>
            <a:chOff x="-971255" y="2405864"/>
            <a:chExt cx="10797646" cy="4594430"/>
          </a:xfrm>
        </p:grpSpPr>
        <p:grpSp>
          <p:nvGrpSpPr>
            <p:cNvPr id="99" name="Group 15">
              <a:extLst>
                <a:ext uri="{FF2B5EF4-FFF2-40B4-BE49-F238E27FC236}">
                  <a16:creationId xmlns:a16="http://schemas.microsoft.com/office/drawing/2014/main" id="{C64A7B6C-25FB-78BE-F123-F1EEFEEFC4F3}"/>
                </a:ext>
              </a:extLst>
            </p:cNvPr>
            <p:cNvGrpSpPr/>
            <p:nvPr/>
          </p:nvGrpSpPr>
          <p:grpSpPr>
            <a:xfrm>
              <a:off x="-719770" y="2405864"/>
              <a:ext cx="1781139" cy="1222513"/>
              <a:chOff x="-1038667" y="3447232"/>
              <a:chExt cx="1781139" cy="1222513"/>
            </a:xfrm>
          </p:grpSpPr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EBDD3AC1-102F-2B84-E2F5-C4A1D44F5324}"/>
                  </a:ext>
                </a:extLst>
              </p:cNvPr>
              <p:cNvSpPr/>
              <p:nvPr/>
            </p:nvSpPr>
            <p:spPr>
              <a:xfrm>
                <a:off x="-480041" y="3447232"/>
                <a:ext cx="1222513" cy="1222513"/>
              </a:xfrm>
              <a:prstGeom prst="ellipse">
                <a:avLst/>
              </a:prstGeom>
              <a:solidFill>
                <a:srgbClr val="AF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Arrow: Chevron 4">
                <a:extLst>
                  <a:ext uri="{FF2B5EF4-FFF2-40B4-BE49-F238E27FC236}">
                    <a16:creationId xmlns:a16="http://schemas.microsoft.com/office/drawing/2014/main" id="{C50C3202-E40F-DDBE-022C-F0307062B2B2}"/>
                  </a:ext>
                </a:extLst>
              </p:cNvPr>
              <p:cNvSpPr/>
              <p:nvPr/>
            </p:nvSpPr>
            <p:spPr>
              <a:xfrm>
                <a:off x="-1038667" y="3611439"/>
                <a:ext cx="1610138" cy="894101"/>
              </a:xfrm>
              <a:prstGeom prst="chevron">
                <a:avLst>
                  <a:gd name="adj" fmla="val 32439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3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5">
                <a:extLst>
                  <a:ext uri="{FF2B5EF4-FFF2-40B4-BE49-F238E27FC236}">
                    <a16:creationId xmlns:a16="http://schemas.microsoft.com/office/drawing/2014/main" id="{F9FA507D-6D14-2992-4A5E-F10FE8A66CC2}"/>
                  </a:ext>
                </a:extLst>
              </p:cNvPr>
              <p:cNvSpPr txBox="1"/>
              <p:nvPr/>
            </p:nvSpPr>
            <p:spPr>
              <a:xfrm>
                <a:off x="-293814" y="3704291"/>
                <a:ext cx="7851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E63232"/>
                    </a:solidFill>
                  </a:rPr>
                  <a:t>03</a:t>
                </a:r>
              </a:p>
            </p:txBody>
          </p:sp>
          <p:grpSp>
            <p:nvGrpSpPr>
              <p:cNvPr id="104" name="Group 14">
                <a:extLst>
                  <a:ext uri="{FF2B5EF4-FFF2-40B4-BE49-F238E27FC236}">
                    <a16:creationId xmlns:a16="http://schemas.microsoft.com/office/drawing/2014/main" id="{85CAD3B7-D9B5-1D3E-13D3-4A58B4676FD1}"/>
                  </a:ext>
                </a:extLst>
              </p:cNvPr>
              <p:cNvGrpSpPr/>
              <p:nvPr/>
            </p:nvGrpSpPr>
            <p:grpSpPr>
              <a:xfrm>
                <a:off x="378094" y="3599082"/>
                <a:ext cx="307677" cy="918769"/>
                <a:chOff x="350046" y="3602200"/>
                <a:chExt cx="307677" cy="948332"/>
              </a:xfrm>
            </p:grpSpPr>
            <p:cxnSp>
              <p:nvCxnSpPr>
                <p:cNvPr id="105" name="Straight Connector 8">
                  <a:extLst>
                    <a:ext uri="{FF2B5EF4-FFF2-40B4-BE49-F238E27FC236}">
                      <a16:creationId xmlns:a16="http://schemas.microsoft.com/office/drawing/2014/main" id="{04AD9951-8533-C7D8-B68B-3D6711FDF1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7150" y="3602200"/>
                  <a:ext cx="300573" cy="47889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74">
                  <a:extLst>
                    <a:ext uri="{FF2B5EF4-FFF2-40B4-BE49-F238E27FC236}">
                      <a16:creationId xmlns:a16="http://schemas.microsoft.com/office/drawing/2014/main" id="{D2160B46-72B6-E28F-C55B-62BD56CD55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0046" y="4081081"/>
                  <a:ext cx="307677" cy="46945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" name="Group 19">
              <a:extLst>
                <a:ext uri="{FF2B5EF4-FFF2-40B4-BE49-F238E27FC236}">
                  <a16:creationId xmlns:a16="http://schemas.microsoft.com/office/drawing/2014/main" id="{111DC384-2EBD-39E8-708E-55796DD8618C}"/>
                </a:ext>
              </a:extLst>
            </p:cNvPr>
            <p:cNvGrpSpPr/>
            <p:nvPr/>
          </p:nvGrpSpPr>
          <p:grpSpPr>
            <a:xfrm>
              <a:off x="-971255" y="3790474"/>
              <a:ext cx="10797646" cy="3209820"/>
              <a:chOff x="-971255" y="4095732"/>
              <a:chExt cx="10797646" cy="3209820"/>
            </a:xfrm>
          </p:grpSpPr>
          <p:sp>
            <p:nvSpPr>
              <p:cNvPr id="60" name="Прямоугольник 457">
                <a:extLst>
                  <a:ext uri="{FF2B5EF4-FFF2-40B4-BE49-F238E27FC236}">
                    <a16:creationId xmlns:a16="http://schemas.microsoft.com/office/drawing/2014/main" id="{8A57D4A6-97A8-208B-54DB-E634468D2B01}"/>
                  </a:ext>
                </a:extLst>
              </p:cNvPr>
              <p:cNvSpPr/>
              <p:nvPr/>
            </p:nvSpPr>
            <p:spPr>
              <a:xfrm>
                <a:off x="-953897" y="4751007"/>
                <a:ext cx="10780288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Os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dados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extraídos do artigo são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apropriados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e de acordo com 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objetivo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geral da revisão?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processo de abstração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de dados está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descrito com precisão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Foram tomadas medidas adequadas para garantir a captação de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dados de qualidade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técnica de análise de dados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escolhida é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apropriada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em relação à questão geral da pesquisa e aos dados recolhidos?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processo de análise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está devidamente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descrito e transparente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61" name="Прямоугольник 457">
                <a:extLst>
                  <a:ext uri="{FF2B5EF4-FFF2-40B4-BE49-F238E27FC236}">
                    <a16:creationId xmlns:a16="http://schemas.microsoft.com/office/drawing/2014/main" id="{CD0B6364-E854-97F7-E553-10C98315E176}"/>
                  </a:ext>
                </a:extLst>
              </p:cNvPr>
              <p:cNvSpPr/>
              <p:nvPr/>
            </p:nvSpPr>
            <p:spPr>
              <a:xfrm>
                <a:off x="-971255" y="4095732"/>
                <a:ext cx="414907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PT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FASE 3: Abstração e Análise de Dados</a:t>
                </a:r>
                <a:endParaRPr lang="ru-UA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6D0EEEED-179B-214E-AE14-9A722ADE5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04" y="18255"/>
            <a:ext cx="11429435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6.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Guidelines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para avaliar a qualidade de uma revisão da literatura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3B105721-EACB-FAAF-B53B-662034804729}"/>
              </a:ext>
            </a:extLst>
          </p:cNvPr>
          <p:cNvSpPr txBox="1"/>
          <p:nvPr/>
        </p:nvSpPr>
        <p:spPr>
          <a:xfrm>
            <a:off x="518160" y="6476261"/>
            <a:ext cx="11073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9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literatura,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FASE 3: Abstração e Análise de Dados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578448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25</a:t>
            </a:fld>
            <a:endParaRPr lang="pt-PT"/>
          </a:p>
        </p:txBody>
      </p:sp>
      <p:grpSp>
        <p:nvGrpSpPr>
          <p:cNvPr id="37" name="Group 27">
            <a:extLst>
              <a:ext uri="{FF2B5EF4-FFF2-40B4-BE49-F238E27FC236}">
                <a16:creationId xmlns:a16="http://schemas.microsoft.com/office/drawing/2014/main" id="{22A11992-669F-AE27-3B1E-1CF09C6B515E}"/>
              </a:ext>
            </a:extLst>
          </p:cNvPr>
          <p:cNvGrpSpPr/>
          <p:nvPr/>
        </p:nvGrpSpPr>
        <p:grpSpPr>
          <a:xfrm>
            <a:off x="701400" y="1300835"/>
            <a:ext cx="10797646" cy="4594430"/>
            <a:chOff x="-971255" y="2293638"/>
            <a:chExt cx="10797646" cy="4594430"/>
          </a:xfrm>
        </p:grpSpPr>
        <p:grpSp>
          <p:nvGrpSpPr>
            <p:cNvPr id="99" name="Group 15">
              <a:extLst>
                <a:ext uri="{FF2B5EF4-FFF2-40B4-BE49-F238E27FC236}">
                  <a16:creationId xmlns:a16="http://schemas.microsoft.com/office/drawing/2014/main" id="{C64A7B6C-25FB-78BE-F123-F1EEFEEFC4F3}"/>
                </a:ext>
              </a:extLst>
            </p:cNvPr>
            <p:cNvGrpSpPr/>
            <p:nvPr/>
          </p:nvGrpSpPr>
          <p:grpSpPr>
            <a:xfrm>
              <a:off x="-719770" y="2293638"/>
              <a:ext cx="1781139" cy="1222513"/>
              <a:chOff x="-1038667" y="3335006"/>
              <a:chExt cx="1781139" cy="1222513"/>
            </a:xfrm>
          </p:grpSpPr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EBDD3AC1-102F-2B84-E2F5-C4A1D44F5324}"/>
                  </a:ext>
                </a:extLst>
              </p:cNvPr>
              <p:cNvSpPr/>
              <p:nvPr/>
            </p:nvSpPr>
            <p:spPr>
              <a:xfrm>
                <a:off x="-480041" y="3335006"/>
                <a:ext cx="1222513" cy="1222513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Arrow: Chevron 4">
                <a:extLst>
                  <a:ext uri="{FF2B5EF4-FFF2-40B4-BE49-F238E27FC236}">
                    <a16:creationId xmlns:a16="http://schemas.microsoft.com/office/drawing/2014/main" id="{C50C3202-E40F-DDBE-022C-F0307062B2B2}"/>
                  </a:ext>
                </a:extLst>
              </p:cNvPr>
              <p:cNvSpPr/>
              <p:nvPr/>
            </p:nvSpPr>
            <p:spPr>
              <a:xfrm>
                <a:off x="-1038667" y="3499213"/>
                <a:ext cx="1610138" cy="894101"/>
              </a:xfrm>
              <a:prstGeom prst="chevron">
                <a:avLst>
                  <a:gd name="adj" fmla="val 32439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3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5">
                <a:extLst>
                  <a:ext uri="{FF2B5EF4-FFF2-40B4-BE49-F238E27FC236}">
                    <a16:creationId xmlns:a16="http://schemas.microsoft.com/office/drawing/2014/main" id="{F9FA507D-6D14-2992-4A5E-F10FE8A66CC2}"/>
                  </a:ext>
                </a:extLst>
              </p:cNvPr>
              <p:cNvSpPr txBox="1"/>
              <p:nvPr/>
            </p:nvSpPr>
            <p:spPr>
              <a:xfrm>
                <a:off x="-284377" y="3561543"/>
                <a:ext cx="7851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srgbClr val="E63232"/>
                    </a:solidFill>
                  </a:rPr>
                  <a:t>04</a:t>
                </a:r>
              </a:p>
            </p:txBody>
          </p:sp>
          <p:grpSp>
            <p:nvGrpSpPr>
              <p:cNvPr id="104" name="Group 14">
                <a:extLst>
                  <a:ext uri="{FF2B5EF4-FFF2-40B4-BE49-F238E27FC236}">
                    <a16:creationId xmlns:a16="http://schemas.microsoft.com/office/drawing/2014/main" id="{85CAD3B7-D9B5-1D3E-13D3-4A58B4676FD1}"/>
                  </a:ext>
                </a:extLst>
              </p:cNvPr>
              <p:cNvGrpSpPr/>
              <p:nvPr/>
            </p:nvGrpSpPr>
            <p:grpSpPr>
              <a:xfrm>
                <a:off x="378094" y="3486865"/>
                <a:ext cx="307677" cy="918786"/>
                <a:chOff x="350046" y="3486371"/>
                <a:chExt cx="307677" cy="948351"/>
              </a:xfrm>
            </p:grpSpPr>
            <p:cxnSp>
              <p:nvCxnSpPr>
                <p:cNvPr id="105" name="Straight Connector 8">
                  <a:extLst>
                    <a:ext uri="{FF2B5EF4-FFF2-40B4-BE49-F238E27FC236}">
                      <a16:creationId xmlns:a16="http://schemas.microsoft.com/office/drawing/2014/main" id="{04AD9951-8533-C7D8-B68B-3D6711FDF1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7150" y="3486371"/>
                  <a:ext cx="300573" cy="4788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74">
                  <a:extLst>
                    <a:ext uri="{FF2B5EF4-FFF2-40B4-BE49-F238E27FC236}">
                      <a16:creationId xmlns:a16="http://schemas.microsoft.com/office/drawing/2014/main" id="{D2160B46-72B6-E28F-C55B-62BD56CD55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0046" y="3965260"/>
                  <a:ext cx="307677" cy="469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" name="Group 19">
              <a:extLst>
                <a:ext uri="{FF2B5EF4-FFF2-40B4-BE49-F238E27FC236}">
                  <a16:creationId xmlns:a16="http://schemas.microsoft.com/office/drawing/2014/main" id="{111DC384-2EBD-39E8-708E-55796DD8618C}"/>
                </a:ext>
              </a:extLst>
            </p:cNvPr>
            <p:cNvGrpSpPr/>
            <p:nvPr/>
          </p:nvGrpSpPr>
          <p:grpSpPr>
            <a:xfrm>
              <a:off x="-971255" y="3678248"/>
              <a:ext cx="10797646" cy="3209820"/>
              <a:chOff x="-971255" y="3983506"/>
              <a:chExt cx="10797646" cy="3209820"/>
            </a:xfrm>
          </p:grpSpPr>
          <p:sp>
            <p:nvSpPr>
              <p:cNvPr id="60" name="Прямоугольник 457">
                <a:extLst>
                  <a:ext uri="{FF2B5EF4-FFF2-40B4-BE49-F238E27FC236}">
                    <a16:creationId xmlns:a16="http://schemas.microsoft.com/office/drawing/2014/main" id="{8A57D4A6-97A8-208B-54DB-E634468D2B01}"/>
                  </a:ext>
                </a:extLst>
              </p:cNvPr>
              <p:cNvSpPr/>
              <p:nvPr/>
            </p:nvSpPr>
            <p:spPr>
              <a:xfrm>
                <a:off x="-953897" y="4638781"/>
                <a:ext cx="10780288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artigo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de revisão está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organizado de forma coerente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em relação à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abordagem geral e à questão de investigação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método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geral de condução da revisão da literatura está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suficientemente descrito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 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estudo pode ser replicado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resultado da revisão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é relatado de forma apropriada e clara?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O artigo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sintetiza as conclusões da revisão da literatura 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numa contribuição clara e valiosa para o tema?</a:t>
                </a:r>
              </a:p>
              <a:p>
                <a:pPr marL="180000" indent="-180000">
                  <a:spcBef>
                    <a:spcPts val="12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Estão incluídas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perguntas ou orientações para pesquisas futuras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 Os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resultados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 da revisão são </a:t>
                </a:r>
                <a:r>
                  <a:rPr lang="pt-PT" sz="16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passíveis de utilização</a:t>
                </a:r>
                <a:r>
                  <a:rPr lang="pt-PT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61" name="Прямоугольник 457">
                <a:extLst>
                  <a:ext uri="{FF2B5EF4-FFF2-40B4-BE49-F238E27FC236}">
                    <a16:creationId xmlns:a16="http://schemas.microsoft.com/office/drawing/2014/main" id="{CD0B6364-E854-97F7-E553-10C98315E176}"/>
                  </a:ext>
                </a:extLst>
              </p:cNvPr>
              <p:cNvSpPr/>
              <p:nvPr/>
            </p:nvSpPr>
            <p:spPr>
              <a:xfrm>
                <a:off x="-971255" y="3983506"/>
                <a:ext cx="471434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PT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Calibri" panose="020F0502020204030204" pitchFamily="34" charset="0"/>
                  </a:rPr>
                  <a:t>FASE 4: Estruturação e Redação da Revisão</a:t>
                </a:r>
                <a:endParaRPr lang="ru-UA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" name="TextBox 11">
            <a:extLst>
              <a:ext uri="{FF2B5EF4-FFF2-40B4-BE49-F238E27FC236}">
                <a16:creationId xmlns:a16="http://schemas.microsoft.com/office/drawing/2014/main" id="{595279C8-D9D9-B64F-13AD-1CE502D6CCC6}"/>
              </a:ext>
            </a:extLst>
          </p:cNvPr>
          <p:cNvSpPr txBox="1"/>
          <p:nvPr/>
        </p:nvSpPr>
        <p:spPr>
          <a:xfrm>
            <a:off x="518160" y="6476261"/>
            <a:ext cx="11073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10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Guidelines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avaliar a qualidade de uma revisão da literatura,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FASE 4: Estruturação e Redação da Revisão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(Fonte: Elaboração própria)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33CA90-F292-CB61-DA47-7103670B1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04" y="18255"/>
            <a:ext cx="11429435" cy="1325563"/>
          </a:xfrm>
        </p:spPr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6.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Guidelines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para avaliar a qualidade de uma revisão da literatura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41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DC4E6C0-5989-BEE3-88E5-70BE886A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065" y="6464414"/>
            <a:ext cx="2743200" cy="365125"/>
          </a:xfrm>
        </p:spPr>
        <p:txBody>
          <a:bodyPr/>
          <a:lstStyle/>
          <a:p>
            <a:fld id="{B5F27D4A-982A-4FAC-B758-EF3B1229EF03}" type="slidenum">
              <a:rPr lang="pt-PT" smtClean="0"/>
              <a:pPr/>
              <a:t>26</a:t>
            </a:fld>
            <a:endParaRPr lang="pt-PT"/>
          </a:p>
        </p:txBody>
      </p:sp>
      <p:grpSp>
        <p:nvGrpSpPr>
          <p:cNvPr id="7" name="Group 53">
            <a:extLst>
              <a:ext uri="{FF2B5EF4-FFF2-40B4-BE49-F238E27FC236}">
                <a16:creationId xmlns:a16="http://schemas.microsoft.com/office/drawing/2014/main" id="{97E0D565-6664-B5F4-E252-313A67D85C8B}"/>
              </a:ext>
            </a:extLst>
          </p:cNvPr>
          <p:cNvGrpSpPr/>
          <p:nvPr/>
        </p:nvGrpSpPr>
        <p:grpSpPr>
          <a:xfrm>
            <a:off x="108000" y="394836"/>
            <a:ext cx="11657398" cy="6184078"/>
            <a:chOff x="-284677" y="1611604"/>
            <a:chExt cx="12443306" cy="6600988"/>
          </a:xfrm>
        </p:grpSpPr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621B400E-5C55-19B6-8817-D42B2656E902}"/>
                </a:ext>
              </a:extLst>
            </p:cNvPr>
            <p:cNvGrpSpPr/>
            <p:nvPr/>
          </p:nvGrpSpPr>
          <p:grpSpPr>
            <a:xfrm>
              <a:off x="-284677" y="1611605"/>
              <a:ext cx="3098747" cy="6600987"/>
              <a:chOff x="-382857" y="1107883"/>
              <a:chExt cx="3098746" cy="6600987"/>
            </a:xfrm>
          </p:grpSpPr>
          <p:sp>
            <p:nvSpPr>
              <p:cNvPr id="30" name="TextBox 5">
                <a:extLst>
                  <a:ext uri="{FF2B5EF4-FFF2-40B4-BE49-F238E27FC236}">
                    <a16:creationId xmlns:a16="http://schemas.microsoft.com/office/drawing/2014/main" id="{EC6AF98F-E1E3-1293-37B7-713408477EDE}"/>
                  </a:ext>
                </a:extLst>
              </p:cNvPr>
              <p:cNvSpPr txBox="1"/>
              <p:nvPr/>
            </p:nvSpPr>
            <p:spPr>
              <a:xfrm>
                <a:off x="1072915" y="1107883"/>
                <a:ext cx="1642974" cy="3219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1" name="Trapezoid 7">
                <a:extLst>
                  <a:ext uri="{FF2B5EF4-FFF2-40B4-BE49-F238E27FC236}">
                    <a16:creationId xmlns:a16="http://schemas.microsoft.com/office/drawing/2014/main" id="{B9264634-59E2-88F2-A1A3-416CEE10BEF9}"/>
                  </a:ext>
                </a:extLst>
              </p:cNvPr>
              <p:cNvSpPr/>
              <p:nvPr/>
            </p:nvSpPr>
            <p:spPr>
              <a:xfrm rot="13598436">
                <a:off x="-303590" y="2884535"/>
                <a:ext cx="3112868" cy="1409352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  <p:sp>
            <p:nvSpPr>
              <p:cNvPr id="33" name="TextBox 18">
                <a:extLst>
                  <a:ext uri="{FF2B5EF4-FFF2-40B4-BE49-F238E27FC236}">
                    <a16:creationId xmlns:a16="http://schemas.microsoft.com/office/drawing/2014/main" id="{190918E8-521A-8D95-48CF-08F57FDAFA36}"/>
                  </a:ext>
                </a:extLst>
              </p:cNvPr>
              <p:cNvSpPr txBox="1"/>
              <p:nvPr/>
            </p:nvSpPr>
            <p:spPr>
              <a:xfrm>
                <a:off x="-382857" y="3640625"/>
                <a:ext cx="2997308" cy="406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1. Não descrever com detalhe como foi conduzida a revisão da literatura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impossibilita a avaliação da sua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qualidade e contribuição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. Nomeadamente, n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Times New Roman" panose="02020603050405020304" pitchFamily="18" charset="0"/>
                  </a:rPr>
                  <a:t>ão fornecer detalhes sobre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:</a:t>
                </a:r>
              </a:p>
              <a:p>
                <a:pPr marL="36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1.1 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estratégia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 global de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investigação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,</a:t>
                </a:r>
              </a:p>
              <a:p>
                <a:pPr marL="36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Times New Roman" panose="02020603050405020304" pitchFamily="18" charset="0"/>
                  </a:rPr>
                  <a:t>1.2. 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seleção e exclusão 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de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artigos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;</a:t>
                </a:r>
              </a:p>
              <a:p>
                <a:pPr marL="36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1.3 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as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limitações do método de pesquisa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;</a:t>
                </a:r>
              </a:p>
              <a:p>
                <a:pPr marL="36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1.4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 a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qualidade do processo 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de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pesquisa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Times New Roman" panose="02020603050405020304" pitchFamily="18" charset="0"/>
                  </a:rPr>
                  <a:t>;</a:t>
                </a:r>
                <a:endParaRPr lang="pt-PT" sz="1500" dirty="0"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360000" indent="-180000">
                  <a:spcAft>
                    <a:spcPts val="400"/>
                  </a:spcAft>
                </a:pP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1.5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 a </a:t>
                </a:r>
                <a:r>
                  <a:rPr lang="pt-PT" sz="15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condução da análise</a:t>
                </a:r>
                <a:r>
                  <a:rPr lang="pt-PT" sz="1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pt-PT" sz="15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grpSp>
          <p:nvGrpSpPr>
            <p:cNvPr id="24" name="Group 33">
              <a:extLst>
                <a:ext uri="{FF2B5EF4-FFF2-40B4-BE49-F238E27FC236}">
                  <a16:creationId xmlns:a16="http://schemas.microsoft.com/office/drawing/2014/main" id="{906141B7-7FBF-5942-5C0B-B9814523D94C}"/>
                </a:ext>
              </a:extLst>
            </p:cNvPr>
            <p:cNvGrpSpPr/>
            <p:nvPr/>
          </p:nvGrpSpPr>
          <p:grpSpPr>
            <a:xfrm>
              <a:off x="9990927" y="1611604"/>
              <a:ext cx="2167702" cy="4037763"/>
              <a:chOff x="1519766" y="1107882"/>
              <a:chExt cx="2167701" cy="4037763"/>
            </a:xfrm>
          </p:grpSpPr>
          <p:sp>
            <p:nvSpPr>
              <p:cNvPr id="26" name="TextBox 34">
                <a:extLst>
                  <a:ext uri="{FF2B5EF4-FFF2-40B4-BE49-F238E27FC236}">
                    <a16:creationId xmlns:a16="http://schemas.microsoft.com/office/drawing/2014/main" id="{FD4F5E18-ECA3-2676-1691-F023C8DFA218}"/>
                  </a:ext>
                </a:extLst>
              </p:cNvPr>
              <p:cNvSpPr txBox="1"/>
              <p:nvPr/>
            </p:nvSpPr>
            <p:spPr>
              <a:xfrm>
                <a:off x="2044494" y="1107882"/>
                <a:ext cx="1642973" cy="3219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7" name="Trapezoid 35">
                <a:extLst>
                  <a:ext uri="{FF2B5EF4-FFF2-40B4-BE49-F238E27FC236}">
                    <a16:creationId xmlns:a16="http://schemas.microsoft.com/office/drawing/2014/main" id="{8AF17639-16E4-9AD2-D329-91B41CB01A07}"/>
                  </a:ext>
                </a:extLst>
              </p:cNvPr>
              <p:cNvSpPr/>
              <p:nvPr/>
            </p:nvSpPr>
            <p:spPr>
              <a:xfrm rot="13598436">
                <a:off x="668008" y="2884535"/>
                <a:ext cx="3112868" cy="1409351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" name="Group 27">
              <a:extLst>
                <a:ext uri="{FF2B5EF4-FFF2-40B4-BE49-F238E27FC236}">
                  <a16:creationId xmlns:a16="http://schemas.microsoft.com/office/drawing/2014/main" id="{DC9D4F40-FFCC-C42B-E03E-B9CFA7AECE5C}"/>
                </a:ext>
              </a:extLst>
            </p:cNvPr>
            <p:cNvGrpSpPr/>
            <p:nvPr/>
          </p:nvGrpSpPr>
          <p:grpSpPr>
            <a:xfrm>
              <a:off x="6796207" y="1611604"/>
              <a:ext cx="2167706" cy="4037763"/>
              <a:chOff x="1116039" y="1107882"/>
              <a:chExt cx="2167705" cy="4037763"/>
            </a:xfrm>
          </p:grpSpPr>
          <p:sp>
            <p:nvSpPr>
              <p:cNvPr id="20" name="TextBox 28">
                <a:extLst>
                  <a:ext uri="{FF2B5EF4-FFF2-40B4-BE49-F238E27FC236}">
                    <a16:creationId xmlns:a16="http://schemas.microsoft.com/office/drawing/2014/main" id="{FD25C269-9961-5053-E6EB-DC66DB88848B}"/>
                  </a:ext>
                </a:extLst>
              </p:cNvPr>
              <p:cNvSpPr txBox="1"/>
              <p:nvPr/>
            </p:nvSpPr>
            <p:spPr>
              <a:xfrm>
                <a:off x="1640770" y="1107882"/>
                <a:ext cx="1642974" cy="3219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1" name="Trapezoid 29">
                <a:extLst>
                  <a:ext uri="{FF2B5EF4-FFF2-40B4-BE49-F238E27FC236}">
                    <a16:creationId xmlns:a16="http://schemas.microsoft.com/office/drawing/2014/main" id="{AA24F6BF-1B51-AEDD-D43A-F914010494C8}"/>
                  </a:ext>
                </a:extLst>
              </p:cNvPr>
              <p:cNvSpPr/>
              <p:nvPr/>
            </p:nvSpPr>
            <p:spPr>
              <a:xfrm rot="13598436">
                <a:off x="264281" y="2884535"/>
                <a:ext cx="3112868" cy="1409351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21">
              <a:extLst>
                <a:ext uri="{FF2B5EF4-FFF2-40B4-BE49-F238E27FC236}">
                  <a16:creationId xmlns:a16="http://schemas.microsoft.com/office/drawing/2014/main" id="{6220C69C-C6FE-69F0-913F-5CD9175C5431}"/>
                </a:ext>
              </a:extLst>
            </p:cNvPr>
            <p:cNvGrpSpPr/>
            <p:nvPr/>
          </p:nvGrpSpPr>
          <p:grpSpPr>
            <a:xfrm>
              <a:off x="3867678" y="1611604"/>
              <a:ext cx="2167707" cy="4037763"/>
              <a:chOff x="978505" y="1107882"/>
              <a:chExt cx="2167706" cy="4037763"/>
            </a:xfrm>
          </p:grpSpPr>
          <p:sp>
            <p:nvSpPr>
              <p:cNvPr id="14" name="TextBox 22">
                <a:extLst>
                  <a:ext uri="{FF2B5EF4-FFF2-40B4-BE49-F238E27FC236}">
                    <a16:creationId xmlns:a16="http://schemas.microsoft.com/office/drawing/2014/main" id="{EA3D3211-8100-B61D-CDB1-0FCF774A9327}"/>
                  </a:ext>
                </a:extLst>
              </p:cNvPr>
              <p:cNvSpPr txBox="1"/>
              <p:nvPr/>
            </p:nvSpPr>
            <p:spPr>
              <a:xfrm>
                <a:off x="1503237" y="1107882"/>
                <a:ext cx="1642974" cy="3219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5" name="Trapezoid 23">
                <a:extLst>
                  <a:ext uri="{FF2B5EF4-FFF2-40B4-BE49-F238E27FC236}">
                    <a16:creationId xmlns:a16="http://schemas.microsoft.com/office/drawing/2014/main" id="{CB595215-205F-E71B-F002-E1C906AC56E6}"/>
                  </a:ext>
                </a:extLst>
              </p:cNvPr>
              <p:cNvSpPr/>
              <p:nvPr/>
            </p:nvSpPr>
            <p:spPr>
              <a:xfrm rot="13598436">
                <a:off x="126747" y="2884535"/>
                <a:ext cx="3112868" cy="1409351"/>
              </a:xfrm>
              <a:prstGeom prst="trapezoi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0" dist="635000" dir="18900000" sx="80000" sy="80000" algn="bl" rotWithShape="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8785490-833E-5DBE-8457-B24A7630DBBD}"/>
              </a:ext>
            </a:extLst>
          </p:cNvPr>
          <p:cNvSpPr txBox="1">
            <a:spLocks/>
          </p:cNvSpPr>
          <p:nvPr/>
        </p:nvSpPr>
        <p:spPr>
          <a:xfrm>
            <a:off x="280499" y="-3173"/>
            <a:ext cx="10974302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7. Erros cometidos na elaboração de uma revisão de literatura</a:t>
            </a:r>
          </a:p>
        </p:txBody>
      </p:sp>
      <p:sp>
        <p:nvSpPr>
          <p:cNvPr id="9" name="TextBox 18">
            <a:extLst>
              <a:ext uri="{FF2B5EF4-FFF2-40B4-BE49-F238E27FC236}">
                <a16:creationId xmlns:a16="http://schemas.microsoft.com/office/drawing/2014/main" id="{3A312BB0-0425-B705-5DC9-47E6884E17C4}"/>
              </a:ext>
            </a:extLst>
          </p:cNvPr>
          <p:cNvSpPr txBox="1"/>
          <p:nvPr/>
        </p:nvSpPr>
        <p:spPr>
          <a:xfrm>
            <a:off x="3043374" y="2795659"/>
            <a:ext cx="3052625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Limitar demasiado a pesquisa, reduzindo a dimensão da amostra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facilitar o processo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afeta a profundidade e o rigor da revisão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 e pode ter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efeitos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graves nos seus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resultados e contribuições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.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Designadamente ao: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2.1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incluir um número limitado de Revistas (</a:t>
            </a:r>
            <a:r>
              <a:rPr lang="pt-PT" sz="15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Journals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)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;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36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2.2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um período limitado de anos;</a:t>
            </a:r>
          </a:p>
          <a:p>
            <a:pPr marL="36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2.3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excluir artigos de áreas relacionadas, que poderiam ser relevantes.</a:t>
            </a:r>
          </a:p>
          <a:p>
            <a:pPr>
              <a:spcAft>
                <a:spcPts val="400"/>
              </a:spcAft>
            </a:pP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 alternativa pode-se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restringir a questão da pesquisa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16" name="TextBox 18">
            <a:extLst>
              <a:ext uri="{FF2B5EF4-FFF2-40B4-BE49-F238E27FC236}">
                <a16:creationId xmlns:a16="http://schemas.microsoft.com/office/drawing/2014/main" id="{BE6179E9-F178-9F83-3FC7-25B0CCA7C5F1}"/>
              </a:ext>
            </a:extLst>
          </p:cNvPr>
          <p:cNvSpPr txBox="1"/>
          <p:nvPr/>
        </p:nvSpPr>
        <p:spPr>
          <a:xfrm>
            <a:off x="6141059" y="2795659"/>
            <a:ext cx="2808000" cy="3195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Não apresentar e explicar claramente os resultados da revisão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Como por exemplo: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3.1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não comentar ou explicar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informação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apresentada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(gráficos, tabelas e figuras)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;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360000" indent="-180000">
              <a:spcAft>
                <a:spcPts val="400"/>
              </a:spcAft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3.2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explicar em demasia o método e a técnica analítica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insuficientemente os resultados e o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seu significado,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tanto nas análises quantitativas como nas qualitativas avançadas.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35AE94C3-BB0D-F5FD-054C-0CF4B15A54E8}"/>
              </a:ext>
            </a:extLst>
          </p:cNvPr>
          <p:cNvSpPr txBox="1"/>
          <p:nvPr/>
        </p:nvSpPr>
        <p:spPr>
          <a:xfrm>
            <a:off x="9052665" y="2795659"/>
            <a:ext cx="2808000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400"/>
              </a:spcAft>
            </a:pPr>
            <a:r>
              <a:rPr lang="pt-PT" sz="1500" b="1" dirty="0">
                <a:solidFill>
                  <a:srgbClr val="41414B"/>
                </a:solidFill>
              </a:rPr>
              <a:t>4. </a:t>
            </a:r>
            <a:r>
              <a:rPr lang="pt-PT" sz="1500" b="1" dirty="0">
                <a:effectLst/>
                <a:ea typeface="Times New Roman" panose="02020603050405020304" pitchFamily="18" charset="0"/>
              </a:rPr>
              <a:t>Não dar um contributo importante para a área de investigação</a:t>
            </a:r>
            <a:r>
              <a:rPr lang="pt-PT" sz="1500" b="1" dirty="0">
                <a:solidFill>
                  <a:srgbClr val="41414B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lang="pt-PT" sz="1500" b="1" dirty="0">
                <a:solidFill>
                  <a:srgbClr val="41414B"/>
                </a:solidFill>
                <a:ea typeface="Times New Roman" panose="02020603050405020304" pitchFamily="18" charset="0"/>
              </a:rPr>
              <a:t> </a:t>
            </a:r>
          </a:p>
          <a:p>
            <a:pPr marL="180000">
              <a:spcAft>
                <a:spcPts val="400"/>
              </a:spcAft>
            </a:pPr>
            <a:r>
              <a:rPr lang="pt-PT" sz="1500" dirty="0">
                <a:solidFill>
                  <a:srgbClr val="41414B"/>
                </a:solidFill>
              </a:rPr>
              <a:t>Importa realizar uma </a:t>
            </a:r>
            <a:r>
              <a:rPr lang="pt-PT" sz="1500" b="1" dirty="0">
                <a:solidFill>
                  <a:srgbClr val="41414B"/>
                </a:solidFill>
              </a:rPr>
              <a:t>análise mais profunda</a:t>
            </a:r>
            <a:r>
              <a:rPr lang="pt-PT" sz="1500" dirty="0">
                <a:solidFill>
                  <a:srgbClr val="41414B"/>
                </a:solidFill>
              </a:rPr>
              <a:t>, o que implica ir </a:t>
            </a:r>
            <a:r>
              <a:rPr lang="pt-PT" sz="1500" b="1" dirty="0">
                <a:solidFill>
                  <a:srgbClr val="41414B"/>
                </a:solidFill>
              </a:rPr>
              <a:t>além do resumo</a:t>
            </a:r>
            <a:r>
              <a:rPr lang="pt-PT" sz="1500" dirty="0">
                <a:solidFill>
                  <a:srgbClr val="41414B"/>
                </a:solidFill>
              </a:rPr>
              <a:t> descritivo de pesquisas realizadas.</a:t>
            </a:r>
          </a:p>
          <a:p>
            <a:pPr marL="180000">
              <a:spcAft>
                <a:spcPts val="400"/>
              </a:spcAft>
            </a:pPr>
            <a:r>
              <a:rPr lang="pt-PT" sz="1500" dirty="0">
                <a:solidFill>
                  <a:srgbClr val="41414B"/>
                </a:solidFill>
              </a:rPr>
              <a:t>A </a:t>
            </a:r>
            <a:r>
              <a:rPr lang="pt-PT" sz="1500" b="1" dirty="0">
                <a:solidFill>
                  <a:srgbClr val="41414B"/>
                </a:solidFill>
              </a:rPr>
              <a:t>metodologia de investigação deve preencher os critérios de qualidade </a:t>
            </a:r>
            <a:r>
              <a:rPr lang="pt-PT" sz="1500" dirty="0">
                <a:solidFill>
                  <a:srgbClr val="41414B"/>
                </a:solidFill>
              </a:rPr>
              <a:t>para a realização de revisões de literatura, </a:t>
            </a:r>
            <a:r>
              <a:rPr lang="pt-PT" sz="1500" b="1" dirty="0">
                <a:solidFill>
                  <a:srgbClr val="41414B"/>
                </a:solidFill>
              </a:rPr>
              <a:t>mas são  as análises adicionais que contribuem para que o artigo se destaque </a:t>
            </a:r>
            <a:r>
              <a:rPr lang="pt-PT" sz="1500" dirty="0">
                <a:solidFill>
                  <a:srgbClr val="41414B"/>
                </a:solidFill>
              </a:rPr>
              <a:t>e aumente a </a:t>
            </a:r>
            <a:r>
              <a:rPr lang="pt-PT" sz="1500" b="1" dirty="0">
                <a:solidFill>
                  <a:srgbClr val="41414B"/>
                </a:solidFill>
              </a:rPr>
              <a:t>probabilidade de ser publicado</a:t>
            </a:r>
            <a:r>
              <a:rPr lang="pt-PT" sz="1500" dirty="0">
                <a:solidFill>
                  <a:srgbClr val="41414B"/>
                </a:solidFill>
              </a:rPr>
              <a:t>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C272AE1-C13F-BBDE-BC0F-7FEC97E7BF9C}"/>
              </a:ext>
            </a:extLst>
          </p:cNvPr>
          <p:cNvSpPr txBox="1"/>
          <p:nvPr/>
        </p:nvSpPr>
        <p:spPr>
          <a:xfrm>
            <a:off x="697846" y="1606824"/>
            <a:ext cx="12763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E63232"/>
                </a:solidFill>
              </a:rPr>
              <a:t>Falta de detalhe </a:t>
            </a:r>
            <a:endParaRPr lang="pt-PT" sz="2000" dirty="0">
              <a:solidFill>
                <a:srgbClr val="E63232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6F21F86-3337-9648-C47A-081DF94C2F90}"/>
              </a:ext>
            </a:extLst>
          </p:cNvPr>
          <p:cNvSpPr txBox="1"/>
          <p:nvPr/>
        </p:nvSpPr>
        <p:spPr>
          <a:xfrm>
            <a:off x="3516435" y="1606823"/>
            <a:ext cx="14128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E63232"/>
                </a:solidFill>
              </a:rPr>
              <a:t>Limitar demasiado </a:t>
            </a:r>
            <a:endParaRPr lang="pt-PT" sz="2000" dirty="0">
              <a:solidFill>
                <a:srgbClr val="E63232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C78FFAF-77BF-E9EB-CE41-2D9E31AED748}"/>
              </a:ext>
            </a:extLst>
          </p:cNvPr>
          <p:cNvSpPr txBox="1"/>
          <p:nvPr/>
        </p:nvSpPr>
        <p:spPr>
          <a:xfrm>
            <a:off x="6054107" y="1606822"/>
            <a:ext cx="171580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E63232"/>
                </a:solidFill>
              </a:rPr>
              <a:t>Não explicar os </a:t>
            </a:r>
            <a:r>
              <a:rPr lang="pt-PT" sz="2000" b="1" dirty="0">
                <a:solidFill>
                  <a:srgbClr val="E63232"/>
                </a:solidFill>
                <a:effectLst/>
                <a:ea typeface="Times New Roman" panose="02020603050405020304" pitchFamily="18" charset="0"/>
              </a:rPr>
              <a:t>resultados</a:t>
            </a:r>
            <a:endParaRPr lang="pt-PT" sz="2000" dirty="0">
              <a:solidFill>
                <a:srgbClr val="E63232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F4876BF-03AA-176E-DBE1-89EF58FE7115}"/>
              </a:ext>
            </a:extLst>
          </p:cNvPr>
          <p:cNvSpPr txBox="1"/>
          <p:nvPr/>
        </p:nvSpPr>
        <p:spPr>
          <a:xfrm>
            <a:off x="9285316" y="1606822"/>
            <a:ext cx="13466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E63232"/>
                </a:solidFill>
              </a:rPr>
              <a:t>Não dar contributo relevante </a:t>
            </a:r>
            <a:endParaRPr lang="pt-PT" sz="2000" dirty="0">
              <a:solidFill>
                <a:srgbClr val="E63232"/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1B6387C-98EA-21EA-66C5-D1EFF5B0795C}"/>
              </a:ext>
            </a:extLst>
          </p:cNvPr>
          <p:cNvSpPr txBox="1"/>
          <p:nvPr/>
        </p:nvSpPr>
        <p:spPr>
          <a:xfrm>
            <a:off x="6617345" y="540425"/>
            <a:ext cx="42058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 que podem condicionar a sua publicação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3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27</a:t>
            </a:fld>
            <a:endParaRPr lang="pt-PT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EAB5559-E0DC-36D3-55DD-1FFB3CF3D9A2}"/>
              </a:ext>
            </a:extLst>
          </p:cNvPr>
          <p:cNvSpPr txBox="1">
            <a:spLocks/>
          </p:cNvSpPr>
          <p:nvPr/>
        </p:nvSpPr>
        <p:spPr>
          <a:xfrm>
            <a:off x="211975" y="11839"/>
            <a:ext cx="11076709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Times New Roman" panose="02020603050405020304" pitchFamily="18" charset="0"/>
              </a:rPr>
              <a:t>8. Como </a:t>
            </a:r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fazer uma contribuição </a:t>
            </a:r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Times New Roman" panose="02020603050405020304" pitchFamily="18" charset="0"/>
              </a:rPr>
              <a:t>relevante </a:t>
            </a:r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utilizando a revisão da literatura </a:t>
            </a:r>
          </a:p>
          <a:p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Times New Roman" panose="02020603050405020304" pitchFamily="18" charset="0"/>
              </a:rPr>
              <a:t>     </a:t>
            </a:r>
            <a:r>
              <a:rPr lang="pt-PT" sz="2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como método de investigação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2" name="Group 1031">
            <a:extLst>
              <a:ext uri="{FF2B5EF4-FFF2-40B4-BE49-F238E27FC236}">
                <a16:creationId xmlns:a16="http://schemas.microsoft.com/office/drawing/2014/main" id="{5411613A-CEEE-03E8-4031-F86C01EDBF75}"/>
              </a:ext>
            </a:extLst>
          </p:cNvPr>
          <p:cNvGrpSpPr/>
          <p:nvPr/>
        </p:nvGrpSpPr>
        <p:grpSpPr>
          <a:xfrm>
            <a:off x="1822771" y="2554701"/>
            <a:ext cx="2061883" cy="2436206"/>
            <a:chOff x="945777" y="2402894"/>
            <a:chExt cx="2061883" cy="2436206"/>
          </a:xfrm>
        </p:grpSpPr>
        <p:grpSp>
          <p:nvGrpSpPr>
            <p:cNvPr id="91" name="Group 6">
              <a:extLst>
                <a:ext uri="{FF2B5EF4-FFF2-40B4-BE49-F238E27FC236}">
                  <a16:creationId xmlns:a16="http://schemas.microsoft.com/office/drawing/2014/main" id="{82FC6EFA-DEC1-3FAE-F72A-712D32D4E6C2}"/>
                </a:ext>
              </a:extLst>
            </p:cNvPr>
            <p:cNvGrpSpPr/>
            <p:nvPr/>
          </p:nvGrpSpPr>
          <p:grpSpPr>
            <a:xfrm rot="10800000">
              <a:off x="945777" y="2402894"/>
              <a:ext cx="2061883" cy="2436206"/>
              <a:chOff x="2785783" y="2537011"/>
              <a:chExt cx="2061883" cy="2436206"/>
            </a:xfrm>
          </p:grpSpPr>
          <p:sp>
            <p:nvSpPr>
              <p:cNvPr id="93" name="Rectangle: Top Corners Rounded 7">
                <a:extLst>
                  <a:ext uri="{FF2B5EF4-FFF2-40B4-BE49-F238E27FC236}">
                    <a16:creationId xmlns:a16="http://schemas.microsoft.com/office/drawing/2014/main" id="{9E60D982-9021-706B-96D8-AEEA76173CCF}"/>
                  </a:ext>
                </a:extLst>
              </p:cNvPr>
              <p:cNvSpPr/>
              <p:nvPr/>
            </p:nvSpPr>
            <p:spPr>
              <a:xfrm>
                <a:off x="2785784" y="2537011"/>
                <a:ext cx="2061882" cy="1783977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94" name="Rectangle: Top Corners Rounded 8">
                <a:extLst>
                  <a:ext uri="{FF2B5EF4-FFF2-40B4-BE49-F238E27FC236}">
                    <a16:creationId xmlns:a16="http://schemas.microsoft.com/office/drawing/2014/main" id="{8D4CD3E0-8385-B477-D15A-989D06158DB8}"/>
                  </a:ext>
                </a:extLst>
              </p:cNvPr>
              <p:cNvSpPr/>
              <p:nvPr/>
            </p:nvSpPr>
            <p:spPr>
              <a:xfrm>
                <a:off x="2785783" y="3918587"/>
                <a:ext cx="2061882" cy="1054630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92" name="TextBox 21">
              <a:extLst>
                <a:ext uri="{FF2B5EF4-FFF2-40B4-BE49-F238E27FC236}">
                  <a16:creationId xmlns:a16="http://schemas.microsoft.com/office/drawing/2014/main" id="{DCE71D68-12BC-1AFC-7375-1AC0A1E5FC66}"/>
                </a:ext>
              </a:extLst>
            </p:cNvPr>
            <p:cNvSpPr txBox="1"/>
            <p:nvPr/>
          </p:nvSpPr>
          <p:spPr>
            <a:xfrm>
              <a:off x="1562073" y="3630003"/>
              <a:ext cx="96372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0" b="1">
                  <a:solidFill>
                    <a:srgbClr val="E63232"/>
                  </a:solidFill>
                </a:rPr>
                <a:t>01</a:t>
              </a:r>
            </a:p>
          </p:txBody>
        </p:sp>
      </p:grpSp>
      <p:grpSp>
        <p:nvGrpSpPr>
          <p:cNvPr id="37" name="Group 1032">
            <a:extLst>
              <a:ext uri="{FF2B5EF4-FFF2-40B4-BE49-F238E27FC236}">
                <a16:creationId xmlns:a16="http://schemas.microsoft.com/office/drawing/2014/main" id="{C6A3A549-38BE-3673-3236-86E3117A275E}"/>
              </a:ext>
            </a:extLst>
          </p:cNvPr>
          <p:cNvGrpSpPr/>
          <p:nvPr/>
        </p:nvGrpSpPr>
        <p:grpSpPr>
          <a:xfrm>
            <a:off x="3884655" y="2554701"/>
            <a:ext cx="2061882" cy="2436206"/>
            <a:chOff x="3007661" y="2402894"/>
            <a:chExt cx="2061882" cy="2436206"/>
          </a:xfrm>
        </p:grpSpPr>
        <p:grpSp>
          <p:nvGrpSpPr>
            <p:cNvPr id="87" name="Group 5">
              <a:extLst>
                <a:ext uri="{FF2B5EF4-FFF2-40B4-BE49-F238E27FC236}">
                  <a16:creationId xmlns:a16="http://schemas.microsoft.com/office/drawing/2014/main" id="{03C1AF87-9876-431C-9BC7-59E18F33EEEF}"/>
                </a:ext>
              </a:extLst>
            </p:cNvPr>
            <p:cNvGrpSpPr/>
            <p:nvPr/>
          </p:nvGrpSpPr>
          <p:grpSpPr>
            <a:xfrm>
              <a:off x="3007661" y="2402894"/>
              <a:ext cx="2061882" cy="2436206"/>
              <a:chOff x="2785783" y="2537011"/>
              <a:chExt cx="2061882" cy="2436206"/>
            </a:xfrm>
          </p:grpSpPr>
          <p:sp>
            <p:nvSpPr>
              <p:cNvPr id="89" name="Rectangle: Top Corners Rounded 3">
                <a:extLst>
                  <a:ext uri="{FF2B5EF4-FFF2-40B4-BE49-F238E27FC236}">
                    <a16:creationId xmlns:a16="http://schemas.microsoft.com/office/drawing/2014/main" id="{76784C9D-5C88-3901-4C46-17597B2AB880}"/>
                  </a:ext>
                </a:extLst>
              </p:cNvPr>
              <p:cNvSpPr/>
              <p:nvPr/>
            </p:nvSpPr>
            <p:spPr>
              <a:xfrm>
                <a:off x="2785783" y="2537011"/>
                <a:ext cx="2061882" cy="1783977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90" name="Rectangle: Top Corners Rounded 4">
                <a:extLst>
                  <a:ext uri="{FF2B5EF4-FFF2-40B4-BE49-F238E27FC236}">
                    <a16:creationId xmlns:a16="http://schemas.microsoft.com/office/drawing/2014/main" id="{B3E70D64-C6F6-B472-CB34-ECA2937525E6}"/>
                  </a:ext>
                </a:extLst>
              </p:cNvPr>
              <p:cNvSpPr/>
              <p:nvPr/>
            </p:nvSpPr>
            <p:spPr>
              <a:xfrm>
                <a:off x="2785783" y="3918587"/>
                <a:ext cx="2061882" cy="1054630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88" name="TextBox 22">
              <a:extLst>
                <a:ext uri="{FF2B5EF4-FFF2-40B4-BE49-F238E27FC236}">
                  <a16:creationId xmlns:a16="http://schemas.microsoft.com/office/drawing/2014/main" id="{58C2B3F3-5E38-A266-C4E2-72B2D4FFFB16}"/>
                </a:ext>
              </a:extLst>
            </p:cNvPr>
            <p:cNvSpPr txBox="1"/>
            <p:nvPr/>
          </p:nvSpPr>
          <p:spPr>
            <a:xfrm>
              <a:off x="3566417" y="2547290"/>
              <a:ext cx="96372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0" b="1">
                  <a:solidFill>
                    <a:srgbClr val="E63232"/>
                  </a:solidFill>
                </a:rPr>
                <a:t>02</a:t>
              </a:r>
            </a:p>
          </p:txBody>
        </p:sp>
      </p:grpSp>
      <p:grpSp>
        <p:nvGrpSpPr>
          <p:cNvPr id="38" name="Group 1033">
            <a:extLst>
              <a:ext uri="{FF2B5EF4-FFF2-40B4-BE49-F238E27FC236}">
                <a16:creationId xmlns:a16="http://schemas.microsoft.com/office/drawing/2014/main" id="{578A3139-426D-5FDF-4A63-6916F0E7A8FC}"/>
              </a:ext>
            </a:extLst>
          </p:cNvPr>
          <p:cNvGrpSpPr/>
          <p:nvPr/>
        </p:nvGrpSpPr>
        <p:grpSpPr>
          <a:xfrm>
            <a:off x="5946536" y="2554701"/>
            <a:ext cx="2061883" cy="2436206"/>
            <a:chOff x="5069542" y="2402894"/>
            <a:chExt cx="2061883" cy="2436206"/>
          </a:xfrm>
        </p:grpSpPr>
        <p:grpSp>
          <p:nvGrpSpPr>
            <p:cNvPr id="83" name="Group 9">
              <a:extLst>
                <a:ext uri="{FF2B5EF4-FFF2-40B4-BE49-F238E27FC236}">
                  <a16:creationId xmlns:a16="http://schemas.microsoft.com/office/drawing/2014/main" id="{08DE1B3F-D01A-9D8F-E014-90B191604BCC}"/>
                </a:ext>
              </a:extLst>
            </p:cNvPr>
            <p:cNvGrpSpPr/>
            <p:nvPr/>
          </p:nvGrpSpPr>
          <p:grpSpPr>
            <a:xfrm rot="10800000">
              <a:off x="5069542" y="2402894"/>
              <a:ext cx="2061883" cy="2436206"/>
              <a:chOff x="2785783" y="2537011"/>
              <a:chExt cx="2061883" cy="2436206"/>
            </a:xfrm>
          </p:grpSpPr>
          <p:sp>
            <p:nvSpPr>
              <p:cNvPr id="85" name="Rectangle: Top Corners Rounded 10">
                <a:extLst>
                  <a:ext uri="{FF2B5EF4-FFF2-40B4-BE49-F238E27FC236}">
                    <a16:creationId xmlns:a16="http://schemas.microsoft.com/office/drawing/2014/main" id="{B6A457B8-FDB9-BBEE-E9F6-043C77D5804C}"/>
                  </a:ext>
                </a:extLst>
              </p:cNvPr>
              <p:cNvSpPr/>
              <p:nvPr/>
            </p:nvSpPr>
            <p:spPr>
              <a:xfrm>
                <a:off x="2785783" y="2537011"/>
                <a:ext cx="2061882" cy="1783977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rgbClr val="E63232"/>
                  </a:solidFill>
                </a:endParaRPr>
              </a:p>
            </p:txBody>
          </p:sp>
          <p:sp>
            <p:nvSpPr>
              <p:cNvPr id="86" name="Rectangle: Top Corners Rounded 11">
                <a:extLst>
                  <a:ext uri="{FF2B5EF4-FFF2-40B4-BE49-F238E27FC236}">
                    <a16:creationId xmlns:a16="http://schemas.microsoft.com/office/drawing/2014/main" id="{E1901D84-0B6C-BE12-021F-DEE2D3BCFDF6}"/>
                  </a:ext>
                </a:extLst>
              </p:cNvPr>
              <p:cNvSpPr/>
              <p:nvPr/>
            </p:nvSpPr>
            <p:spPr>
              <a:xfrm>
                <a:off x="2785784" y="3918587"/>
                <a:ext cx="2061882" cy="1054630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84" name="TextBox 23">
              <a:extLst>
                <a:ext uri="{FF2B5EF4-FFF2-40B4-BE49-F238E27FC236}">
                  <a16:creationId xmlns:a16="http://schemas.microsoft.com/office/drawing/2014/main" id="{68DBEFAB-7E8E-D689-09C2-0FAF2670268A}"/>
                </a:ext>
              </a:extLst>
            </p:cNvPr>
            <p:cNvSpPr txBox="1"/>
            <p:nvPr/>
          </p:nvSpPr>
          <p:spPr>
            <a:xfrm>
              <a:off x="5604977" y="3630003"/>
              <a:ext cx="96372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0" b="1">
                  <a:solidFill>
                    <a:srgbClr val="E63232"/>
                  </a:solidFill>
                </a:rPr>
                <a:t>03</a:t>
              </a:r>
            </a:p>
          </p:txBody>
        </p:sp>
      </p:grpSp>
      <p:grpSp>
        <p:nvGrpSpPr>
          <p:cNvPr id="39" name="Group 1034">
            <a:extLst>
              <a:ext uri="{FF2B5EF4-FFF2-40B4-BE49-F238E27FC236}">
                <a16:creationId xmlns:a16="http://schemas.microsoft.com/office/drawing/2014/main" id="{6F435802-2245-DBEA-3E6C-96DB73823C64}"/>
              </a:ext>
            </a:extLst>
          </p:cNvPr>
          <p:cNvGrpSpPr/>
          <p:nvPr/>
        </p:nvGrpSpPr>
        <p:grpSpPr>
          <a:xfrm>
            <a:off x="8006680" y="2547853"/>
            <a:ext cx="2061882" cy="2443054"/>
            <a:chOff x="7129686" y="2402894"/>
            <a:chExt cx="2061882" cy="2436206"/>
          </a:xfrm>
        </p:grpSpPr>
        <p:grpSp>
          <p:nvGrpSpPr>
            <p:cNvPr id="79" name="Group 12">
              <a:extLst>
                <a:ext uri="{FF2B5EF4-FFF2-40B4-BE49-F238E27FC236}">
                  <a16:creationId xmlns:a16="http://schemas.microsoft.com/office/drawing/2014/main" id="{EFA7FA71-295C-251D-CB62-20F5C0C6C809}"/>
                </a:ext>
              </a:extLst>
            </p:cNvPr>
            <p:cNvGrpSpPr/>
            <p:nvPr/>
          </p:nvGrpSpPr>
          <p:grpSpPr>
            <a:xfrm>
              <a:off x="7129686" y="2402894"/>
              <a:ext cx="2061882" cy="2436206"/>
              <a:chOff x="2785783" y="2537011"/>
              <a:chExt cx="2061882" cy="2436206"/>
            </a:xfrm>
          </p:grpSpPr>
          <p:sp>
            <p:nvSpPr>
              <p:cNvPr id="81" name="Rectangle: Top Corners Rounded 13">
                <a:extLst>
                  <a:ext uri="{FF2B5EF4-FFF2-40B4-BE49-F238E27FC236}">
                    <a16:creationId xmlns:a16="http://schemas.microsoft.com/office/drawing/2014/main" id="{572C8377-465B-E3E8-3DFF-DB59978D644A}"/>
                  </a:ext>
                </a:extLst>
              </p:cNvPr>
              <p:cNvSpPr/>
              <p:nvPr/>
            </p:nvSpPr>
            <p:spPr>
              <a:xfrm>
                <a:off x="2785783" y="2537011"/>
                <a:ext cx="2061882" cy="1783977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2" name="Rectangle: Top Corners Rounded 14">
                <a:extLst>
                  <a:ext uri="{FF2B5EF4-FFF2-40B4-BE49-F238E27FC236}">
                    <a16:creationId xmlns:a16="http://schemas.microsoft.com/office/drawing/2014/main" id="{FDB95BA9-B2BD-96DB-BA20-0358098E39F6}"/>
                  </a:ext>
                </a:extLst>
              </p:cNvPr>
              <p:cNvSpPr/>
              <p:nvPr/>
            </p:nvSpPr>
            <p:spPr>
              <a:xfrm>
                <a:off x="2785783" y="3918587"/>
                <a:ext cx="2061882" cy="1054630"/>
              </a:xfrm>
              <a:prstGeom prst="round2SameRect">
                <a:avLst>
                  <a:gd name="adj1" fmla="val 29849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80" name="TextBox 24">
              <a:extLst>
                <a:ext uri="{FF2B5EF4-FFF2-40B4-BE49-F238E27FC236}">
                  <a16:creationId xmlns:a16="http://schemas.microsoft.com/office/drawing/2014/main" id="{1A7FF0A5-899A-14D6-80BD-862FD1E4B692}"/>
                </a:ext>
              </a:extLst>
            </p:cNvPr>
            <p:cNvSpPr txBox="1"/>
            <p:nvPr/>
          </p:nvSpPr>
          <p:spPr>
            <a:xfrm>
              <a:off x="7671539" y="2547290"/>
              <a:ext cx="96372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0" b="1">
                  <a:solidFill>
                    <a:srgbClr val="E63232"/>
                  </a:solidFill>
                </a:rPr>
                <a:t>04</a:t>
              </a:r>
            </a:p>
          </p:txBody>
        </p:sp>
      </p:grpSp>
      <p:grpSp>
        <p:nvGrpSpPr>
          <p:cNvPr id="51" name="Group 54">
            <a:extLst>
              <a:ext uri="{FF2B5EF4-FFF2-40B4-BE49-F238E27FC236}">
                <a16:creationId xmlns:a16="http://schemas.microsoft.com/office/drawing/2014/main" id="{21CD4ED7-DC23-DBCF-1F23-36C8FA37F062}"/>
              </a:ext>
            </a:extLst>
          </p:cNvPr>
          <p:cNvGrpSpPr/>
          <p:nvPr/>
        </p:nvGrpSpPr>
        <p:grpSpPr>
          <a:xfrm>
            <a:off x="3609400" y="2628371"/>
            <a:ext cx="550507" cy="2293564"/>
            <a:chOff x="2732406" y="2323322"/>
            <a:chExt cx="550507" cy="2293564"/>
          </a:xfrm>
          <a:gradFill>
            <a:gsLst>
              <a:gs pos="50000">
                <a:schemeClr val="tx1">
                  <a:alpha val="25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</p:grpSpPr>
        <p:sp>
          <p:nvSpPr>
            <p:cNvPr id="63" name="Freeform: Shape 55">
              <a:extLst>
                <a:ext uri="{FF2B5EF4-FFF2-40B4-BE49-F238E27FC236}">
                  <a16:creationId xmlns:a16="http://schemas.microsoft.com/office/drawing/2014/main" id="{09656DCF-7015-9FB8-1C18-A68195B48E66}"/>
                </a:ext>
              </a:extLst>
            </p:cNvPr>
            <p:cNvSpPr/>
            <p:nvPr/>
          </p:nvSpPr>
          <p:spPr>
            <a:xfrm rot="10800000">
              <a:off x="2732406" y="2989494"/>
              <a:ext cx="275253" cy="1627392"/>
            </a:xfrm>
            <a:custGeom>
              <a:avLst/>
              <a:gdLst>
                <a:gd name="connsiteX0" fmla="*/ 0 w 275253"/>
                <a:gd name="connsiteY0" fmla="*/ 1627392 h 1627392"/>
                <a:gd name="connsiteX1" fmla="*/ 0 w 275253"/>
                <a:gd name="connsiteY1" fmla="*/ 463528 h 1627392"/>
                <a:gd name="connsiteX2" fmla="*/ 234774 w 275253"/>
                <a:gd name="connsiteY2" fmla="*/ 21972 h 1627392"/>
                <a:gd name="connsiteX3" fmla="*/ 275253 w 275253"/>
                <a:gd name="connsiteY3" fmla="*/ 0 h 1627392"/>
                <a:gd name="connsiteX4" fmla="*/ 275253 w 275253"/>
                <a:gd name="connsiteY4" fmla="*/ 1316094 h 1627392"/>
                <a:gd name="connsiteX5" fmla="*/ 259072 w 275253"/>
                <a:gd name="connsiteY5" fmla="*/ 1317522 h 1627392"/>
                <a:gd name="connsiteX6" fmla="*/ 6395 w 275253"/>
                <a:gd name="connsiteY6" fmla="*/ 1563959 h 162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3" h="1627392">
                  <a:moveTo>
                    <a:pt x="0" y="1627392"/>
                  </a:moveTo>
                  <a:lnTo>
                    <a:pt x="0" y="463528"/>
                  </a:lnTo>
                  <a:cubicBezTo>
                    <a:pt x="0" y="279721"/>
                    <a:pt x="93128" y="117666"/>
                    <a:pt x="234774" y="21972"/>
                  </a:cubicBezTo>
                  <a:lnTo>
                    <a:pt x="275253" y="0"/>
                  </a:lnTo>
                  <a:lnTo>
                    <a:pt x="275253" y="1316094"/>
                  </a:lnTo>
                  <a:lnTo>
                    <a:pt x="259072" y="1317522"/>
                  </a:lnTo>
                  <a:cubicBezTo>
                    <a:pt x="132464" y="1340137"/>
                    <a:pt x="32079" y="1438442"/>
                    <a:pt x="6395" y="156395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4" name="Freeform: Shape 56">
              <a:extLst>
                <a:ext uri="{FF2B5EF4-FFF2-40B4-BE49-F238E27FC236}">
                  <a16:creationId xmlns:a16="http://schemas.microsoft.com/office/drawing/2014/main" id="{820AAE86-9B18-BC00-FCB6-393E3D98A507}"/>
                </a:ext>
              </a:extLst>
            </p:cNvPr>
            <p:cNvSpPr/>
            <p:nvPr/>
          </p:nvSpPr>
          <p:spPr>
            <a:xfrm>
              <a:off x="3007662" y="2323322"/>
              <a:ext cx="275251" cy="1622703"/>
            </a:xfrm>
            <a:custGeom>
              <a:avLst/>
              <a:gdLst>
                <a:gd name="connsiteX0" fmla="*/ 266596 w 275251"/>
                <a:gd name="connsiteY0" fmla="*/ 0 h 1622703"/>
                <a:gd name="connsiteX1" fmla="*/ 275251 w 275251"/>
                <a:gd name="connsiteY1" fmla="*/ 0 h 1622703"/>
                <a:gd name="connsiteX2" fmla="*/ 275251 w 275251"/>
                <a:gd name="connsiteY2" fmla="*/ 1311893 h 1622703"/>
                <a:gd name="connsiteX3" fmla="*/ 251354 w 275251"/>
                <a:gd name="connsiteY3" fmla="*/ 1314302 h 1622703"/>
                <a:gd name="connsiteX4" fmla="*/ 0 w 275251"/>
                <a:gd name="connsiteY4" fmla="*/ 1622703 h 1622703"/>
                <a:gd name="connsiteX5" fmla="*/ 0 w 275251"/>
                <a:gd name="connsiteY5" fmla="*/ 458829 h 1622703"/>
                <a:gd name="connsiteX6" fmla="*/ 234774 w 275251"/>
                <a:gd name="connsiteY6" fmla="*/ 17273 h 162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1" h="1622703">
                  <a:moveTo>
                    <a:pt x="266596" y="0"/>
                  </a:moveTo>
                  <a:lnTo>
                    <a:pt x="275251" y="0"/>
                  </a:lnTo>
                  <a:lnTo>
                    <a:pt x="275251" y="1311893"/>
                  </a:lnTo>
                  <a:lnTo>
                    <a:pt x="251354" y="1314302"/>
                  </a:lnTo>
                  <a:cubicBezTo>
                    <a:pt x="107907" y="1343655"/>
                    <a:pt x="0" y="1470577"/>
                    <a:pt x="0" y="1622703"/>
                  </a:cubicBezTo>
                  <a:lnTo>
                    <a:pt x="0" y="458829"/>
                  </a:lnTo>
                  <a:cubicBezTo>
                    <a:pt x="0" y="275022"/>
                    <a:pt x="93128" y="112967"/>
                    <a:pt x="234774" y="1727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52" name="Group 57">
            <a:extLst>
              <a:ext uri="{FF2B5EF4-FFF2-40B4-BE49-F238E27FC236}">
                <a16:creationId xmlns:a16="http://schemas.microsoft.com/office/drawing/2014/main" id="{E2A92FA6-D4FB-50BF-3F92-073E61D4E6B9}"/>
              </a:ext>
            </a:extLst>
          </p:cNvPr>
          <p:cNvGrpSpPr/>
          <p:nvPr/>
        </p:nvGrpSpPr>
        <p:grpSpPr>
          <a:xfrm>
            <a:off x="7729349" y="2628371"/>
            <a:ext cx="550507" cy="2293564"/>
            <a:chOff x="2732406" y="2323322"/>
            <a:chExt cx="550507" cy="2293564"/>
          </a:xfrm>
          <a:gradFill>
            <a:gsLst>
              <a:gs pos="50000">
                <a:schemeClr val="tx1">
                  <a:alpha val="25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</p:grpSpPr>
        <p:sp>
          <p:nvSpPr>
            <p:cNvPr id="61" name="Freeform: Shape 58">
              <a:extLst>
                <a:ext uri="{FF2B5EF4-FFF2-40B4-BE49-F238E27FC236}">
                  <a16:creationId xmlns:a16="http://schemas.microsoft.com/office/drawing/2014/main" id="{A0B4E188-31F1-D5C2-A938-62024658DA10}"/>
                </a:ext>
              </a:extLst>
            </p:cNvPr>
            <p:cNvSpPr/>
            <p:nvPr/>
          </p:nvSpPr>
          <p:spPr>
            <a:xfrm rot="10800000">
              <a:off x="2732406" y="2989494"/>
              <a:ext cx="275253" cy="1627392"/>
            </a:xfrm>
            <a:custGeom>
              <a:avLst/>
              <a:gdLst>
                <a:gd name="connsiteX0" fmla="*/ 0 w 275253"/>
                <a:gd name="connsiteY0" fmla="*/ 1627392 h 1627392"/>
                <a:gd name="connsiteX1" fmla="*/ 0 w 275253"/>
                <a:gd name="connsiteY1" fmla="*/ 463528 h 1627392"/>
                <a:gd name="connsiteX2" fmla="*/ 234774 w 275253"/>
                <a:gd name="connsiteY2" fmla="*/ 21972 h 1627392"/>
                <a:gd name="connsiteX3" fmla="*/ 275253 w 275253"/>
                <a:gd name="connsiteY3" fmla="*/ 0 h 1627392"/>
                <a:gd name="connsiteX4" fmla="*/ 275253 w 275253"/>
                <a:gd name="connsiteY4" fmla="*/ 1316094 h 1627392"/>
                <a:gd name="connsiteX5" fmla="*/ 259072 w 275253"/>
                <a:gd name="connsiteY5" fmla="*/ 1317522 h 1627392"/>
                <a:gd name="connsiteX6" fmla="*/ 6395 w 275253"/>
                <a:gd name="connsiteY6" fmla="*/ 1563959 h 162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3" h="1627392">
                  <a:moveTo>
                    <a:pt x="0" y="1627392"/>
                  </a:moveTo>
                  <a:lnTo>
                    <a:pt x="0" y="463528"/>
                  </a:lnTo>
                  <a:cubicBezTo>
                    <a:pt x="0" y="279721"/>
                    <a:pt x="93128" y="117666"/>
                    <a:pt x="234774" y="21972"/>
                  </a:cubicBezTo>
                  <a:lnTo>
                    <a:pt x="275253" y="0"/>
                  </a:lnTo>
                  <a:lnTo>
                    <a:pt x="275253" y="1316094"/>
                  </a:lnTo>
                  <a:lnTo>
                    <a:pt x="259072" y="1317522"/>
                  </a:lnTo>
                  <a:cubicBezTo>
                    <a:pt x="132464" y="1340137"/>
                    <a:pt x="32079" y="1438442"/>
                    <a:pt x="6395" y="156395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2" name="Freeform: Shape 59">
              <a:extLst>
                <a:ext uri="{FF2B5EF4-FFF2-40B4-BE49-F238E27FC236}">
                  <a16:creationId xmlns:a16="http://schemas.microsoft.com/office/drawing/2014/main" id="{3032912C-EC00-F8FB-03D5-5B10EF77346B}"/>
                </a:ext>
              </a:extLst>
            </p:cNvPr>
            <p:cNvSpPr/>
            <p:nvPr/>
          </p:nvSpPr>
          <p:spPr>
            <a:xfrm>
              <a:off x="3007662" y="2323322"/>
              <a:ext cx="275251" cy="1622703"/>
            </a:xfrm>
            <a:custGeom>
              <a:avLst/>
              <a:gdLst>
                <a:gd name="connsiteX0" fmla="*/ 266596 w 275251"/>
                <a:gd name="connsiteY0" fmla="*/ 0 h 1622703"/>
                <a:gd name="connsiteX1" fmla="*/ 275251 w 275251"/>
                <a:gd name="connsiteY1" fmla="*/ 0 h 1622703"/>
                <a:gd name="connsiteX2" fmla="*/ 275251 w 275251"/>
                <a:gd name="connsiteY2" fmla="*/ 1311893 h 1622703"/>
                <a:gd name="connsiteX3" fmla="*/ 251354 w 275251"/>
                <a:gd name="connsiteY3" fmla="*/ 1314302 h 1622703"/>
                <a:gd name="connsiteX4" fmla="*/ 0 w 275251"/>
                <a:gd name="connsiteY4" fmla="*/ 1622703 h 1622703"/>
                <a:gd name="connsiteX5" fmla="*/ 0 w 275251"/>
                <a:gd name="connsiteY5" fmla="*/ 458829 h 1622703"/>
                <a:gd name="connsiteX6" fmla="*/ 234774 w 275251"/>
                <a:gd name="connsiteY6" fmla="*/ 17273 h 162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1" h="1622703">
                  <a:moveTo>
                    <a:pt x="266596" y="0"/>
                  </a:moveTo>
                  <a:lnTo>
                    <a:pt x="275251" y="0"/>
                  </a:lnTo>
                  <a:lnTo>
                    <a:pt x="275251" y="1311893"/>
                  </a:lnTo>
                  <a:lnTo>
                    <a:pt x="251354" y="1314302"/>
                  </a:lnTo>
                  <a:cubicBezTo>
                    <a:pt x="107907" y="1343655"/>
                    <a:pt x="0" y="1470577"/>
                    <a:pt x="0" y="1622703"/>
                  </a:cubicBezTo>
                  <a:lnTo>
                    <a:pt x="0" y="458829"/>
                  </a:lnTo>
                  <a:cubicBezTo>
                    <a:pt x="0" y="275022"/>
                    <a:pt x="93128" y="112967"/>
                    <a:pt x="234774" y="1727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53" name="Group 60">
            <a:extLst>
              <a:ext uri="{FF2B5EF4-FFF2-40B4-BE49-F238E27FC236}">
                <a16:creationId xmlns:a16="http://schemas.microsoft.com/office/drawing/2014/main" id="{4E887EB5-F620-18B1-423A-EE3E6E7B8773}"/>
              </a:ext>
            </a:extLst>
          </p:cNvPr>
          <p:cNvGrpSpPr/>
          <p:nvPr/>
        </p:nvGrpSpPr>
        <p:grpSpPr>
          <a:xfrm flipV="1">
            <a:off x="5675920" y="2623673"/>
            <a:ext cx="550507" cy="2293564"/>
            <a:chOff x="2732406" y="2323322"/>
            <a:chExt cx="550507" cy="2293564"/>
          </a:xfrm>
          <a:gradFill>
            <a:gsLst>
              <a:gs pos="50000">
                <a:schemeClr val="tx1">
                  <a:alpha val="25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</p:grpSpPr>
        <p:sp>
          <p:nvSpPr>
            <p:cNvPr id="59" name="Freeform: Shape 61">
              <a:extLst>
                <a:ext uri="{FF2B5EF4-FFF2-40B4-BE49-F238E27FC236}">
                  <a16:creationId xmlns:a16="http://schemas.microsoft.com/office/drawing/2014/main" id="{D653C6E2-A958-6644-FBC1-4EED65106DAC}"/>
                </a:ext>
              </a:extLst>
            </p:cNvPr>
            <p:cNvSpPr/>
            <p:nvPr/>
          </p:nvSpPr>
          <p:spPr>
            <a:xfrm rot="10800000">
              <a:off x="2732406" y="2989494"/>
              <a:ext cx="275253" cy="1627392"/>
            </a:xfrm>
            <a:custGeom>
              <a:avLst/>
              <a:gdLst>
                <a:gd name="connsiteX0" fmla="*/ 0 w 275253"/>
                <a:gd name="connsiteY0" fmla="*/ 1627392 h 1627392"/>
                <a:gd name="connsiteX1" fmla="*/ 0 w 275253"/>
                <a:gd name="connsiteY1" fmla="*/ 463528 h 1627392"/>
                <a:gd name="connsiteX2" fmla="*/ 234774 w 275253"/>
                <a:gd name="connsiteY2" fmla="*/ 21972 h 1627392"/>
                <a:gd name="connsiteX3" fmla="*/ 275253 w 275253"/>
                <a:gd name="connsiteY3" fmla="*/ 0 h 1627392"/>
                <a:gd name="connsiteX4" fmla="*/ 275253 w 275253"/>
                <a:gd name="connsiteY4" fmla="*/ 1316094 h 1627392"/>
                <a:gd name="connsiteX5" fmla="*/ 259072 w 275253"/>
                <a:gd name="connsiteY5" fmla="*/ 1317522 h 1627392"/>
                <a:gd name="connsiteX6" fmla="*/ 6395 w 275253"/>
                <a:gd name="connsiteY6" fmla="*/ 1563959 h 162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3" h="1627392">
                  <a:moveTo>
                    <a:pt x="0" y="1627392"/>
                  </a:moveTo>
                  <a:lnTo>
                    <a:pt x="0" y="463528"/>
                  </a:lnTo>
                  <a:cubicBezTo>
                    <a:pt x="0" y="279721"/>
                    <a:pt x="93128" y="117666"/>
                    <a:pt x="234774" y="21972"/>
                  </a:cubicBezTo>
                  <a:lnTo>
                    <a:pt x="275253" y="0"/>
                  </a:lnTo>
                  <a:lnTo>
                    <a:pt x="275253" y="1316094"/>
                  </a:lnTo>
                  <a:lnTo>
                    <a:pt x="259072" y="1317522"/>
                  </a:lnTo>
                  <a:cubicBezTo>
                    <a:pt x="132464" y="1340137"/>
                    <a:pt x="32079" y="1438442"/>
                    <a:pt x="6395" y="156395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0" name="Freeform: Shape 62">
              <a:extLst>
                <a:ext uri="{FF2B5EF4-FFF2-40B4-BE49-F238E27FC236}">
                  <a16:creationId xmlns:a16="http://schemas.microsoft.com/office/drawing/2014/main" id="{AE68CC7F-14D2-2DD9-D42A-B6E9960F6796}"/>
                </a:ext>
              </a:extLst>
            </p:cNvPr>
            <p:cNvSpPr/>
            <p:nvPr/>
          </p:nvSpPr>
          <p:spPr>
            <a:xfrm>
              <a:off x="3007662" y="2323322"/>
              <a:ext cx="275251" cy="1622703"/>
            </a:xfrm>
            <a:custGeom>
              <a:avLst/>
              <a:gdLst>
                <a:gd name="connsiteX0" fmla="*/ 266596 w 275251"/>
                <a:gd name="connsiteY0" fmla="*/ 0 h 1622703"/>
                <a:gd name="connsiteX1" fmla="*/ 275251 w 275251"/>
                <a:gd name="connsiteY1" fmla="*/ 0 h 1622703"/>
                <a:gd name="connsiteX2" fmla="*/ 275251 w 275251"/>
                <a:gd name="connsiteY2" fmla="*/ 1311893 h 1622703"/>
                <a:gd name="connsiteX3" fmla="*/ 251354 w 275251"/>
                <a:gd name="connsiteY3" fmla="*/ 1314302 h 1622703"/>
                <a:gd name="connsiteX4" fmla="*/ 0 w 275251"/>
                <a:gd name="connsiteY4" fmla="*/ 1622703 h 1622703"/>
                <a:gd name="connsiteX5" fmla="*/ 0 w 275251"/>
                <a:gd name="connsiteY5" fmla="*/ 458829 h 1622703"/>
                <a:gd name="connsiteX6" fmla="*/ 234774 w 275251"/>
                <a:gd name="connsiteY6" fmla="*/ 17273 h 162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5251" h="1622703">
                  <a:moveTo>
                    <a:pt x="266596" y="0"/>
                  </a:moveTo>
                  <a:lnTo>
                    <a:pt x="275251" y="0"/>
                  </a:lnTo>
                  <a:lnTo>
                    <a:pt x="275251" y="1311893"/>
                  </a:lnTo>
                  <a:lnTo>
                    <a:pt x="251354" y="1314302"/>
                  </a:lnTo>
                  <a:cubicBezTo>
                    <a:pt x="107907" y="1343655"/>
                    <a:pt x="0" y="1470577"/>
                    <a:pt x="0" y="1622703"/>
                  </a:cubicBezTo>
                  <a:lnTo>
                    <a:pt x="0" y="458829"/>
                  </a:lnTo>
                  <a:cubicBezTo>
                    <a:pt x="0" y="275022"/>
                    <a:pt x="93128" y="112967"/>
                    <a:pt x="234774" y="1727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10" name="TextBox 37">
            <a:extLst>
              <a:ext uri="{FF2B5EF4-FFF2-40B4-BE49-F238E27FC236}">
                <a16:creationId xmlns:a16="http://schemas.microsoft.com/office/drawing/2014/main" id="{32F9AAC6-7F36-BFF3-1E5D-A0D5ACE08AC8}"/>
              </a:ext>
            </a:extLst>
          </p:cNvPr>
          <p:cNvSpPr txBox="1"/>
          <p:nvPr/>
        </p:nvSpPr>
        <p:spPr>
          <a:xfrm>
            <a:off x="5330138" y="1032089"/>
            <a:ext cx="3240000" cy="2169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Criar um </a:t>
            </a:r>
            <a:r>
              <a:rPr lang="en-GB" sz="15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timeline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analisar e prever o rumo de uma área de investigação, uma comparação de diferentes termos ou construções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relacionadas que podem servir como base para o desenvolvimento de teorias ou identificar verdadeiras lacunas de conhecimento em investigações anteriores</a:t>
            </a:r>
            <a:endParaRPr lang="en-US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50309F9-30AC-F96D-1F1E-0914D9E4121F}"/>
              </a:ext>
            </a:extLst>
          </p:cNvPr>
          <p:cNvSpPr/>
          <p:nvPr/>
        </p:nvSpPr>
        <p:spPr>
          <a:xfrm>
            <a:off x="118201" y="3486918"/>
            <a:ext cx="1440000" cy="12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LITERATURA COMO MÉTODO DE INVESTIGAÇÃO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F103D97-F3B1-154B-9FDF-4BDFD3200993}"/>
              </a:ext>
            </a:extLst>
          </p:cNvPr>
          <p:cNvSpPr/>
          <p:nvPr/>
        </p:nvSpPr>
        <p:spPr>
          <a:xfrm>
            <a:off x="10333288" y="2982777"/>
            <a:ext cx="1440000" cy="952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CONTRIBUIÇÃO SIGNIFICATIVA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A26BD68A-2A65-6057-876B-FEBBFB313C3F}"/>
              </a:ext>
            </a:extLst>
          </p:cNvPr>
          <p:cNvSpPr txBox="1"/>
          <p:nvPr/>
        </p:nvSpPr>
        <p:spPr>
          <a:xfrm>
            <a:off x="947652" y="2940469"/>
            <a:ext cx="30585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(ex. Carrillat et al., 2018; Edeling 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&amp;</a:t>
            </a:r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Himme, 2018; Verlegh &amp; Steenkamp,  1999).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1504FEB5-4600-A1ED-E24D-A97245614AAA}"/>
              </a:ext>
            </a:extLst>
          </p:cNvPr>
          <p:cNvSpPr txBox="1"/>
          <p:nvPr/>
        </p:nvSpPr>
        <p:spPr>
          <a:xfrm>
            <a:off x="181605" y="4732028"/>
            <a:ext cx="1303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Cumprir critério de </a:t>
            </a:r>
            <a:r>
              <a:rPr lang="nl-N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qualidade</a:t>
            </a:r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</a:p>
        </p:txBody>
      </p:sp>
      <p:sp>
        <p:nvSpPr>
          <p:cNvPr id="25" name="TextBox 37">
            <a:extLst>
              <a:ext uri="{FF2B5EF4-FFF2-40B4-BE49-F238E27FC236}">
                <a16:creationId xmlns:a16="http://schemas.microsoft.com/office/drawing/2014/main" id="{4FA64E66-CEC1-699C-0336-301E020033E6}"/>
              </a:ext>
            </a:extLst>
          </p:cNvPr>
          <p:cNvSpPr txBox="1"/>
          <p:nvPr/>
        </p:nvSpPr>
        <p:spPr>
          <a:xfrm>
            <a:off x="3705441" y="4022512"/>
            <a:ext cx="2422307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da literatura baseada na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análise de texto em computador e em </a:t>
            </a:r>
            <a:r>
              <a:rPr lang="en-US" sz="15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machine learning</a:t>
            </a:r>
          </a:p>
        </p:txBody>
      </p:sp>
      <p:sp>
        <p:nvSpPr>
          <p:cNvPr id="27" name="TextBox 37">
            <a:extLst>
              <a:ext uri="{FF2B5EF4-FFF2-40B4-BE49-F238E27FC236}">
                <a16:creationId xmlns:a16="http://schemas.microsoft.com/office/drawing/2014/main" id="{C390CF33-804C-1138-B8ED-A96739E51D19}"/>
              </a:ext>
            </a:extLst>
          </p:cNvPr>
          <p:cNvSpPr txBox="1"/>
          <p:nvPr/>
        </p:nvSpPr>
        <p:spPr>
          <a:xfrm>
            <a:off x="1106384" y="1684601"/>
            <a:ext cx="2880000" cy="12464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da literatura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combinada com uma meta-análise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 fornecer evidência de efeito, que foque um tópico relevante e resolva um dilema de investigação</a:t>
            </a:r>
            <a:endParaRPr lang="en-US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7156A8E-0645-524D-399C-868D3C9DBF7E}"/>
              </a:ext>
            </a:extLst>
          </p:cNvPr>
          <p:cNvSpPr txBox="1"/>
          <p:nvPr/>
        </p:nvSpPr>
        <p:spPr>
          <a:xfrm>
            <a:off x="3873850" y="5096336"/>
            <a:ext cx="20618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(ex.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Antons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&amp;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Breidbach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2018;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Witell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al., 2016)</a:t>
            </a:r>
            <a:endParaRPr lang="nl-NL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TextBox 37">
            <a:extLst>
              <a:ext uri="{FF2B5EF4-FFF2-40B4-BE49-F238E27FC236}">
                <a16:creationId xmlns:a16="http://schemas.microsoft.com/office/drawing/2014/main" id="{0CA3A203-3A76-9221-4E29-8817A6C375CB}"/>
              </a:ext>
            </a:extLst>
          </p:cNvPr>
          <p:cNvSpPr txBox="1"/>
          <p:nvPr/>
        </p:nvSpPr>
        <p:spPr>
          <a:xfrm>
            <a:off x="7643760" y="4056846"/>
            <a:ext cx="3507764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de literatura que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proponha uma nova teoria ou inclua uma agenda de investigação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material e bem fundamentada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 proposições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sobre as quais outros investigadores possam edificar para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avançar numa área de investigação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(pode ser morosa e exige fortes competências analíticas)</a:t>
            </a:r>
            <a:endParaRPr lang="en-US" sz="15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9A16CB3-8D20-D9EF-0945-86EEF7E7EDF3}"/>
              </a:ext>
            </a:extLst>
          </p:cNvPr>
          <p:cNvSpPr txBox="1"/>
          <p:nvPr/>
        </p:nvSpPr>
        <p:spPr>
          <a:xfrm>
            <a:off x="7643760" y="5938747"/>
            <a:ext cx="35077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(ex.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Boyd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&amp;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Solarino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2016;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Mazumdar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al., 2005;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Rodell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Breitsohl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Schröder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nl-NL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&amp;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Keating</a:t>
            </a:r>
            <a:r>
              <a:rPr lang="pt-P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2016)</a:t>
            </a:r>
            <a:endParaRPr lang="nl-NL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AED07FC9-8BA9-AD86-6A1F-97A70706D35E}"/>
              </a:ext>
            </a:extLst>
          </p:cNvPr>
          <p:cNvSpPr txBox="1"/>
          <p:nvPr/>
        </p:nvSpPr>
        <p:spPr>
          <a:xfrm>
            <a:off x="37411" y="6459637"/>
            <a:ext cx="11941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Figura 11 </a:t>
            </a:r>
            <a:r>
              <a:rPr lang="pt-PT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Como fazer uma contribuição relevante utilizando a revisão da literatura como método de investigação. (Fonte: Elaboração própria)</a:t>
            </a:r>
          </a:p>
        </p:txBody>
      </p:sp>
    </p:spTree>
    <p:extLst>
      <p:ext uri="{BB962C8B-B14F-4D97-AF65-F5344CB8AC3E}">
        <p14:creationId xmlns:p14="http://schemas.microsoft.com/office/powerpoint/2010/main" val="3037040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7B24A95-7928-6F26-8001-CA187FAD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pPr/>
              <a:t>28</a:t>
            </a:fld>
            <a:endParaRPr lang="pt-PT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60265F3-C13F-22DB-A8D6-9B93D48D3CDF}"/>
              </a:ext>
            </a:extLst>
          </p:cNvPr>
          <p:cNvSpPr txBox="1"/>
          <p:nvPr/>
        </p:nvSpPr>
        <p:spPr>
          <a:xfrm>
            <a:off x="399011" y="1200781"/>
            <a:ext cx="11272058" cy="49552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As revisões da literatura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desempenham um papel importante para todos os tipos de investigação na medida em que:</a:t>
            </a:r>
            <a:endParaRPr lang="pt-PT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Podem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servir de base para o desenvolvimento do conhecimento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;</a:t>
            </a:r>
            <a:endParaRPr lang="pt-PT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Permitem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criar diretrizes para políticas e práticas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;</a:t>
            </a:r>
            <a:endParaRPr lang="pt-PT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Fornecem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provas de um efeito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;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Têm a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capacidade de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gerar novas ideias e direções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para uma determinada área de investigação;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Servem como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base para futuras investigações e teorias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. </a:t>
            </a:r>
            <a:endParaRPr lang="pt-PT" sz="1600" dirty="0">
              <a:solidFill>
                <a:schemeClr val="tx1">
                  <a:lumMod val="95000"/>
                  <a:lumOff val="5000"/>
                </a:schemeClr>
              </a:solidFill>
              <a:ea typeface="Times New Roman" panose="02020603050405020304" pitchFamily="18" charset="0"/>
            </a:endParaRPr>
          </a:p>
          <a:p>
            <a:pPr marL="0" lvl="1" algn="just">
              <a:spcBef>
                <a:spcPts val="1200"/>
              </a:spcBef>
              <a:spcAft>
                <a:spcPts val="12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No entanto, tanto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realizar uma revisão da literatura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como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avaliar a sua qualidade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podem ser um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desafio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, pelo que o artigo dá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algumas orientações sobre como conduzir revisões de literatura melhores e mais rigorosas e, a longo prazo, melhores investigações. </a:t>
            </a:r>
            <a:endParaRPr lang="pt-PT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lvl="1" algn="just">
              <a:spcBef>
                <a:spcPts val="1200"/>
              </a:spcBef>
              <a:spcAft>
                <a:spcPts val="12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Adicionalmente, a certeza que a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investigação é precisa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, facilita a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identificação de </a:t>
            </a:r>
            <a:r>
              <a:rPr lang="pt-PT" sz="16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gaps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 reais de investigação,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evitando-se, deste modo, realizar a mesma investigação repetidamente, para desenvolver hipóteses e questões de investigação melhores e mais precisas e, portanto,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aumentar a qualidade da investigação como uma comunidade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382E7DED-421A-45F4-879D-B34493265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 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2813787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CEA9-6498-7F5E-F924-55DF30E3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+mn-lt"/>
              </a:rPr>
              <a:t>Referências bibliográficas </a:t>
            </a:r>
            <a:r>
              <a:rPr lang="pt-PT" sz="2400" b="1" dirty="0">
                <a:latin typeface="+mn-lt"/>
              </a:rPr>
              <a:t>(1/2)</a:t>
            </a:r>
            <a:endParaRPr lang="en-PT" sz="3200" dirty="0">
              <a:latin typeface="+mn-lt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9A216D8-5DB0-80A3-6B95-85C7A79A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err="1">
                <a:effectLst/>
                <a:ea typeface="Times New Roman" panose="02020603050405020304" pitchFamily="18" charset="0"/>
              </a:rPr>
              <a:t>Antons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D., &amp;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Breidbach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C. F. (2018). Big data, big insights? Advancing service innovation and design with machine learning. Journal of Service Research, 21, 17–39.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https://doi.org/10.1177/1094670517738373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Baumeister, R. F., &amp; Leary, M. R. (1997). Writing narrative literature reviews. Review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ofGeneral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 Psychology, 1, 311–320.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https://doi.org/10.1037/1089-2680.1.3.311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sz="1200" dirty="0" err="1">
                <a:effectLst/>
                <a:ea typeface="Times New Roman" panose="02020603050405020304" pitchFamily="18" charset="0"/>
              </a:rPr>
              <a:t>Boyd</a:t>
            </a:r>
            <a:r>
              <a:rPr lang="pt-PT" sz="1200" dirty="0">
                <a:effectLst/>
                <a:ea typeface="Times New Roman" panose="02020603050405020304" pitchFamily="18" charset="0"/>
              </a:rPr>
              <a:t>, B. K., &amp; </a:t>
            </a:r>
            <a:r>
              <a:rPr lang="pt-PT" sz="1200" dirty="0" err="1">
                <a:effectLst/>
                <a:ea typeface="Times New Roman" panose="02020603050405020304" pitchFamily="18" charset="0"/>
              </a:rPr>
              <a:t>Solarino</a:t>
            </a:r>
            <a:r>
              <a:rPr lang="pt-PT" sz="1200" dirty="0">
                <a:effectLst/>
                <a:ea typeface="Times New Roman" panose="02020603050405020304" pitchFamily="18" charset="0"/>
              </a:rPr>
              <a:t>, A. M. (2016). 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Ownership of corporations: A review, synthesis, and</a:t>
            </a:r>
            <a:r>
              <a:rPr lang="en-PT" sz="1200" dirty="0"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research agenda. Journal of Management, 42, 1282–1314. </a:t>
            </a:r>
            <a:r>
              <a:rPr lang="en-US" sz="1200" dirty="0">
                <a:effectLst/>
                <a:ea typeface="Times New Roman" panose="02020603050405020304" pitchFamily="18" charset="0"/>
                <a:hlinkClick r:id="rId2"/>
              </a:rPr>
              <a:t>https://doi.org/10.1177/0149206316633746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Braun, V., &amp; Clarke, V. (2006). Using thematic analysis in psychology. Qualitative Research</a:t>
            </a:r>
            <a:r>
              <a:rPr lang="en-PT" sz="1200" dirty="0"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in Psychology, 3, 77–101.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https://doi.org/10.1191/1478088706qp063oa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200" dirty="0" err="1">
                <a:effectLst/>
                <a:ea typeface="Times New Roman" panose="02020603050405020304" pitchFamily="18" charset="0"/>
              </a:rPr>
              <a:t>Carrillat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F. A.,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Legoux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R., &amp;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Hadida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A. L. (2018). Debates and assumptions about motion picture performance: A meta-analysis. Journal of the Academy of Marketing Science, 46, 273–299.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https://doi.org/10.1007/s11747-017-0561-6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Davis, J.,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Mengersen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K., Bennett, S., &amp; Mazerolle, L. (2014). Viewing systematic reviews and meta-analysis in social research through different lenses.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SpringerPlus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3, 511.</a:t>
            </a:r>
            <a:r>
              <a:rPr lang="en-PT" sz="1200" dirty="0">
                <a:ea typeface="Times New Roman" panose="02020603050405020304" pitchFamily="18" charset="0"/>
              </a:rPr>
              <a:t>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https://doi.org/10.1186/2193-1801-3-511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err="1">
                <a:effectLst/>
                <a:ea typeface="Times New Roman" panose="02020603050405020304" pitchFamily="18" charset="0"/>
              </a:rPr>
              <a:t>Edeling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A., &amp;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Himme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A. (2018). When does market share matter? New empirical generalizations from a meta-analysis of the market share–performance relationship. Journal of Marketing, 82, 1–24.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https://doi.org/10.1509/jm.16.0250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Grant, M. J., &amp; Booth, A. (2009). A typology of reviews: An analysis of 14 review types</a:t>
            </a:r>
            <a:r>
              <a:rPr lang="en-PT" sz="1200" dirty="0"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and associated methodologies. Health Information &amp; Libraries Journal, 26, 91–108.</a:t>
            </a:r>
            <a:r>
              <a:rPr lang="en-PT" sz="1200" dirty="0">
                <a:ea typeface="Times New Roman" panose="02020603050405020304" pitchFamily="18" charset="0"/>
              </a:rPr>
              <a:t>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https://doi.org/10.1111/j.1471-1842.2009.00848.x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 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Greenhalgh, T., Robert, G., Macfarlane, F., Bate, P., &amp;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Kyriakidou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O. (2004). Diffusion of innovations in service organizations: Systematic review and recommendations. Milbank Quarterly, 82, 581–629.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https://doi.org/10.1111/j.0887-378X.2004.00325.x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err="1">
                <a:effectLst/>
                <a:ea typeface="Times New Roman" panose="02020603050405020304" pitchFamily="18" charset="0"/>
              </a:rPr>
              <a:t>Liberati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A., Altman, D. G.,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Tetzlaff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J., Mulrow, C.,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Gøtzsche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, P. C., Ioannidis, J. P. A., .Moher, D. (2009). The PRISMA statement for reporting systematic reviews and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metaanalyses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 of studies that evaluate health care interventions: Explanation and elaboration. Annals of Internal Medicine, 151, W–65. </a:t>
            </a:r>
            <a:r>
              <a:rPr lang="en-US" sz="12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https://doi.org/10.7326/0003-4819-151-4-200908180-00136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.</a:t>
            </a:r>
            <a:endParaRPr lang="en-PT" sz="12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PT" sz="1400" dirty="0">
              <a:effectLst/>
              <a:highlight>
                <a:srgbClr val="00FFFF"/>
              </a:highlight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PT" sz="1400" dirty="0">
              <a:effectLst/>
              <a:highlight>
                <a:srgbClr val="00FF00"/>
              </a:highlight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PT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PT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205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741AD7D-98D9-F2FA-44AC-2C333098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Calibri"/>
                <a:cs typeface="Calibri"/>
              </a:rPr>
              <a:t>1. Informação sobre a autora e o artigo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330D92F-F3F1-6A38-0B69-6EA69FC4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49" y="1051559"/>
            <a:ext cx="10515600" cy="547808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Autora: </a:t>
            </a:r>
            <a:r>
              <a:rPr lang="nn-NO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Hannah Snyder</a:t>
            </a: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professora assistente no departamento de marketing da BI -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Norwegian School of Business</a:t>
            </a: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Oslo, Noruega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Interesses de Investigação da Autora: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service innovation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customer creativity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deviant customer behavior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value co-creation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literature review methodology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Publicações: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Journal of Business Research, European Journal of Marketing, Journal of Service Management, e International Journal of Nursing Studies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Título do Artigo: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Literature review as a research methodology: An overview and guidelines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Palavras-chave: </a:t>
            </a: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da literatura, Síntese, Metodologia de Investigação, Revisão sistemática, Revisão integrativa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Resumo: </a:t>
            </a:r>
            <a:r>
              <a:rPr lang="pt-PT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produção de conhecimento no domínio da investigação empresarial está a acelerar, mas permanece simultaneamente fragmentada e interdisciplinar, facto que dificulta o acompanhamento do seu estado da arte, bem como a avaliação da evidência coletiva. Motivo pelo qual a revisão de literatura como método de investigação é mais pertinente do que nunca. As revisões de literatura tradicionais frequentemente carecem de exaustividade e rigor e são conduzidas ad hoc, em vez de seguirem uma metodologia específica, sendo questionável a qualidade e a confiabilidade dessas avaliações. O artigo discute a revisão de literatura como uma metodologia para realizar investigações e oferece uma visão geral de diferentes tipos de revisões, bem como algumas diretrizes sobre como realizar e avaliar um artigo de revisão de literatura, problemas comuns e como publicar revisões de literatura. </a:t>
            </a:r>
            <a:endParaRPr lang="en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3</a:t>
            </a:fld>
            <a:endParaRPr lang="pt-PT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3394669-755F-C610-0812-F2D1BA33C3C5}"/>
              </a:ext>
            </a:extLst>
          </p:cNvPr>
          <p:cNvSpPr txBox="1">
            <a:spLocks/>
          </p:cNvSpPr>
          <p:nvPr/>
        </p:nvSpPr>
        <p:spPr>
          <a:xfrm>
            <a:off x="709357" y="9041"/>
            <a:ext cx="10515600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3200" b="1" dirty="0">
              <a:solidFill>
                <a:srgbClr val="41414B"/>
              </a:solidFill>
              <a:highlight>
                <a:srgbClr val="FFFF00"/>
              </a:highlight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044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CEA9-6498-7F5E-F924-55DF30E3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+mn-lt"/>
              </a:rPr>
              <a:t>Referências bibliográficas </a:t>
            </a:r>
            <a:r>
              <a:rPr lang="pt-PT" sz="2400" b="1" dirty="0">
                <a:latin typeface="+mn-lt"/>
              </a:rPr>
              <a:t>(2/2)</a:t>
            </a:r>
            <a:endParaRPr lang="en-PT" sz="3200" dirty="0">
              <a:latin typeface="+mn-lt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9A216D8-5DB0-80A3-6B95-85C7A79A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500" dirty="0">
                <a:effectLst/>
                <a:ea typeface="Times New Roman" panose="02020603050405020304" pitchFamily="18" charset="0"/>
              </a:rPr>
              <a:t>Mazumdar, T., Raj, S. P., &amp; Sinha, I. (2005). Reference price research: Review and propositions.</a:t>
            </a:r>
            <a:r>
              <a:rPr lang="en-PT" sz="1500" dirty="0">
                <a:ea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Journal of Marketing, 69, 84–102.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https://doi.org/10.1509/jmkg.2005.69.4.84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>
                <a:effectLst/>
                <a:ea typeface="Times New Roman" panose="02020603050405020304" pitchFamily="18" charset="0"/>
              </a:rPr>
              <a:t>Moher, D.,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Liberati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A.,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Tetzlaff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J., &amp; Altman, D. G. (2009). Preferred reporting items for systematic reviews and meta-analyses: The PRISMA statement. Annals of Internal Medicine, 151, 264–269.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https://doi.org/10.7326/0003-4819-151-4-200908180-00135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500" dirty="0" err="1">
                <a:effectLst/>
                <a:ea typeface="Times New Roman" panose="02020603050405020304" pitchFamily="18" charset="0"/>
              </a:rPr>
              <a:t>Palmatier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R. W., Houston, M. B., &amp;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Hulland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J. (2018). Review articles: Purpose, process, and structure. Journal of the Academy of Marketing Science, 46, 1–5.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https://doi.org/10.1007/s11747-017-0563-4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 err="1">
                <a:effectLst/>
                <a:ea typeface="Times New Roman" panose="02020603050405020304" pitchFamily="18" charset="0"/>
              </a:rPr>
              <a:t>Rodell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J. B.,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Breitsohl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H.,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Schröder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M., &amp; Keating, D. J. (2016). Employee volunteering: A review and framework for future research. Journal of Management, 42, 55–84.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https://doi.org/10.1177/0149206315614374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 err="1">
                <a:effectLst/>
                <a:ea typeface="Times New Roman" panose="02020603050405020304" pitchFamily="18" charset="0"/>
              </a:rPr>
              <a:t>Torraco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R. J. (2005). Writing integrative literature reviews: Guidelines and examples. Human Resource Development Review, 4, 356–367.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https://doi.org/10.1177/1534484305278283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 err="1">
                <a:effectLst/>
                <a:ea typeface="Times New Roman" panose="02020603050405020304" pitchFamily="18" charset="0"/>
              </a:rPr>
              <a:t>Tranfield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D.,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Denyer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D., &amp; Smart, P. (2003). Towards a methodology for developing evidence-informed management knowledge by means of systematic review. British Journal of Management, 14, 207–222.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https://doi.org/10.1111/1467-8551.00375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 err="1">
                <a:effectLst/>
                <a:ea typeface="Times New Roman" panose="02020603050405020304" pitchFamily="18" charset="0"/>
              </a:rPr>
              <a:t>Verlegh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P. W. J., &amp; Steenkamp, J.-B. E. M. (1999). A review and meta-analysis of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countryof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-origin research. Journal of Economic Psychology, 20, 521–546.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https://doi.org/10.1016/S0167-4870(99)00023-9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>
                <a:effectLst/>
                <a:ea typeface="Times New Roman" panose="02020603050405020304" pitchFamily="18" charset="0"/>
              </a:rPr>
              <a:t>Ward, V., House, A., &amp; Hamer, S. (2009). Developing a framework for transferring knowledge into action: A thematic analysis of the literature. Journal of Health Services Research and Policy, 14, 156–164. </a:t>
            </a:r>
            <a:r>
              <a:rPr lang="en-US" sz="15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https://doi.org/10.1258/jhsrp.2009.008120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.</a:t>
            </a:r>
            <a:endParaRPr lang="en-PT" sz="15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Webster, J., &amp; Watson, R. T. (2002). Analyzing the past to prepare for the future: Writing a literature review. Management Information Systems Quarterly, 26, 3.</a:t>
            </a:r>
            <a:endParaRPr lang="en-PT" sz="16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Whittemore, R., &amp;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Knafl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K. (2005). The integrative review: Updated methodology. Journal of Advanced Nursing, 52, 546–553. </a:t>
            </a:r>
            <a:r>
              <a:rPr lang="en-US" sz="16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https://doi.org/10.1111/j.1365-2648.2005.03621.x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.</a:t>
            </a:r>
            <a:endParaRPr lang="en-PT" sz="16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err="1">
                <a:effectLst/>
                <a:ea typeface="Times New Roman" panose="02020603050405020304" pitchFamily="18" charset="0"/>
              </a:rPr>
              <a:t>Witell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L., Snyder, H., Gustafsson, A.,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Fombelle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P., &amp;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Kristensson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P. (2016). Defining service innovation: A review and synthesis. Journal of Business Research, 69, 2863–2872.</a:t>
            </a:r>
            <a:endParaRPr lang="en-PT" sz="16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Wong, G., Greenhalgh, T.,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Westhorp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G., Buckingham, J., &amp; Pawson, R. (2013). RAMESES publication standards: Meta-narrative reviews. BMC Medicine, 11, 20. </a:t>
            </a:r>
            <a:r>
              <a:rPr lang="en-US" sz="16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https://doi.org/10.1186/1741-7015-11-20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.</a:t>
            </a:r>
            <a:endParaRPr lang="en-PT" sz="1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937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8D4A4-ED26-F547-58EE-A83D41AC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789" y="28485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sz="4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Obrigada pela vossa atenção!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B65789E-300C-D20A-2810-EBDD62B16E60}"/>
              </a:ext>
            </a:extLst>
          </p:cNvPr>
          <p:cNvSpPr txBox="1">
            <a:spLocks/>
          </p:cNvSpPr>
          <p:nvPr/>
        </p:nvSpPr>
        <p:spPr>
          <a:xfrm>
            <a:off x="1330388" y="5878285"/>
            <a:ext cx="9500259" cy="848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Docente: Professora Doutora Carla Curado</a:t>
            </a:r>
          </a:p>
          <a:p>
            <a:pPr>
              <a:spcBef>
                <a:spcPts val="0"/>
              </a:spcBef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Alunos: Fernanda Veiga (</a:t>
            </a:r>
            <a:r>
              <a:rPr lang="pt-PT" sz="1600" dirty="0">
                <a:latin typeface="+mj-lt"/>
                <a:hlinkClick r:id="rId2"/>
              </a:rPr>
              <a:t>l61117@phd.iseg.ulisboa.pt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) e Hélio Marques (</a:t>
            </a:r>
            <a:r>
              <a:rPr lang="pt-PT" sz="1600" dirty="0">
                <a:latin typeface="+mj-lt"/>
                <a:hlinkClick r:id="rId2"/>
              </a:rPr>
              <a:t>helio.marques@phd.iseg.ulisboa.pt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)</a:t>
            </a:r>
          </a:p>
          <a:p>
            <a:pPr>
              <a:spcBef>
                <a:spcPts val="0"/>
              </a:spcBef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ISEG, 10 de Outubro de 2023 </a:t>
            </a:r>
          </a:p>
        </p:txBody>
      </p:sp>
    </p:spTree>
    <p:extLst>
      <p:ext uri="{BB962C8B-B14F-4D97-AF65-F5344CB8AC3E}">
        <p14:creationId xmlns:p14="http://schemas.microsoft.com/office/powerpoint/2010/main" val="22381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2F50F6-F779-AF13-E1BF-11233F2D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1. 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Calibri"/>
                <a:cs typeface="Calibri"/>
              </a:rPr>
              <a:t>Informação sobre a autora e o artigo</a:t>
            </a:r>
            <a:endParaRPr lang="en-PT" sz="3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dirty="0" smtClean="0"/>
              <a:t>4</a:t>
            </a:fld>
            <a:endParaRPr lang="pt-PT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3394669-755F-C610-0812-F2D1BA33C3C5}"/>
              </a:ext>
            </a:extLst>
          </p:cNvPr>
          <p:cNvSpPr txBox="1">
            <a:spLocks/>
          </p:cNvSpPr>
          <p:nvPr/>
        </p:nvSpPr>
        <p:spPr>
          <a:xfrm>
            <a:off x="351410" y="6226"/>
            <a:ext cx="10515600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2600" b="1" dirty="0">
              <a:solidFill>
                <a:srgbClr val="41414B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C0F3550-CB1A-BAF4-DFE1-1F41B21377CA}"/>
              </a:ext>
            </a:extLst>
          </p:cNvPr>
          <p:cNvSpPr txBox="1"/>
          <p:nvPr/>
        </p:nvSpPr>
        <p:spPr>
          <a:xfrm>
            <a:off x="601784" y="1408258"/>
            <a:ext cx="540000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Estrutura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do 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artigo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Resumo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Palavras-chave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1. 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Introdução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2. 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Porquê escrever uma revisão de literatura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8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Diferentes abordagens para conduzir uma revisão de literatura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2.1.1.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sistemática da literatura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2.1.2.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semi-sistemática</a:t>
            </a:r>
          </a:p>
          <a:p>
            <a:pPr marL="36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2.1.3.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Revisão integrativa</a:t>
            </a:r>
          </a:p>
          <a:p>
            <a:pPr marL="36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2.2.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decidir qual abordagem usar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5F3F392-695F-0A11-C21B-1E724CB8B7EB}"/>
              </a:ext>
            </a:extLst>
          </p:cNvPr>
          <p:cNvSpPr txBox="1"/>
          <p:nvPr/>
        </p:nvSpPr>
        <p:spPr>
          <a:xfrm>
            <a:off x="6491847" y="1794792"/>
            <a:ext cx="54000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3. 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processo de realização de uma revisão de literatura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3.1.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Fase 1: realização da revisão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3.2.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Fase 2: realização da revisão da literatura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8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3.3.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Fase 3: análise</a:t>
            </a:r>
          </a:p>
          <a:p>
            <a:pPr marL="18000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3.4.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Fase 4: escrever a revisão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4. 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Avaliação da qualidade de uma revisão da literatura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5. 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publicar a sua revisão de literatura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6. </a:t>
            </a: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Resumo e conclusão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Referências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2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T" sz="3200" dirty="0">
                <a:latin typeface="+mn-lt"/>
              </a:rPr>
              <a:t>2. Revisão de literatura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revisão da literatura pode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 </a:t>
            </a:r>
            <a:r>
              <a:rPr lang="en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descrita </a:t>
            </a:r>
            <a:r>
              <a:rPr lang="en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como uma forma, mais ou menos sistemática, de agregar e sintetizar pesquisas anteriores (Baumeister &amp; Leary, 1997; Tranfield, Denyer, &amp; Smart, 2003).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Uma revisão eficaz e bem conduzida como método de pesquisa,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cria uma base sólida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avançar o conhecimento e facilitar o desenvolvimento da teoria (Webster &amp; Watson, 2002).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também pode ajudar a fornecer uma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visão geral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áreas em que a pesquisa é dispersa e interdisciplinar.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Constitui uma excelente forma de </a:t>
            </a:r>
            <a:r>
              <a:rPr lang="en-PT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sintetizar descobertas de pesquisa e identificar áreas que exigem mais pesquisa</a:t>
            </a:r>
            <a:r>
              <a:rPr lang="en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o que </a:t>
            </a:r>
            <a:r>
              <a:rPr lang="en-PT" dirty="0">
                <a:latin typeface="Calibri" panose="020F0502020204030204" pitchFamily="34" charset="0"/>
                <a:ea typeface="Calibri" panose="020F0502020204030204" pitchFamily="34" charset="0"/>
              </a:rPr>
              <a:t>constitui</a:t>
            </a:r>
            <a:r>
              <a:rPr lang="en-P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uma componente crítica na criação de estruturas teóricas e construção de modelos conceituais.</a:t>
            </a:r>
            <a:endParaRPr lang="en-P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053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T" sz="3200" dirty="0">
                <a:latin typeface="+mn-lt"/>
              </a:rPr>
              <a:t>2. Revisão de literatura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entanto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formas tradicionais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descrever e retratar a literatura muitas vezes carecem de minuciosidade (ou profundidade), e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são realizadas de forma sistemática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(Tranfield </a:t>
            </a:r>
            <a:r>
              <a:rPr lang="en-PT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al.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2003).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consequência, existe a possibili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 dos investigadores desenvolverem as suas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pesquisas com base em suposições erradas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imprecisas. </a:t>
            </a:r>
            <a:endParaRPr lang="en-P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Outros problemas 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podem resultar dos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investigadores serem seletivos 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relação à evidência em que baseiam as suas pesquisas,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ignorando pesquisa 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aponte numa direção diferente. </a:t>
            </a:r>
            <a:endParaRPr lang="en-P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Mesmo quando a metodologia da revisão é válida, muitas vezes existem </a:t>
            </a:r>
            <a:r>
              <a:rPr lang="en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problemas relacionados com o que constitui uma boa contribuição</a:t>
            </a:r>
            <a:r>
              <a:rPr lang="en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P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019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Porquê realizar a revisão da literatura?</a:t>
            </a:r>
            <a:endParaRPr lang="en-PT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kern="0" dirty="0">
                <a:effectLst/>
                <a:ea typeface="Times New Roman" panose="02020603050405020304" pitchFamily="18" charset="0"/>
              </a:rPr>
              <a:t>A revisão da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literatura relevante existente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, é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essencial para todas as disciplinas de pesquisa 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e todos os projetos de pesquisa.</a:t>
            </a:r>
          </a:p>
          <a:p>
            <a:pPr algn="just">
              <a:lnSpc>
                <a:spcPct val="150000"/>
              </a:lnSpc>
            </a:pPr>
            <a:r>
              <a:rPr lang="pt-PT" kern="0" dirty="0">
                <a:effectLst/>
                <a:ea typeface="Times New Roman" panose="02020603050405020304" pitchFamily="18" charset="0"/>
              </a:rPr>
              <a:t>A "revisão da literatura", "estrutura teórica" ou "contexto de pesquisa“, contempla a descrição de pesquisas anteriores, para mapear e avaliar a área de pesquisa,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justificando o objetivo do estudo 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e a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pergunta de pesquisa.</a:t>
            </a:r>
          </a:p>
          <a:p>
            <a:pPr algn="just">
              <a:lnSpc>
                <a:spcPct val="150000"/>
              </a:lnSpc>
            </a:pPr>
            <a:endParaRPr lang="pt-PT" kern="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kern="0" dirty="0">
                <a:effectLst/>
                <a:ea typeface="Times New Roman" panose="02020603050405020304" pitchFamily="18" charset="0"/>
              </a:rPr>
              <a:t>No entanto,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para que uma revisão da literatura se torne uma metodologia de pesquisa adequada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, assim como em qualquer outra pesquisa, é necessário seguir etapas adequadas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e tomar medidas para garantir que a revisão seja precisa e confiável. </a:t>
            </a:r>
          </a:p>
          <a:p>
            <a:pPr algn="just">
              <a:lnSpc>
                <a:spcPct val="150000"/>
              </a:lnSpc>
            </a:pPr>
            <a:r>
              <a:rPr lang="pt-PT" kern="0" dirty="0">
                <a:effectLst/>
                <a:ea typeface="Times New Roman" panose="02020603050405020304" pitchFamily="18" charset="0"/>
              </a:rPr>
              <a:t>O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valor de uma revisão académica 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depende da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qualidade do trabalho desenvolvido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, do que foi identificado e da </a:t>
            </a:r>
            <a:r>
              <a:rPr lang="pt-PT" b="1" kern="0" dirty="0">
                <a:effectLst/>
                <a:ea typeface="Times New Roman" panose="02020603050405020304" pitchFamily="18" charset="0"/>
              </a:rPr>
              <a:t>clareza da apresentação dos resultados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 (</a:t>
            </a:r>
            <a:r>
              <a:rPr lang="pt-PT" kern="0" dirty="0" err="1">
                <a:effectLst/>
                <a:ea typeface="Times New Roman" panose="02020603050405020304" pitchFamily="18" charset="0"/>
              </a:rPr>
              <a:t>Moher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 </a:t>
            </a:r>
            <a:r>
              <a:rPr lang="pt-PT" i="1" kern="0" dirty="0" err="1">
                <a:effectLst/>
                <a:ea typeface="Times New Roman" panose="02020603050405020304" pitchFamily="18" charset="0"/>
              </a:rPr>
              <a:t>et</a:t>
            </a:r>
            <a:r>
              <a:rPr lang="pt-PT" i="1" kern="0" dirty="0">
                <a:effectLst/>
                <a:ea typeface="Times New Roman" panose="02020603050405020304" pitchFamily="18" charset="0"/>
              </a:rPr>
              <a:t> al.</a:t>
            </a:r>
            <a:r>
              <a:rPr lang="pt-PT" kern="0" dirty="0">
                <a:effectLst/>
                <a:ea typeface="Times New Roman" panose="02020603050405020304" pitchFamily="18" charset="0"/>
              </a:rPr>
              <a:t>, 2009).</a:t>
            </a:r>
            <a:r>
              <a:rPr lang="pt-PT" dirty="0">
                <a:effectLst/>
              </a:rPr>
              <a:t> </a:t>
            </a: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257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Sistemática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(1/2)</a:t>
            </a:r>
            <a:endParaRPr lang="pt-PT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200"/>
              </a:spcAft>
              <a:buNone/>
            </a:pPr>
            <a:endParaRPr lang="pt-PT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PT" dirty="0">
                <a:effectLst/>
                <a:ea typeface="Times New Roman" panose="02020603050405020304" pitchFamily="18" charset="0"/>
              </a:rPr>
              <a:t>Uma revisão sistemática </a:t>
            </a:r>
            <a:r>
              <a:rPr lang="pt-PT" b="1" dirty="0">
                <a:effectLst/>
                <a:ea typeface="Times New Roman" panose="02020603050405020304" pitchFamily="18" charset="0"/>
              </a:rPr>
              <a:t>pode ser explicada como </a:t>
            </a:r>
            <a:r>
              <a:rPr lang="pt-PT" dirty="0">
                <a:effectLst/>
                <a:ea typeface="Times New Roman" panose="02020603050405020304" pitchFamily="18" charset="0"/>
              </a:rPr>
              <a:t>um método e processo de pesquisa para identificar e avaliar criticamente pesquisas relevantes, bem como, para agregar e analisar dados dessas pesquisas (</a:t>
            </a:r>
            <a:r>
              <a:rPr lang="pt-PT" dirty="0" err="1">
                <a:effectLst/>
                <a:ea typeface="Times New Roman" panose="02020603050405020304" pitchFamily="18" charset="0"/>
              </a:rPr>
              <a:t>Liberati</a:t>
            </a:r>
            <a:r>
              <a:rPr lang="pt-PT" dirty="0">
                <a:effectLst/>
                <a:ea typeface="Times New Roman" panose="02020603050405020304" pitchFamily="18" charset="0"/>
              </a:rPr>
              <a:t> </a:t>
            </a:r>
            <a:r>
              <a:rPr lang="pt-PT" i="1" dirty="0" err="1">
                <a:effectLst/>
                <a:ea typeface="Times New Roman" panose="02020603050405020304" pitchFamily="18" charset="0"/>
              </a:rPr>
              <a:t>et</a:t>
            </a:r>
            <a:r>
              <a:rPr lang="pt-PT" i="1" dirty="0">
                <a:effectLst/>
                <a:ea typeface="Times New Roman" panose="02020603050405020304" pitchFamily="18" charset="0"/>
              </a:rPr>
              <a:t> al</a:t>
            </a:r>
            <a:r>
              <a:rPr lang="pt-PT" dirty="0">
                <a:effectLst/>
                <a:ea typeface="Times New Roman" panose="02020603050405020304" pitchFamily="18" charset="0"/>
              </a:rPr>
              <a:t>., 2009). </a:t>
            </a:r>
            <a:endParaRPr lang="pt-PT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PT" b="1" dirty="0">
                <a:effectLst/>
                <a:ea typeface="Times New Roman" panose="02020603050405020304" pitchFamily="18" charset="0"/>
              </a:rPr>
              <a:t>O objetivo de uma revisão sistemática é</a:t>
            </a:r>
            <a:r>
              <a:rPr lang="pt-PT" dirty="0">
                <a:effectLst/>
                <a:ea typeface="Times New Roman" panose="02020603050405020304" pitchFamily="18" charset="0"/>
              </a:rPr>
              <a:t> identificar todas as evidências empíricas que se encaixam nos critérios de inclusão pré-definidos para responder a uma pergunta de pesquisa ou hipótese específica.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PT" b="1" dirty="0">
                <a:effectLst/>
                <a:ea typeface="Times New Roman" panose="02020603050405020304" pitchFamily="18" charset="0"/>
              </a:rPr>
              <a:t>O tipo de análise conduzida </a:t>
            </a:r>
            <a:r>
              <a:rPr lang="pt-PT" dirty="0">
                <a:effectLst/>
                <a:ea typeface="Times New Roman" panose="02020603050405020304" pitchFamily="18" charset="0"/>
              </a:rPr>
              <a:t>passa</a:t>
            </a:r>
            <a:r>
              <a:rPr lang="pt-PT" dirty="0">
                <a:ea typeface="Times New Roman" panose="02020603050405020304" pitchFamily="18" charset="0"/>
              </a:rPr>
              <a:t> f</a:t>
            </a:r>
            <a:r>
              <a:rPr lang="pt-PT" dirty="0">
                <a:effectLst/>
                <a:ea typeface="Times New Roman" panose="02020603050405020304" pitchFamily="18" charset="0"/>
              </a:rPr>
              <a:t>requentemente, mas não sempre, por métodos estatísticos, como a meta-análise, utilizados para integrar os resultados dos estudos incluídos. </a:t>
            </a:r>
          </a:p>
          <a:p>
            <a:pPr lvl="1" algn="just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</a:pPr>
            <a:r>
              <a:rPr lang="pt-PT" dirty="0">
                <a:effectLst/>
                <a:ea typeface="Times New Roman" panose="02020603050405020304" pitchFamily="18" charset="0"/>
              </a:rPr>
              <a:t>A meta-análise é um método estatístico que combina resultados de diferentes estudos, para comparar e identificar padrões, divergências ou relações que aparecem no contexto de múltiplos estudos sobre o mesmo tópico (Davis </a:t>
            </a:r>
            <a:r>
              <a:rPr lang="pt-PT" i="1" dirty="0" err="1">
                <a:effectLst/>
                <a:ea typeface="Times New Roman" panose="02020603050405020304" pitchFamily="18" charset="0"/>
              </a:rPr>
              <a:t>et</a:t>
            </a:r>
            <a:r>
              <a:rPr lang="pt-PT" i="1" dirty="0">
                <a:effectLst/>
                <a:ea typeface="Times New Roman" panose="02020603050405020304" pitchFamily="18" charset="0"/>
              </a:rPr>
              <a:t> al.</a:t>
            </a:r>
            <a:r>
              <a:rPr lang="pt-PT" dirty="0">
                <a:effectLst/>
                <a:ea typeface="Times New Roman" panose="02020603050405020304" pitchFamily="18" charset="0"/>
              </a:rPr>
              <a:t>, 2014). 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617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1E4D5-AE04-F88F-7840-E6289D144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Qual o processo para a realização da revisão de literatura?</a:t>
            </a:r>
            <a:br>
              <a:rPr lang="pt-PT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PT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Diferentes abordagens para conduzir uma revisão da literatura – Revisão Sistemática</a:t>
            </a:r>
            <a:r>
              <a:rPr lang="en-US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(2/2)</a:t>
            </a:r>
            <a:endParaRPr lang="pt-PT" sz="20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CF0E8-3862-5994-B077-6A54CA8A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pt-PT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a typeface="Times New Roman" panose="02020603050405020304" pitchFamily="18" charset="0"/>
              </a:rPr>
              <a:t>Existem de igual modo </a:t>
            </a:r>
            <a:r>
              <a:rPr lang="pt-PT" dirty="0">
                <a:effectLst/>
                <a:ea typeface="Times New Roman" panose="02020603050405020304" pitchFamily="18" charset="0"/>
              </a:rPr>
              <a:t>abordagens mais qualitativas, desenvolvidas para avaliar a qualidade e a robustez das descobertas de diferentes tipos de estudos e comparar resultados (</a:t>
            </a:r>
            <a:r>
              <a:rPr lang="pt-PT" dirty="0" err="1">
                <a:effectLst/>
                <a:ea typeface="Times New Roman" panose="02020603050405020304" pitchFamily="18" charset="0"/>
              </a:rPr>
              <a:t>Greenhalgh</a:t>
            </a:r>
            <a:r>
              <a:rPr lang="pt-PT" dirty="0">
                <a:effectLst/>
                <a:ea typeface="Times New Roman" panose="02020603050405020304" pitchFamily="18" charset="0"/>
              </a:rPr>
              <a:t>, Robert, </a:t>
            </a:r>
            <a:r>
              <a:rPr lang="pt-PT" dirty="0" err="1">
                <a:effectLst/>
                <a:ea typeface="Times New Roman" panose="02020603050405020304" pitchFamily="18" charset="0"/>
              </a:rPr>
              <a:t>Macfarlane</a:t>
            </a:r>
            <a:r>
              <a:rPr lang="pt-PT" dirty="0">
                <a:effectLst/>
                <a:ea typeface="Times New Roman" panose="02020603050405020304" pitchFamily="18" charset="0"/>
              </a:rPr>
              <a:t>, Bate &amp; </a:t>
            </a:r>
            <a:r>
              <a:rPr lang="pt-PT" dirty="0" err="1">
                <a:effectLst/>
                <a:ea typeface="Times New Roman" panose="02020603050405020304" pitchFamily="18" charset="0"/>
              </a:rPr>
              <a:t>Kyriakidou</a:t>
            </a:r>
            <a:r>
              <a:rPr lang="pt-PT" dirty="0">
                <a:effectLst/>
                <a:ea typeface="Times New Roman" panose="02020603050405020304" pitchFamily="18" charset="0"/>
              </a:rPr>
              <a:t>, 2004). 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ffectLst/>
                <a:ea typeface="Times New Roman" panose="02020603050405020304" pitchFamily="18" charset="0"/>
              </a:rPr>
              <a:t>A </a:t>
            </a:r>
            <a:r>
              <a:rPr lang="pt-PT" b="1" dirty="0">
                <a:effectLst/>
                <a:ea typeface="Times New Roman" panose="02020603050405020304" pitchFamily="18" charset="0"/>
              </a:rPr>
              <a:t>revisão sistemática qualitativa</a:t>
            </a:r>
            <a:r>
              <a:rPr lang="pt-PT" dirty="0">
                <a:effectLst/>
                <a:ea typeface="Times New Roman" panose="02020603050405020304" pitchFamily="18" charset="0"/>
              </a:rPr>
              <a:t>, pode ser descrita como um método de comparação das descobertas de estudos qualitativos (Grant &amp; </a:t>
            </a:r>
            <a:r>
              <a:rPr lang="pt-PT" dirty="0" err="1">
                <a:effectLst/>
                <a:ea typeface="Times New Roman" panose="02020603050405020304" pitchFamily="18" charset="0"/>
              </a:rPr>
              <a:t>Booth</a:t>
            </a:r>
            <a:r>
              <a:rPr lang="pt-PT" dirty="0">
                <a:effectLst/>
                <a:ea typeface="Times New Roman" panose="02020603050405020304" pitchFamily="18" charset="0"/>
              </a:rPr>
              <a:t>, 2009).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PT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PT" b="1" dirty="0">
                <a:effectLst/>
                <a:ea typeface="Times New Roman" panose="02020603050405020304" pitchFamily="18" charset="0"/>
              </a:rPr>
              <a:t>A revisão sistemática apresenta um potencial de contribuição que inclui: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pt-PT" b="1" dirty="0">
                <a:effectLst/>
                <a:ea typeface="Times New Roman" panose="02020603050405020304" pitchFamily="18" charset="0"/>
              </a:rPr>
              <a:t>Determinar se um efeito é constante entre os estudos </a:t>
            </a:r>
            <a:r>
              <a:rPr lang="pt-PT" dirty="0">
                <a:effectLst/>
                <a:ea typeface="Times New Roman" panose="02020603050405020304" pitchFamily="18" charset="0"/>
              </a:rPr>
              <a:t>e descobrir que estudos futuros devem ser conduzidos para demonstrar o efeito.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pt-PT" dirty="0">
                <a:effectLst/>
                <a:ea typeface="Times New Roman" panose="02020603050405020304" pitchFamily="18" charset="0"/>
              </a:rPr>
              <a:t>Descobrir </a:t>
            </a:r>
            <a:r>
              <a:rPr lang="pt-PT" b="1" dirty="0">
                <a:effectLst/>
                <a:ea typeface="Times New Roman" panose="02020603050405020304" pitchFamily="18" charset="0"/>
              </a:rPr>
              <a:t>que características do estudo </a:t>
            </a:r>
            <a:r>
              <a:rPr lang="pt-PT" dirty="0">
                <a:effectLst/>
                <a:ea typeface="Times New Roman" panose="02020603050405020304" pitchFamily="18" charset="0"/>
              </a:rPr>
              <a:t>ou da amostra, </a:t>
            </a:r>
            <a:r>
              <a:rPr lang="pt-PT" b="1" dirty="0">
                <a:effectLst/>
                <a:ea typeface="Times New Roman" panose="02020603050405020304" pitchFamily="18" charset="0"/>
              </a:rPr>
              <a:t>têm um efeito sobre o fenómeno em estudo.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</a:pPr>
            <a:r>
              <a:rPr lang="pt-PT" dirty="0">
                <a:effectLst/>
                <a:ea typeface="Times New Roman" panose="02020603050405020304" pitchFamily="18" charset="0"/>
              </a:rPr>
              <a:t>Exemplo: estudos que mostram resultados significativamente diferentes, quando conduzidos em contextos culturais diferentes (Davis </a:t>
            </a:r>
            <a:r>
              <a:rPr lang="pt-PT" i="1" dirty="0" err="1">
                <a:effectLst/>
                <a:ea typeface="Times New Roman" panose="02020603050405020304" pitchFamily="18" charset="0"/>
              </a:rPr>
              <a:t>et</a:t>
            </a:r>
            <a:r>
              <a:rPr lang="pt-PT" i="1" dirty="0">
                <a:effectLst/>
                <a:ea typeface="Times New Roman" panose="02020603050405020304" pitchFamily="18" charset="0"/>
              </a:rPr>
              <a:t> al.</a:t>
            </a:r>
            <a:r>
              <a:rPr lang="pt-PT" dirty="0">
                <a:effectLst/>
                <a:ea typeface="Times New Roman" panose="02020603050405020304" pitchFamily="18" charset="0"/>
              </a:rPr>
              <a:t>, 2014).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8CEF82-EF34-F26B-9652-A3A04586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7D4A-982A-4FAC-B758-EF3B1229EF03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5055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5280</Words>
  <Application>Microsoft Office PowerPoint</Application>
  <PresentationFormat>Widescreen</PresentationFormat>
  <Paragraphs>413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g_d0_f3</vt:lpstr>
      <vt:lpstr>Google Sans</vt:lpstr>
      <vt:lpstr>Tema do Office</vt:lpstr>
      <vt:lpstr>Tema do Office</vt:lpstr>
      <vt:lpstr>“Literature review as a research methodology: An overview and guidelines”</vt:lpstr>
      <vt:lpstr>Índice</vt:lpstr>
      <vt:lpstr>1. Informação sobre a autora e o artigo</vt:lpstr>
      <vt:lpstr>1. Informação sobre a autora e o artigo</vt:lpstr>
      <vt:lpstr>2. Revisão de literatura</vt:lpstr>
      <vt:lpstr>2. Revisão de literatura</vt:lpstr>
      <vt:lpstr>3. Porquê realizar a revisão da literatura?</vt:lpstr>
      <vt:lpstr>4. Qual o processo para a realização da revisão de literatura? Diferentes abordagens para conduzir uma revisão da literatura – Revisão Sistemática (1/2)</vt:lpstr>
      <vt:lpstr>4. Qual o processo para a realização da revisão de literatura? Diferentes abordagens para conduzir uma revisão da literatura – Revisão Sistemática (2/2)</vt:lpstr>
      <vt:lpstr>4. Qual o processo para a realização da revisão de literatura? Diferentes abordagens para conduzir uma revisão da literatura – Revisão Semi-sistemática (1/2)</vt:lpstr>
      <vt:lpstr>4. Qual o processo para a realização da revisão de literatura? Diferentes abordagens para conduzir uma revisão da literatura – Revisão Semi-sistemática (2/2)</vt:lpstr>
      <vt:lpstr>4. Qual o processo para a realização da revisão de literatura? Diferentes abordagens para conduzir uma revisão da literatura – Revisão Integrativa (1/2)</vt:lpstr>
      <vt:lpstr>4. Qual o processo para a realização da revisão de literatura? Diferentes abordagens para conduzir uma revisão da literatura – Revisão Integrativa (2/2)</vt:lpstr>
      <vt:lpstr>4. Qual o processo para a realização da revisão de literatura? Diferentes abordagens para conduzir uma revisão da literatura</vt:lpstr>
      <vt:lpstr>4. Qual o processo para a realização da revisão de literatura? </vt:lpstr>
      <vt:lpstr>4. Qual o processo para a realização da revisão de literatura? </vt:lpstr>
      <vt:lpstr>4. Qual o processo para a realização da revisão de literatura? </vt:lpstr>
      <vt:lpstr>4. Qual o processo para a realização da revisão de literatura? </vt:lpstr>
      <vt:lpstr>4. Qual o processo para a realização da revisão de literatura? </vt:lpstr>
      <vt:lpstr>5. Características de uma revisão de literatura de qualidade</vt:lpstr>
      <vt:lpstr>6. Guidelines para avaliar a qualidade de uma revisão da literatura</vt:lpstr>
      <vt:lpstr>6. Guidelines para avaliar a qualidade de uma revisão da literatura</vt:lpstr>
      <vt:lpstr>6. Guidelines para avaliar a qualidade de uma revisão da literatura</vt:lpstr>
      <vt:lpstr>6. Guidelines para avaliar a qualidade de uma revisão da literatura</vt:lpstr>
      <vt:lpstr>6. Guidelines para avaliar a qualidade de uma revisão da literatura</vt:lpstr>
      <vt:lpstr>PowerPoint Presentation</vt:lpstr>
      <vt:lpstr>PowerPoint Presentation</vt:lpstr>
      <vt:lpstr>9. Considerações finais</vt:lpstr>
      <vt:lpstr>Referências bibliográficas (1/2)</vt:lpstr>
      <vt:lpstr>Referências bibliográficas (2/2)</vt:lpstr>
      <vt:lpstr>Obrigada pela vossa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Curado</dc:creator>
  <cp:lastModifiedBy>CARLA CURADO</cp:lastModifiedBy>
  <cp:revision>30</cp:revision>
  <cp:lastPrinted>2023-10-10T11:36:37Z</cp:lastPrinted>
  <dcterms:created xsi:type="dcterms:W3CDTF">2023-10-05T10:16:53Z</dcterms:created>
  <dcterms:modified xsi:type="dcterms:W3CDTF">2023-10-18T01:23:01Z</dcterms:modified>
</cp:coreProperties>
</file>