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321" r:id="rId2"/>
    <p:sldId id="326" r:id="rId3"/>
    <p:sldId id="327" r:id="rId4"/>
    <p:sldId id="306" r:id="rId5"/>
    <p:sldId id="328" r:id="rId6"/>
    <p:sldId id="301" r:id="rId7"/>
    <p:sldId id="322" r:id="rId8"/>
    <p:sldId id="324" r:id="rId9"/>
    <p:sldId id="325" r:id="rId10"/>
    <p:sldId id="323" r:id="rId11"/>
    <p:sldId id="308" r:id="rId12"/>
    <p:sldId id="314" r:id="rId13"/>
    <p:sldId id="319" r:id="rId14"/>
    <p:sldId id="316" r:id="rId15"/>
    <p:sldId id="318" r:id="rId16"/>
  </p:sldIdLst>
  <p:sldSz cx="9144000" cy="6858000" type="screen4x3"/>
  <p:notesSz cx="6858000" cy="9144000"/>
  <p:defaultTextStyle>
    <a:defPPr>
      <a:defRPr lang="en-GB"/>
    </a:defPPr>
    <a:lvl1pPr algn="l" rtl="0" eaLnBrk="0" fontAlgn="base" hangingPunct="0">
      <a:spcBef>
        <a:spcPct val="0"/>
      </a:spcBef>
      <a:spcAft>
        <a:spcPct val="0"/>
      </a:spcAft>
      <a:defRPr sz="2000" b="1" kern="1200">
        <a:solidFill>
          <a:schemeClr val="bg1"/>
        </a:solidFill>
        <a:latin typeface="Comic Sans MS" panose="030F0702030302020204" pitchFamily="66" charset="0"/>
        <a:ea typeface="+mn-ea"/>
        <a:cs typeface="+mn-cs"/>
      </a:defRPr>
    </a:lvl1pPr>
    <a:lvl2pPr marL="457200" algn="l" rtl="0" eaLnBrk="0" fontAlgn="base" hangingPunct="0">
      <a:spcBef>
        <a:spcPct val="0"/>
      </a:spcBef>
      <a:spcAft>
        <a:spcPct val="0"/>
      </a:spcAft>
      <a:defRPr sz="2000" b="1" kern="1200">
        <a:solidFill>
          <a:schemeClr val="bg1"/>
        </a:solidFill>
        <a:latin typeface="Comic Sans MS" panose="030F0702030302020204" pitchFamily="66" charset="0"/>
        <a:ea typeface="+mn-ea"/>
        <a:cs typeface="+mn-cs"/>
      </a:defRPr>
    </a:lvl2pPr>
    <a:lvl3pPr marL="914400" algn="l" rtl="0" eaLnBrk="0" fontAlgn="base" hangingPunct="0">
      <a:spcBef>
        <a:spcPct val="0"/>
      </a:spcBef>
      <a:spcAft>
        <a:spcPct val="0"/>
      </a:spcAft>
      <a:defRPr sz="2000" b="1" kern="1200">
        <a:solidFill>
          <a:schemeClr val="bg1"/>
        </a:solidFill>
        <a:latin typeface="Comic Sans MS" panose="030F0702030302020204" pitchFamily="66" charset="0"/>
        <a:ea typeface="+mn-ea"/>
        <a:cs typeface="+mn-cs"/>
      </a:defRPr>
    </a:lvl3pPr>
    <a:lvl4pPr marL="1371600" algn="l" rtl="0" eaLnBrk="0" fontAlgn="base" hangingPunct="0">
      <a:spcBef>
        <a:spcPct val="0"/>
      </a:spcBef>
      <a:spcAft>
        <a:spcPct val="0"/>
      </a:spcAft>
      <a:defRPr sz="2000" b="1" kern="1200">
        <a:solidFill>
          <a:schemeClr val="bg1"/>
        </a:solidFill>
        <a:latin typeface="Comic Sans MS" panose="030F0702030302020204" pitchFamily="66" charset="0"/>
        <a:ea typeface="+mn-ea"/>
        <a:cs typeface="+mn-cs"/>
      </a:defRPr>
    </a:lvl4pPr>
    <a:lvl5pPr marL="1828800" algn="l" rtl="0" eaLnBrk="0" fontAlgn="base" hangingPunct="0">
      <a:spcBef>
        <a:spcPct val="0"/>
      </a:spcBef>
      <a:spcAft>
        <a:spcPct val="0"/>
      </a:spcAft>
      <a:defRPr sz="2000" b="1" kern="1200">
        <a:solidFill>
          <a:schemeClr val="bg1"/>
        </a:solidFill>
        <a:latin typeface="Comic Sans MS" panose="030F0702030302020204" pitchFamily="66" charset="0"/>
        <a:ea typeface="+mn-ea"/>
        <a:cs typeface="+mn-cs"/>
      </a:defRPr>
    </a:lvl5pPr>
    <a:lvl6pPr marL="2286000" algn="l" defTabSz="914400" rtl="0" eaLnBrk="1" latinLnBrk="0" hangingPunct="1">
      <a:defRPr sz="2000" b="1" kern="1200">
        <a:solidFill>
          <a:schemeClr val="bg1"/>
        </a:solidFill>
        <a:latin typeface="Comic Sans MS" panose="030F0702030302020204" pitchFamily="66" charset="0"/>
        <a:ea typeface="+mn-ea"/>
        <a:cs typeface="+mn-cs"/>
      </a:defRPr>
    </a:lvl6pPr>
    <a:lvl7pPr marL="2743200" algn="l" defTabSz="914400" rtl="0" eaLnBrk="1" latinLnBrk="0" hangingPunct="1">
      <a:defRPr sz="2000" b="1" kern="1200">
        <a:solidFill>
          <a:schemeClr val="bg1"/>
        </a:solidFill>
        <a:latin typeface="Comic Sans MS" panose="030F0702030302020204" pitchFamily="66" charset="0"/>
        <a:ea typeface="+mn-ea"/>
        <a:cs typeface="+mn-cs"/>
      </a:defRPr>
    </a:lvl7pPr>
    <a:lvl8pPr marL="3200400" algn="l" defTabSz="914400" rtl="0" eaLnBrk="1" latinLnBrk="0" hangingPunct="1">
      <a:defRPr sz="2000" b="1" kern="1200">
        <a:solidFill>
          <a:schemeClr val="bg1"/>
        </a:solidFill>
        <a:latin typeface="Comic Sans MS" panose="030F0702030302020204" pitchFamily="66" charset="0"/>
        <a:ea typeface="+mn-ea"/>
        <a:cs typeface="+mn-cs"/>
      </a:defRPr>
    </a:lvl8pPr>
    <a:lvl9pPr marL="3657600" algn="l" defTabSz="914400" rtl="0" eaLnBrk="1" latinLnBrk="0" hangingPunct="1">
      <a:defRPr sz="2000" b="1" kern="1200">
        <a:solidFill>
          <a:schemeClr val="bg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0058"/>
    <a:srgbClr val="003366"/>
    <a:srgbClr val="003300"/>
    <a:srgbClr val="FFFFFF"/>
    <a:srgbClr val="9966FF"/>
    <a:srgbClr val="0066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365B9A-7D27-71E1-6958-A2F6DBC94277}" v="1" dt="2022-11-02T18:13:04.6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7" autoAdjust="0"/>
    <p:restoredTop sz="86384" autoAdjust="0"/>
  </p:normalViewPr>
  <p:slideViewPr>
    <p:cSldViewPr>
      <p:cViewPr varScale="1">
        <p:scale>
          <a:sx n="86" d="100"/>
          <a:sy n="86" d="100"/>
        </p:scale>
        <p:origin x="1325" y="5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INTO CORREIA BRAGA" userId="S::jacintobraga@iseg.ulisboa.pt::71871332-4a07-482f-bb86-e824e4424e85" providerId="AD" clId="Web-{F3365B9A-7D27-71E1-6958-A2F6DBC94277}"/>
    <pc:docChg chg="addSld">
      <pc:chgData name="JACINTO CORREIA BRAGA" userId="S::jacintobraga@iseg.ulisboa.pt::71871332-4a07-482f-bb86-e824e4424e85" providerId="AD" clId="Web-{F3365B9A-7D27-71E1-6958-A2F6DBC94277}" dt="2022-11-02T18:13:04.657" v="0"/>
      <pc:docMkLst>
        <pc:docMk/>
      </pc:docMkLst>
      <pc:sldChg chg="new">
        <pc:chgData name="JACINTO CORREIA BRAGA" userId="S::jacintobraga@iseg.ulisboa.pt::71871332-4a07-482f-bb86-e824e4424e85" providerId="AD" clId="Web-{F3365B9A-7D27-71E1-6958-A2F6DBC94277}" dt="2022-11-02T18:13:04.657" v="0"/>
        <pc:sldMkLst>
          <pc:docMk/>
          <pc:sldMk cId="1198153521" sldId="32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B1B662B-1139-05E6-7E11-7F875A896113}"/>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200"/>
            </a:lvl1pPr>
          </a:lstStyle>
          <a:p>
            <a:pPr>
              <a:defRPr/>
            </a:pPr>
            <a:endParaRPr lang="en-GB" altLang="pt-PT"/>
          </a:p>
        </p:txBody>
      </p:sp>
      <p:sp>
        <p:nvSpPr>
          <p:cNvPr id="64515" name="Rectangle 3">
            <a:extLst>
              <a:ext uri="{FF2B5EF4-FFF2-40B4-BE49-F238E27FC236}">
                <a16:creationId xmlns:a16="http://schemas.microsoft.com/office/drawing/2014/main" id="{8B28FFFE-53A8-160B-89FC-D2C581CCCAD1}"/>
              </a:ext>
            </a:extLst>
          </p:cNvPr>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a:lvl1pPr>
          </a:lstStyle>
          <a:p>
            <a:pPr>
              <a:defRPr/>
            </a:pPr>
            <a:endParaRPr lang="en-GB" altLang="pt-PT"/>
          </a:p>
        </p:txBody>
      </p:sp>
      <p:sp>
        <p:nvSpPr>
          <p:cNvPr id="64516" name="Rectangle 4">
            <a:extLst>
              <a:ext uri="{FF2B5EF4-FFF2-40B4-BE49-F238E27FC236}">
                <a16:creationId xmlns:a16="http://schemas.microsoft.com/office/drawing/2014/main" id="{65D0A9A8-8858-90F1-BAC1-8B51D8C8BD9D}"/>
              </a:ext>
            </a:extLst>
          </p:cNvPr>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spcBef>
                <a:spcPct val="0"/>
              </a:spcBef>
              <a:defRPr sz="1200"/>
            </a:lvl1pPr>
          </a:lstStyle>
          <a:p>
            <a:pPr>
              <a:defRPr/>
            </a:pPr>
            <a:endParaRPr lang="en-GB" altLang="pt-PT"/>
          </a:p>
        </p:txBody>
      </p:sp>
      <p:sp>
        <p:nvSpPr>
          <p:cNvPr id="64517" name="Rectangle 5">
            <a:extLst>
              <a:ext uri="{FF2B5EF4-FFF2-40B4-BE49-F238E27FC236}">
                <a16:creationId xmlns:a16="http://schemas.microsoft.com/office/drawing/2014/main" id="{4E53C913-BE54-0E62-B3BE-2F064E85B73D}"/>
              </a:ext>
            </a:extLst>
          </p:cNvPr>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9010D1C-1D48-4D5A-9E94-AA6DCEDEED72}" type="slidenum">
              <a:rPr lang="en-GB" altLang="pt-PT"/>
              <a:pPr>
                <a:defRPr/>
              </a:pPr>
              <a:t>‹#›</a:t>
            </a:fld>
            <a:endParaRPr lang="en-GB" altLang="pt-P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A93E6F-C90C-2FBA-CB97-0C48A930EB5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200" b="0">
                <a:solidFill>
                  <a:schemeClr val="tx1"/>
                </a:solidFill>
                <a:latin typeface="Times New Roman" panose="02020603050405020304" pitchFamily="18" charset="0"/>
              </a:defRPr>
            </a:lvl1pPr>
          </a:lstStyle>
          <a:p>
            <a:pPr>
              <a:defRPr/>
            </a:pPr>
            <a:endParaRPr lang="en-GB" altLang="pt-PT"/>
          </a:p>
        </p:txBody>
      </p:sp>
      <p:sp>
        <p:nvSpPr>
          <p:cNvPr id="7171" name="Rectangle 3">
            <a:extLst>
              <a:ext uri="{FF2B5EF4-FFF2-40B4-BE49-F238E27FC236}">
                <a16:creationId xmlns:a16="http://schemas.microsoft.com/office/drawing/2014/main" id="{4E64C6D0-B463-465D-0734-B534F18EA51B}"/>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b="0">
                <a:solidFill>
                  <a:schemeClr val="tx1"/>
                </a:solidFill>
                <a:latin typeface="Times New Roman" panose="02020603050405020304" pitchFamily="18" charset="0"/>
              </a:defRPr>
            </a:lvl1pPr>
          </a:lstStyle>
          <a:p>
            <a:pPr>
              <a:defRPr/>
            </a:pPr>
            <a:endParaRPr lang="en-GB" altLang="pt-PT"/>
          </a:p>
        </p:txBody>
      </p:sp>
      <p:sp>
        <p:nvSpPr>
          <p:cNvPr id="2052" name="Rectangle 4">
            <a:extLst>
              <a:ext uri="{FF2B5EF4-FFF2-40B4-BE49-F238E27FC236}">
                <a16:creationId xmlns:a16="http://schemas.microsoft.com/office/drawing/2014/main" id="{E9C8874D-A3AE-1321-2AF3-4410A16C167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5B1D78FE-A1A8-CC67-8C05-9926929E6BEE}"/>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altLang="pt-PT" noProof="0"/>
              <a:t>Click to edit Master text styles</a:t>
            </a:r>
          </a:p>
          <a:p>
            <a:pPr lvl="1"/>
            <a:r>
              <a:rPr lang="en-GB" altLang="pt-PT" noProof="0"/>
              <a:t>Second level</a:t>
            </a:r>
          </a:p>
          <a:p>
            <a:pPr lvl="2"/>
            <a:r>
              <a:rPr lang="en-GB" altLang="pt-PT" noProof="0"/>
              <a:t>Third level</a:t>
            </a:r>
          </a:p>
          <a:p>
            <a:pPr lvl="3"/>
            <a:r>
              <a:rPr lang="en-GB" altLang="pt-PT" noProof="0"/>
              <a:t>Fourth level</a:t>
            </a:r>
          </a:p>
          <a:p>
            <a:pPr lvl="4"/>
            <a:r>
              <a:rPr lang="en-GB" altLang="pt-PT" noProof="0"/>
              <a:t>Fifth level</a:t>
            </a:r>
          </a:p>
        </p:txBody>
      </p:sp>
      <p:sp>
        <p:nvSpPr>
          <p:cNvPr id="7174" name="Rectangle 6">
            <a:extLst>
              <a:ext uri="{FF2B5EF4-FFF2-40B4-BE49-F238E27FC236}">
                <a16:creationId xmlns:a16="http://schemas.microsoft.com/office/drawing/2014/main" id="{CC68DAF7-4F2D-1C43-FFD1-23C5EEA351EE}"/>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spcBef>
                <a:spcPct val="0"/>
              </a:spcBef>
              <a:defRPr sz="1200" b="0">
                <a:solidFill>
                  <a:schemeClr val="tx1"/>
                </a:solidFill>
                <a:latin typeface="Times New Roman" panose="02020603050405020304" pitchFamily="18" charset="0"/>
              </a:defRPr>
            </a:lvl1pPr>
          </a:lstStyle>
          <a:p>
            <a:pPr>
              <a:defRPr/>
            </a:pPr>
            <a:endParaRPr lang="en-GB" altLang="pt-PT"/>
          </a:p>
        </p:txBody>
      </p:sp>
      <p:sp>
        <p:nvSpPr>
          <p:cNvPr id="7175" name="Rectangle 7">
            <a:extLst>
              <a:ext uri="{FF2B5EF4-FFF2-40B4-BE49-F238E27FC236}">
                <a16:creationId xmlns:a16="http://schemas.microsoft.com/office/drawing/2014/main" id="{2AFD4D3B-4E49-D0E2-AE9C-E3AB4F33C38E}"/>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E34A466F-F754-47D0-B2F2-644DF68DFD97}" type="slidenum">
              <a:rPr lang="en-GB" altLang="pt-PT"/>
              <a:pPr>
                <a:defRPr/>
              </a:pPr>
              <a:t>‹#›</a:t>
            </a:fld>
            <a:endParaRPr lang="en-GB" alt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DA42332-D701-8C7F-418E-9996E4AE036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B6782C7D-FBDC-4ABA-8BFE-85809820ED25}" type="slidenum">
              <a:rPr lang="en-GB" altLang="pt-PT" sz="1200" b="0">
                <a:solidFill>
                  <a:schemeClr val="tx1"/>
                </a:solidFill>
                <a:latin typeface="Times New Roman" panose="02020603050405020304" pitchFamily="18" charset="0"/>
              </a:rPr>
              <a:pPr/>
              <a:t>1</a:t>
            </a:fld>
            <a:endParaRPr lang="en-GB" altLang="pt-PT" sz="1200" b="0">
              <a:solidFill>
                <a:schemeClr val="tx1"/>
              </a:solidFill>
              <a:latin typeface="Times New Roman" panose="02020603050405020304" pitchFamily="18" charset="0"/>
            </a:endParaRPr>
          </a:p>
        </p:txBody>
      </p:sp>
      <p:sp>
        <p:nvSpPr>
          <p:cNvPr id="5123" name="Rectangle 2">
            <a:extLst>
              <a:ext uri="{FF2B5EF4-FFF2-40B4-BE49-F238E27FC236}">
                <a16:creationId xmlns:a16="http://schemas.microsoft.com/office/drawing/2014/main" id="{B4693DFD-8F21-9CF3-FA56-F6744FAF75E8}"/>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B452769B-8EF6-6F77-E10D-0DA7291179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9D2697E2-3581-3332-0903-AB7ED70AF6D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17B3649F-382D-480A-AAFB-9A755E451E70}" type="slidenum">
              <a:rPr lang="en-GB" altLang="pt-PT" sz="1200" b="0">
                <a:solidFill>
                  <a:schemeClr val="tx1"/>
                </a:solidFill>
                <a:latin typeface="Times New Roman" panose="02020603050405020304" pitchFamily="18" charset="0"/>
              </a:rPr>
              <a:pPr/>
              <a:t>11</a:t>
            </a:fld>
            <a:endParaRPr lang="en-GB" altLang="pt-PT" sz="1200" b="0">
              <a:solidFill>
                <a:schemeClr val="tx1"/>
              </a:solidFill>
              <a:latin typeface="Times New Roman" panose="02020603050405020304" pitchFamily="18" charset="0"/>
            </a:endParaRPr>
          </a:p>
        </p:txBody>
      </p:sp>
      <p:sp>
        <p:nvSpPr>
          <p:cNvPr id="24579" name="Rectangle 2">
            <a:extLst>
              <a:ext uri="{FF2B5EF4-FFF2-40B4-BE49-F238E27FC236}">
                <a16:creationId xmlns:a16="http://schemas.microsoft.com/office/drawing/2014/main" id="{174E557B-B0F9-7C9B-F4FE-0BD83E981BC5}"/>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75BDF5AB-00E5-E516-51F3-AD9711177AC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00DC402-C034-8147-CF4B-1DDECDFC4E6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0863FB8E-6D76-45F9-B519-A962B5D7D4FB}" type="slidenum">
              <a:rPr lang="en-GB" altLang="pt-PT" sz="1200" b="0">
                <a:solidFill>
                  <a:schemeClr val="tx1"/>
                </a:solidFill>
                <a:latin typeface="Times New Roman" panose="02020603050405020304" pitchFamily="18" charset="0"/>
              </a:rPr>
              <a:pPr/>
              <a:t>12</a:t>
            </a:fld>
            <a:endParaRPr lang="en-GB" altLang="pt-PT" sz="1200" b="0">
              <a:solidFill>
                <a:schemeClr val="tx1"/>
              </a:solidFill>
              <a:latin typeface="Times New Roman" panose="02020603050405020304" pitchFamily="18" charset="0"/>
            </a:endParaRPr>
          </a:p>
        </p:txBody>
      </p:sp>
      <p:sp>
        <p:nvSpPr>
          <p:cNvPr id="26627" name="Rectangle 2">
            <a:extLst>
              <a:ext uri="{FF2B5EF4-FFF2-40B4-BE49-F238E27FC236}">
                <a16:creationId xmlns:a16="http://schemas.microsoft.com/office/drawing/2014/main" id="{BECFCCF3-B4AB-72B7-E5BF-9A4BC6CF68FF}"/>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EBBA5698-2A5C-DE3C-9FEC-093070D0DDE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FEED1A8E-D206-B47E-CD45-27D20EB5B80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0F14A15E-E687-4789-8220-13CD9FBB2BFD}" type="slidenum">
              <a:rPr lang="en-GB" altLang="pt-PT" sz="1200" b="0">
                <a:solidFill>
                  <a:schemeClr val="tx1"/>
                </a:solidFill>
                <a:latin typeface="Times New Roman" panose="02020603050405020304" pitchFamily="18" charset="0"/>
              </a:rPr>
              <a:pPr/>
              <a:t>13</a:t>
            </a:fld>
            <a:endParaRPr lang="en-GB" altLang="pt-PT" sz="1200" b="0">
              <a:solidFill>
                <a:schemeClr val="tx1"/>
              </a:solidFill>
              <a:latin typeface="Times New Roman" panose="02020603050405020304" pitchFamily="18" charset="0"/>
            </a:endParaRPr>
          </a:p>
        </p:txBody>
      </p:sp>
      <p:sp>
        <p:nvSpPr>
          <p:cNvPr id="28675" name="Rectangle 2">
            <a:extLst>
              <a:ext uri="{FF2B5EF4-FFF2-40B4-BE49-F238E27FC236}">
                <a16:creationId xmlns:a16="http://schemas.microsoft.com/office/drawing/2014/main" id="{71B65C66-BF7E-95D7-2BB5-CC46EB5BE791}"/>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8B355AEA-CBD3-F210-FB14-DE4140E9CD4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ECAE9571-2796-71F5-2D13-F15FD52218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3334F0E7-ADD0-46E5-BB07-1AC97EA8DC26}" type="slidenum">
              <a:rPr lang="en-GB" altLang="pt-PT" sz="1200" b="0">
                <a:solidFill>
                  <a:schemeClr val="tx1"/>
                </a:solidFill>
                <a:latin typeface="Times New Roman" panose="02020603050405020304" pitchFamily="18" charset="0"/>
              </a:rPr>
              <a:pPr/>
              <a:t>14</a:t>
            </a:fld>
            <a:endParaRPr lang="en-GB" altLang="pt-PT" sz="1200" b="0">
              <a:solidFill>
                <a:schemeClr val="tx1"/>
              </a:solidFill>
              <a:latin typeface="Times New Roman" panose="02020603050405020304" pitchFamily="18" charset="0"/>
            </a:endParaRPr>
          </a:p>
        </p:txBody>
      </p:sp>
      <p:sp>
        <p:nvSpPr>
          <p:cNvPr id="30723" name="Rectangle 2">
            <a:extLst>
              <a:ext uri="{FF2B5EF4-FFF2-40B4-BE49-F238E27FC236}">
                <a16:creationId xmlns:a16="http://schemas.microsoft.com/office/drawing/2014/main" id="{9639CF72-2937-E5EC-D594-F88195C5D09B}"/>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EB49C71B-D6AB-8E87-CB58-9F882DEAA48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90559A8-4E5E-CC33-5308-26A55E69D08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F39436FB-2BE1-4D4A-B8E7-862A064ADE09}" type="slidenum">
              <a:rPr lang="en-GB" altLang="pt-PT" sz="1200" b="0">
                <a:solidFill>
                  <a:schemeClr val="tx1"/>
                </a:solidFill>
                <a:latin typeface="Times New Roman" panose="02020603050405020304" pitchFamily="18" charset="0"/>
              </a:rPr>
              <a:pPr/>
              <a:t>2</a:t>
            </a:fld>
            <a:endParaRPr lang="en-GB" altLang="pt-PT" sz="1200" b="0">
              <a:solidFill>
                <a:schemeClr val="tx1"/>
              </a:solidFill>
              <a:latin typeface="Times New Roman" panose="02020603050405020304" pitchFamily="18" charset="0"/>
            </a:endParaRPr>
          </a:p>
        </p:txBody>
      </p:sp>
      <p:sp>
        <p:nvSpPr>
          <p:cNvPr id="7171" name="Rectangle 2">
            <a:extLst>
              <a:ext uri="{FF2B5EF4-FFF2-40B4-BE49-F238E27FC236}">
                <a16:creationId xmlns:a16="http://schemas.microsoft.com/office/drawing/2014/main" id="{9D16B195-2F70-2CAB-C3E6-7F3BBB40B786}"/>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C90C30D6-61CF-0B6D-33FF-83B5B290E10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ECC907E-3A34-41E1-C28E-AE21EAC6ADA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774F0E8D-7163-49E9-8FBE-DBEE0250B631}" type="slidenum">
              <a:rPr lang="en-GB" altLang="pt-PT" sz="1200" b="0">
                <a:solidFill>
                  <a:schemeClr val="tx1"/>
                </a:solidFill>
                <a:latin typeface="Times New Roman" panose="02020603050405020304" pitchFamily="18" charset="0"/>
              </a:rPr>
              <a:pPr/>
              <a:t>4</a:t>
            </a:fld>
            <a:endParaRPr lang="en-GB" altLang="pt-PT" sz="1200" b="0">
              <a:solidFill>
                <a:schemeClr val="tx1"/>
              </a:solidFill>
              <a:latin typeface="Times New Roman" panose="02020603050405020304" pitchFamily="18" charset="0"/>
            </a:endParaRPr>
          </a:p>
        </p:txBody>
      </p:sp>
      <p:sp>
        <p:nvSpPr>
          <p:cNvPr id="10243" name="Rectangle 2">
            <a:extLst>
              <a:ext uri="{FF2B5EF4-FFF2-40B4-BE49-F238E27FC236}">
                <a16:creationId xmlns:a16="http://schemas.microsoft.com/office/drawing/2014/main" id="{A2AEB93F-6B05-BCCF-EB25-25BED07B322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C73FA919-606B-D441-C5E3-35AB8026C75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FAF12B43-E5A5-7F6B-384D-60B15C3CC40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2D46EE93-5033-4158-9194-7CDC4ACA4724}" type="slidenum">
              <a:rPr lang="en-GB" altLang="pt-PT" sz="1200" b="0">
                <a:solidFill>
                  <a:schemeClr val="tx1"/>
                </a:solidFill>
                <a:latin typeface="Times New Roman" panose="02020603050405020304" pitchFamily="18" charset="0"/>
              </a:rPr>
              <a:pPr/>
              <a:t>5</a:t>
            </a:fld>
            <a:endParaRPr lang="en-GB" altLang="pt-PT" sz="1200" b="0">
              <a:solidFill>
                <a:schemeClr val="tx1"/>
              </a:solidFill>
              <a:latin typeface="Times New Roman" panose="02020603050405020304" pitchFamily="18" charset="0"/>
            </a:endParaRPr>
          </a:p>
        </p:txBody>
      </p:sp>
      <p:sp>
        <p:nvSpPr>
          <p:cNvPr id="12291" name="Rectangle 2">
            <a:extLst>
              <a:ext uri="{FF2B5EF4-FFF2-40B4-BE49-F238E27FC236}">
                <a16:creationId xmlns:a16="http://schemas.microsoft.com/office/drawing/2014/main" id="{89F8F9F2-19A3-2980-8DB3-5A110AD68999}"/>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3B31063F-90A0-B346-5349-239BBBF4B8D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3AADF92-47E2-5468-099B-1F75FCDE0EF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C1FE998E-FB4C-427C-B44F-08FDABBBB1B5}" type="slidenum">
              <a:rPr lang="en-GB" altLang="pt-PT" sz="1200" b="0">
                <a:solidFill>
                  <a:schemeClr val="tx1"/>
                </a:solidFill>
                <a:latin typeface="Times New Roman" panose="02020603050405020304" pitchFamily="18" charset="0"/>
              </a:rPr>
              <a:pPr/>
              <a:t>6</a:t>
            </a:fld>
            <a:endParaRPr lang="en-GB" altLang="pt-PT" sz="1200" b="0">
              <a:solidFill>
                <a:schemeClr val="tx1"/>
              </a:solidFill>
              <a:latin typeface="Times New Roman" panose="02020603050405020304" pitchFamily="18" charset="0"/>
            </a:endParaRPr>
          </a:p>
        </p:txBody>
      </p:sp>
      <p:sp>
        <p:nvSpPr>
          <p:cNvPr id="14339" name="Rectangle 2">
            <a:extLst>
              <a:ext uri="{FF2B5EF4-FFF2-40B4-BE49-F238E27FC236}">
                <a16:creationId xmlns:a16="http://schemas.microsoft.com/office/drawing/2014/main" id="{56E04DCC-59CE-28C7-E3B9-8A826AA7790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DD271A7D-6E7D-5E7C-0BF9-C65C9FA477D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9860C439-71DE-1B12-BA97-B47DBB8E6F8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7AA085C9-4098-41E3-85EF-94AB5AF658DC}" type="slidenum">
              <a:rPr lang="en-GB" altLang="pt-PT" sz="1200" b="0">
                <a:solidFill>
                  <a:schemeClr val="tx1"/>
                </a:solidFill>
                <a:latin typeface="Times New Roman" panose="02020603050405020304" pitchFamily="18" charset="0"/>
              </a:rPr>
              <a:pPr/>
              <a:t>7</a:t>
            </a:fld>
            <a:endParaRPr lang="en-GB" altLang="pt-PT" sz="1200" b="0">
              <a:solidFill>
                <a:schemeClr val="tx1"/>
              </a:solidFill>
              <a:latin typeface="Times New Roman" panose="02020603050405020304" pitchFamily="18" charset="0"/>
            </a:endParaRPr>
          </a:p>
        </p:txBody>
      </p:sp>
      <p:sp>
        <p:nvSpPr>
          <p:cNvPr id="16387" name="Rectangle 2">
            <a:extLst>
              <a:ext uri="{FF2B5EF4-FFF2-40B4-BE49-F238E27FC236}">
                <a16:creationId xmlns:a16="http://schemas.microsoft.com/office/drawing/2014/main" id="{AABA1B5E-8D80-EC2E-9839-7F1BCAE8C9A2}"/>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8AF2F24D-4992-567C-80A4-D0F06878D2D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B8AAE20C-F211-7274-5FED-C5A4DF6CAAE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321EB36E-C569-47ED-99C3-CF446F6F17AB}" type="slidenum">
              <a:rPr lang="en-GB" altLang="pt-PT" sz="1200" b="0">
                <a:solidFill>
                  <a:schemeClr val="tx1"/>
                </a:solidFill>
                <a:latin typeface="Times New Roman" panose="02020603050405020304" pitchFamily="18" charset="0"/>
              </a:rPr>
              <a:pPr/>
              <a:t>8</a:t>
            </a:fld>
            <a:endParaRPr lang="en-GB" altLang="pt-PT" sz="1200" b="0">
              <a:solidFill>
                <a:schemeClr val="tx1"/>
              </a:solidFill>
              <a:latin typeface="Times New Roman" panose="02020603050405020304" pitchFamily="18" charset="0"/>
            </a:endParaRPr>
          </a:p>
        </p:txBody>
      </p:sp>
      <p:sp>
        <p:nvSpPr>
          <p:cNvPr id="18435" name="Rectangle 2">
            <a:extLst>
              <a:ext uri="{FF2B5EF4-FFF2-40B4-BE49-F238E27FC236}">
                <a16:creationId xmlns:a16="http://schemas.microsoft.com/office/drawing/2014/main" id="{30153179-6E2D-85AE-31F0-63BB2D692719}"/>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82E56CE4-D079-3274-FD94-BD2C171A7FC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1F2FD0C7-E898-EC0A-039A-6C886777939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3524B4CE-46E5-49DD-B8B9-9044278C2903}" type="slidenum">
              <a:rPr lang="en-GB" altLang="pt-PT" sz="1200" b="0">
                <a:solidFill>
                  <a:schemeClr val="tx1"/>
                </a:solidFill>
                <a:latin typeface="Times New Roman" panose="02020603050405020304" pitchFamily="18" charset="0"/>
              </a:rPr>
              <a:pPr/>
              <a:t>9</a:t>
            </a:fld>
            <a:endParaRPr lang="en-GB" altLang="pt-PT" sz="1200" b="0">
              <a:solidFill>
                <a:schemeClr val="tx1"/>
              </a:solidFill>
              <a:latin typeface="Times New Roman" panose="02020603050405020304" pitchFamily="18" charset="0"/>
            </a:endParaRPr>
          </a:p>
        </p:txBody>
      </p:sp>
      <p:sp>
        <p:nvSpPr>
          <p:cNvPr id="20483" name="Rectangle 2">
            <a:extLst>
              <a:ext uri="{FF2B5EF4-FFF2-40B4-BE49-F238E27FC236}">
                <a16:creationId xmlns:a16="http://schemas.microsoft.com/office/drawing/2014/main" id="{2B942451-FBEA-3D40-7DED-E47D331ABA3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ADFC3A8F-CDEF-6AF4-EA6B-686F9FC01F4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B39C444F-71D3-EEA8-EE1C-8AD1289A791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b="1">
                <a:solidFill>
                  <a:schemeClr val="bg1"/>
                </a:solidFill>
                <a:latin typeface="Comic Sans MS" panose="030F0702030302020204" pitchFamily="66" charset="0"/>
              </a:defRPr>
            </a:lvl1pPr>
            <a:lvl2pPr marL="742950" indent="-285750">
              <a:defRPr sz="2000" b="1">
                <a:solidFill>
                  <a:schemeClr val="bg1"/>
                </a:solidFill>
                <a:latin typeface="Comic Sans MS" panose="030F0702030302020204" pitchFamily="66" charset="0"/>
              </a:defRPr>
            </a:lvl2pPr>
            <a:lvl3pPr marL="1143000" indent="-228600">
              <a:defRPr sz="2000" b="1">
                <a:solidFill>
                  <a:schemeClr val="bg1"/>
                </a:solidFill>
                <a:latin typeface="Comic Sans MS" panose="030F0702030302020204" pitchFamily="66" charset="0"/>
              </a:defRPr>
            </a:lvl3pPr>
            <a:lvl4pPr marL="1600200" indent="-228600">
              <a:defRPr sz="2000" b="1">
                <a:solidFill>
                  <a:schemeClr val="bg1"/>
                </a:solidFill>
                <a:latin typeface="Comic Sans MS" panose="030F0702030302020204" pitchFamily="66" charset="0"/>
              </a:defRPr>
            </a:lvl4pPr>
            <a:lvl5pPr marL="2057400" indent="-228600">
              <a:defRPr sz="2000" b="1">
                <a:solidFill>
                  <a:schemeClr val="bg1"/>
                </a:solidFill>
                <a:latin typeface="Comic Sans MS" panose="030F0702030302020204" pitchFamily="66" charset="0"/>
              </a:defRPr>
            </a:lvl5pPr>
            <a:lvl6pPr marL="2514600" indent="-228600" eaLnBrk="0" fontAlgn="base" hangingPunct="0">
              <a:spcBef>
                <a:spcPct val="0"/>
              </a:spcBef>
              <a:spcAft>
                <a:spcPct val="0"/>
              </a:spcAft>
              <a:defRPr sz="2000" b="1">
                <a:solidFill>
                  <a:schemeClr val="bg1"/>
                </a:solidFill>
                <a:latin typeface="Comic Sans MS" panose="030F0702030302020204" pitchFamily="66" charset="0"/>
              </a:defRPr>
            </a:lvl6pPr>
            <a:lvl7pPr marL="2971800" indent="-228600" eaLnBrk="0" fontAlgn="base" hangingPunct="0">
              <a:spcBef>
                <a:spcPct val="0"/>
              </a:spcBef>
              <a:spcAft>
                <a:spcPct val="0"/>
              </a:spcAft>
              <a:defRPr sz="2000" b="1">
                <a:solidFill>
                  <a:schemeClr val="bg1"/>
                </a:solidFill>
                <a:latin typeface="Comic Sans MS" panose="030F0702030302020204" pitchFamily="66" charset="0"/>
              </a:defRPr>
            </a:lvl7pPr>
            <a:lvl8pPr marL="3429000" indent="-228600" eaLnBrk="0" fontAlgn="base" hangingPunct="0">
              <a:spcBef>
                <a:spcPct val="0"/>
              </a:spcBef>
              <a:spcAft>
                <a:spcPct val="0"/>
              </a:spcAft>
              <a:defRPr sz="2000" b="1">
                <a:solidFill>
                  <a:schemeClr val="bg1"/>
                </a:solidFill>
                <a:latin typeface="Comic Sans MS" panose="030F0702030302020204" pitchFamily="66" charset="0"/>
              </a:defRPr>
            </a:lvl8pPr>
            <a:lvl9pPr marL="3886200" indent="-228600" eaLnBrk="0" fontAlgn="base" hangingPunct="0">
              <a:spcBef>
                <a:spcPct val="0"/>
              </a:spcBef>
              <a:spcAft>
                <a:spcPct val="0"/>
              </a:spcAft>
              <a:defRPr sz="2000" b="1">
                <a:solidFill>
                  <a:schemeClr val="bg1"/>
                </a:solidFill>
                <a:latin typeface="Comic Sans MS" panose="030F0702030302020204" pitchFamily="66" charset="0"/>
              </a:defRPr>
            </a:lvl9pPr>
          </a:lstStyle>
          <a:p>
            <a:fld id="{5B210948-FDD5-4BA1-A633-6C59611A71B7}" type="slidenum">
              <a:rPr lang="en-GB" altLang="pt-PT" sz="1200" b="0">
                <a:solidFill>
                  <a:schemeClr val="tx1"/>
                </a:solidFill>
                <a:latin typeface="Times New Roman" panose="02020603050405020304" pitchFamily="18" charset="0"/>
              </a:rPr>
              <a:pPr/>
              <a:t>10</a:t>
            </a:fld>
            <a:endParaRPr lang="en-GB" altLang="pt-PT" sz="1200" b="0">
              <a:solidFill>
                <a:schemeClr val="tx1"/>
              </a:solidFill>
              <a:latin typeface="Times New Roman" panose="02020603050405020304" pitchFamily="18" charset="0"/>
            </a:endParaRPr>
          </a:p>
        </p:txBody>
      </p:sp>
      <p:sp>
        <p:nvSpPr>
          <p:cNvPr id="22531" name="Rectangle 2">
            <a:extLst>
              <a:ext uri="{FF2B5EF4-FFF2-40B4-BE49-F238E27FC236}">
                <a16:creationId xmlns:a16="http://schemas.microsoft.com/office/drawing/2014/main" id="{702D4CA9-80F5-071C-3B24-C026EC7C6802}"/>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E746B78D-13F4-99F2-26E2-78CD7FE4EB1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pt-PT"/>
              <a:t>Clique para editar o estilo</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Faça clique para editar o estilo</a:t>
            </a:r>
          </a:p>
        </p:txBody>
      </p:sp>
      <p:sp>
        <p:nvSpPr>
          <p:cNvPr id="4" name="Rectangle 4">
            <a:extLst>
              <a:ext uri="{FF2B5EF4-FFF2-40B4-BE49-F238E27FC236}">
                <a16:creationId xmlns:a16="http://schemas.microsoft.com/office/drawing/2014/main" id="{C35A780D-1012-3ADF-B699-058BE932321B}"/>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C7AA0EF8-4E95-5CD8-30B7-45415C245B1A}"/>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4E38528A-2D0D-57EF-53FB-08461D6B64F5}"/>
              </a:ext>
            </a:extLst>
          </p:cNvPr>
          <p:cNvSpPr>
            <a:spLocks noGrp="1" noChangeArrowheads="1"/>
          </p:cNvSpPr>
          <p:nvPr>
            <p:ph type="sldNum" sz="quarter" idx="12"/>
          </p:nvPr>
        </p:nvSpPr>
        <p:spPr>
          <a:ln/>
        </p:spPr>
        <p:txBody>
          <a:bodyPr/>
          <a:lstStyle>
            <a:lvl1pPr>
              <a:defRPr/>
            </a:lvl1pPr>
          </a:lstStyle>
          <a:p>
            <a:pPr>
              <a:defRPr/>
            </a:pPr>
            <a:fld id="{438E0674-8848-463A-9B84-3D23D234CD3C}" type="slidenum">
              <a:rPr lang="en-GB" altLang="pt-PT"/>
              <a:pPr>
                <a:defRPr/>
              </a:pPr>
              <a:t>‹#›</a:t>
            </a:fld>
            <a:endParaRPr lang="en-GB" altLang="pt-PT"/>
          </a:p>
        </p:txBody>
      </p:sp>
    </p:spTree>
    <p:extLst>
      <p:ext uri="{BB962C8B-B14F-4D97-AF65-F5344CB8AC3E}">
        <p14:creationId xmlns:p14="http://schemas.microsoft.com/office/powerpoint/2010/main" val="66691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Rectangle 4">
            <a:extLst>
              <a:ext uri="{FF2B5EF4-FFF2-40B4-BE49-F238E27FC236}">
                <a16:creationId xmlns:a16="http://schemas.microsoft.com/office/drawing/2014/main" id="{8C0F2071-1823-2B8B-3C0F-7564D5D49645}"/>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9AC6BC3E-3273-6CAD-34F9-8C855D541EE6}"/>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8AD6E38B-5DA8-B34C-7181-D3F8082E9708}"/>
              </a:ext>
            </a:extLst>
          </p:cNvPr>
          <p:cNvSpPr>
            <a:spLocks noGrp="1" noChangeArrowheads="1"/>
          </p:cNvSpPr>
          <p:nvPr>
            <p:ph type="sldNum" sz="quarter" idx="12"/>
          </p:nvPr>
        </p:nvSpPr>
        <p:spPr>
          <a:ln/>
        </p:spPr>
        <p:txBody>
          <a:bodyPr/>
          <a:lstStyle>
            <a:lvl1pPr>
              <a:defRPr/>
            </a:lvl1pPr>
          </a:lstStyle>
          <a:p>
            <a:pPr>
              <a:defRPr/>
            </a:pPr>
            <a:fld id="{613B36A8-89E6-4AD0-889C-9C23DAB78A65}" type="slidenum">
              <a:rPr lang="en-GB" altLang="pt-PT"/>
              <a:pPr>
                <a:defRPr/>
              </a:pPr>
              <a:t>‹#›</a:t>
            </a:fld>
            <a:endParaRPr lang="en-GB" altLang="pt-PT"/>
          </a:p>
        </p:txBody>
      </p:sp>
    </p:spTree>
    <p:extLst>
      <p:ext uri="{BB962C8B-B14F-4D97-AF65-F5344CB8AC3E}">
        <p14:creationId xmlns:p14="http://schemas.microsoft.com/office/powerpoint/2010/main" val="238335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0"/>
            <a:ext cx="1981200" cy="6096000"/>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685800" y="0"/>
            <a:ext cx="5791200" cy="6096000"/>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Rectangle 4">
            <a:extLst>
              <a:ext uri="{FF2B5EF4-FFF2-40B4-BE49-F238E27FC236}">
                <a16:creationId xmlns:a16="http://schemas.microsoft.com/office/drawing/2014/main" id="{DECB64CF-FF23-957D-B253-E3411845698C}"/>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C4F83B98-BFE8-C944-FBAB-51A4A58A172F}"/>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601D88F9-2231-F22F-CCA8-87DBC36CCE69}"/>
              </a:ext>
            </a:extLst>
          </p:cNvPr>
          <p:cNvSpPr>
            <a:spLocks noGrp="1" noChangeArrowheads="1"/>
          </p:cNvSpPr>
          <p:nvPr>
            <p:ph type="sldNum" sz="quarter" idx="12"/>
          </p:nvPr>
        </p:nvSpPr>
        <p:spPr>
          <a:ln/>
        </p:spPr>
        <p:txBody>
          <a:bodyPr/>
          <a:lstStyle>
            <a:lvl1pPr>
              <a:defRPr/>
            </a:lvl1pPr>
          </a:lstStyle>
          <a:p>
            <a:pPr>
              <a:defRPr/>
            </a:pPr>
            <a:fld id="{6BC8C099-8021-4772-9D11-4DB8C20066FE}" type="slidenum">
              <a:rPr lang="en-GB" altLang="pt-PT"/>
              <a:pPr>
                <a:defRPr/>
              </a:pPr>
              <a:t>‹#›</a:t>
            </a:fld>
            <a:endParaRPr lang="en-GB" altLang="pt-PT"/>
          </a:p>
        </p:txBody>
      </p:sp>
    </p:spTree>
    <p:extLst>
      <p:ext uri="{BB962C8B-B14F-4D97-AF65-F5344CB8AC3E}">
        <p14:creationId xmlns:p14="http://schemas.microsoft.com/office/powerpoint/2010/main" val="204613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7772400" cy="1524000"/>
          </a:xfrm>
        </p:spPr>
        <p:txBody>
          <a:bodyPr/>
          <a:lstStyle/>
          <a:p>
            <a:r>
              <a:rPr lang="pt-PT"/>
              <a:t>Clique para editar o estilo</a:t>
            </a:r>
          </a:p>
        </p:txBody>
      </p:sp>
      <p:sp>
        <p:nvSpPr>
          <p:cNvPr id="3" name="Marcador de Posição da Tabela 2"/>
          <p:cNvSpPr>
            <a:spLocks noGrp="1"/>
          </p:cNvSpPr>
          <p:nvPr>
            <p:ph type="tbl" idx="1"/>
          </p:nvPr>
        </p:nvSpPr>
        <p:spPr>
          <a:xfrm>
            <a:off x="685800" y="1981200"/>
            <a:ext cx="7772400" cy="4114800"/>
          </a:xfrm>
        </p:spPr>
        <p:txBody>
          <a:bodyPr/>
          <a:lstStyle/>
          <a:p>
            <a:pPr lvl="0"/>
            <a:endParaRPr lang="pt-PT" noProof="0"/>
          </a:p>
        </p:txBody>
      </p:sp>
      <p:sp>
        <p:nvSpPr>
          <p:cNvPr id="4" name="Rectangle 4">
            <a:extLst>
              <a:ext uri="{FF2B5EF4-FFF2-40B4-BE49-F238E27FC236}">
                <a16:creationId xmlns:a16="http://schemas.microsoft.com/office/drawing/2014/main" id="{54313CA1-EA5F-B2EF-0182-351F06450CC7}"/>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6A82E093-5627-681D-AAF5-3EE40151FBF1}"/>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4CEA8637-5647-7233-DD7F-5F42AB72C0FB}"/>
              </a:ext>
            </a:extLst>
          </p:cNvPr>
          <p:cNvSpPr>
            <a:spLocks noGrp="1" noChangeArrowheads="1"/>
          </p:cNvSpPr>
          <p:nvPr>
            <p:ph type="sldNum" sz="quarter" idx="12"/>
          </p:nvPr>
        </p:nvSpPr>
        <p:spPr>
          <a:ln/>
        </p:spPr>
        <p:txBody>
          <a:bodyPr/>
          <a:lstStyle>
            <a:lvl1pPr>
              <a:defRPr/>
            </a:lvl1pPr>
          </a:lstStyle>
          <a:p>
            <a:pPr>
              <a:defRPr/>
            </a:pPr>
            <a:fld id="{0E1E2FBE-3A35-4C13-8C8B-5C1F1C4F181B}" type="slidenum">
              <a:rPr lang="en-GB" altLang="pt-PT"/>
              <a:pPr>
                <a:defRPr/>
              </a:pPr>
              <a:t>‹#›</a:t>
            </a:fld>
            <a:endParaRPr lang="en-GB" altLang="pt-PT"/>
          </a:p>
        </p:txBody>
      </p:sp>
    </p:spTree>
    <p:extLst>
      <p:ext uri="{BB962C8B-B14F-4D97-AF65-F5344CB8AC3E}">
        <p14:creationId xmlns:p14="http://schemas.microsoft.com/office/powerpoint/2010/main" val="362071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Rectangle 4">
            <a:extLst>
              <a:ext uri="{FF2B5EF4-FFF2-40B4-BE49-F238E27FC236}">
                <a16:creationId xmlns:a16="http://schemas.microsoft.com/office/drawing/2014/main" id="{D879A72C-D9C1-7012-7E7C-190DC728C8F8}"/>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ABC8696F-2254-82BB-1821-42BCED7FD3B1}"/>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467D2822-111F-7804-06CD-79E6CE03486D}"/>
              </a:ext>
            </a:extLst>
          </p:cNvPr>
          <p:cNvSpPr>
            <a:spLocks noGrp="1" noChangeArrowheads="1"/>
          </p:cNvSpPr>
          <p:nvPr>
            <p:ph type="sldNum" sz="quarter" idx="12"/>
          </p:nvPr>
        </p:nvSpPr>
        <p:spPr>
          <a:ln/>
        </p:spPr>
        <p:txBody>
          <a:bodyPr/>
          <a:lstStyle>
            <a:lvl1pPr>
              <a:defRPr/>
            </a:lvl1pPr>
          </a:lstStyle>
          <a:p>
            <a:pPr>
              <a:defRPr/>
            </a:pPr>
            <a:fld id="{3780775F-71DD-4310-8C89-DB2873B5E75D}" type="slidenum">
              <a:rPr lang="en-GB" altLang="pt-PT"/>
              <a:pPr>
                <a:defRPr/>
              </a:pPr>
              <a:t>‹#›</a:t>
            </a:fld>
            <a:endParaRPr lang="en-GB" altLang="pt-PT"/>
          </a:p>
        </p:txBody>
      </p:sp>
    </p:spTree>
    <p:extLst>
      <p:ext uri="{BB962C8B-B14F-4D97-AF65-F5344CB8AC3E}">
        <p14:creationId xmlns:p14="http://schemas.microsoft.com/office/powerpoint/2010/main" val="305562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PT"/>
              <a:t>Clique para editar o estilo</a:t>
            </a:r>
          </a:p>
        </p:txBody>
      </p:sp>
      <p:sp>
        <p:nvSpPr>
          <p:cNvPr id="3" name="Marcador de Posição do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PT"/>
              <a:t>Clique para editar os estilos</a:t>
            </a:r>
          </a:p>
        </p:txBody>
      </p:sp>
      <p:sp>
        <p:nvSpPr>
          <p:cNvPr id="4" name="Rectangle 4">
            <a:extLst>
              <a:ext uri="{FF2B5EF4-FFF2-40B4-BE49-F238E27FC236}">
                <a16:creationId xmlns:a16="http://schemas.microsoft.com/office/drawing/2014/main" id="{29ED53C4-1321-868C-AF50-5247AE8F7FAF}"/>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5" name="Rectangle 5">
            <a:extLst>
              <a:ext uri="{FF2B5EF4-FFF2-40B4-BE49-F238E27FC236}">
                <a16:creationId xmlns:a16="http://schemas.microsoft.com/office/drawing/2014/main" id="{40825261-5FC8-6ACC-3EFD-427CE3ACFB97}"/>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6" name="Rectangle 6">
            <a:extLst>
              <a:ext uri="{FF2B5EF4-FFF2-40B4-BE49-F238E27FC236}">
                <a16:creationId xmlns:a16="http://schemas.microsoft.com/office/drawing/2014/main" id="{0FC76A6A-7789-0605-0F26-047731FDA21D}"/>
              </a:ext>
            </a:extLst>
          </p:cNvPr>
          <p:cNvSpPr>
            <a:spLocks noGrp="1" noChangeArrowheads="1"/>
          </p:cNvSpPr>
          <p:nvPr>
            <p:ph type="sldNum" sz="quarter" idx="12"/>
          </p:nvPr>
        </p:nvSpPr>
        <p:spPr>
          <a:ln/>
        </p:spPr>
        <p:txBody>
          <a:bodyPr/>
          <a:lstStyle>
            <a:lvl1pPr>
              <a:defRPr/>
            </a:lvl1pPr>
          </a:lstStyle>
          <a:p>
            <a:pPr>
              <a:defRPr/>
            </a:pPr>
            <a:fld id="{AFAFEB46-CC65-4621-A0FB-BE716AFAB149}" type="slidenum">
              <a:rPr lang="en-GB" altLang="pt-PT"/>
              <a:pPr>
                <a:defRPr/>
              </a:pPr>
              <a:t>‹#›</a:t>
            </a:fld>
            <a:endParaRPr lang="en-GB" altLang="pt-PT"/>
          </a:p>
        </p:txBody>
      </p:sp>
    </p:spTree>
    <p:extLst>
      <p:ext uri="{BB962C8B-B14F-4D97-AF65-F5344CB8AC3E}">
        <p14:creationId xmlns:p14="http://schemas.microsoft.com/office/powerpoint/2010/main" val="767342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685800" y="1981200"/>
            <a:ext cx="3810000" cy="4114800"/>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4648200" y="1981200"/>
            <a:ext cx="3810000" cy="4114800"/>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Rectangle 4">
            <a:extLst>
              <a:ext uri="{FF2B5EF4-FFF2-40B4-BE49-F238E27FC236}">
                <a16:creationId xmlns:a16="http://schemas.microsoft.com/office/drawing/2014/main" id="{17812F81-4263-5977-01B8-0E33C27BA9F2}"/>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6" name="Rectangle 5">
            <a:extLst>
              <a:ext uri="{FF2B5EF4-FFF2-40B4-BE49-F238E27FC236}">
                <a16:creationId xmlns:a16="http://schemas.microsoft.com/office/drawing/2014/main" id="{E9BD56DD-0974-A203-936C-D2C56EEB0EF2}"/>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7" name="Rectangle 6">
            <a:extLst>
              <a:ext uri="{FF2B5EF4-FFF2-40B4-BE49-F238E27FC236}">
                <a16:creationId xmlns:a16="http://schemas.microsoft.com/office/drawing/2014/main" id="{EEA1D733-5337-7839-5795-27BB35D0BB49}"/>
              </a:ext>
            </a:extLst>
          </p:cNvPr>
          <p:cNvSpPr>
            <a:spLocks noGrp="1" noChangeArrowheads="1"/>
          </p:cNvSpPr>
          <p:nvPr>
            <p:ph type="sldNum" sz="quarter" idx="12"/>
          </p:nvPr>
        </p:nvSpPr>
        <p:spPr>
          <a:ln/>
        </p:spPr>
        <p:txBody>
          <a:bodyPr/>
          <a:lstStyle>
            <a:lvl1pPr>
              <a:defRPr/>
            </a:lvl1pPr>
          </a:lstStyle>
          <a:p>
            <a:pPr>
              <a:defRPr/>
            </a:pPr>
            <a:fld id="{118796AD-AE69-4B19-BCCD-BCD7FC1E7294}" type="slidenum">
              <a:rPr lang="en-GB" altLang="pt-PT"/>
              <a:pPr>
                <a:defRPr/>
              </a:pPr>
              <a:t>‹#›</a:t>
            </a:fld>
            <a:endParaRPr lang="en-GB" altLang="pt-PT"/>
          </a:p>
        </p:txBody>
      </p:sp>
    </p:spTree>
    <p:extLst>
      <p:ext uri="{BB962C8B-B14F-4D97-AF65-F5344CB8AC3E}">
        <p14:creationId xmlns:p14="http://schemas.microsoft.com/office/powerpoint/2010/main" val="280822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PT"/>
              <a:t>Clique para editar o estilo</a:t>
            </a:r>
          </a:p>
        </p:txBody>
      </p:sp>
      <p:sp>
        <p:nvSpPr>
          <p:cNvPr id="3" name="Marcador de Posição do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630238" y="2505075"/>
            <a:ext cx="3868737" cy="368458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4629150" y="2505075"/>
            <a:ext cx="3887788" cy="368458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7" name="Rectangle 4">
            <a:extLst>
              <a:ext uri="{FF2B5EF4-FFF2-40B4-BE49-F238E27FC236}">
                <a16:creationId xmlns:a16="http://schemas.microsoft.com/office/drawing/2014/main" id="{7C926023-9CF9-F8E6-F115-4F55B405C68D}"/>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8" name="Rectangle 5">
            <a:extLst>
              <a:ext uri="{FF2B5EF4-FFF2-40B4-BE49-F238E27FC236}">
                <a16:creationId xmlns:a16="http://schemas.microsoft.com/office/drawing/2014/main" id="{7109DD7D-7349-BD78-CE9A-B7EDBF3CD1AB}"/>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9" name="Rectangle 6">
            <a:extLst>
              <a:ext uri="{FF2B5EF4-FFF2-40B4-BE49-F238E27FC236}">
                <a16:creationId xmlns:a16="http://schemas.microsoft.com/office/drawing/2014/main" id="{07E5953B-4454-29C9-8C7A-2AA5CF2126CE}"/>
              </a:ext>
            </a:extLst>
          </p:cNvPr>
          <p:cNvSpPr>
            <a:spLocks noGrp="1" noChangeArrowheads="1"/>
          </p:cNvSpPr>
          <p:nvPr>
            <p:ph type="sldNum" sz="quarter" idx="12"/>
          </p:nvPr>
        </p:nvSpPr>
        <p:spPr>
          <a:ln/>
        </p:spPr>
        <p:txBody>
          <a:bodyPr/>
          <a:lstStyle>
            <a:lvl1pPr>
              <a:defRPr/>
            </a:lvl1pPr>
          </a:lstStyle>
          <a:p>
            <a:pPr>
              <a:defRPr/>
            </a:pPr>
            <a:fld id="{D9798994-B934-4946-9C7F-656E59EC76DC}" type="slidenum">
              <a:rPr lang="en-GB" altLang="pt-PT"/>
              <a:pPr>
                <a:defRPr/>
              </a:pPr>
              <a:t>‹#›</a:t>
            </a:fld>
            <a:endParaRPr lang="en-GB" altLang="pt-PT"/>
          </a:p>
        </p:txBody>
      </p:sp>
    </p:spTree>
    <p:extLst>
      <p:ext uri="{BB962C8B-B14F-4D97-AF65-F5344CB8AC3E}">
        <p14:creationId xmlns:p14="http://schemas.microsoft.com/office/powerpoint/2010/main" val="314684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Rectangle 4">
            <a:extLst>
              <a:ext uri="{FF2B5EF4-FFF2-40B4-BE49-F238E27FC236}">
                <a16:creationId xmlns:a16="http://schemas.microsoft.com/office/drawing/2014/main" id="{71EAE7B6-A5A6-0EFC-BBB1-3508D5D51B74}"/>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4" name="Rectangle 5">
            <a:extLst>
              <a:ext uri="{FF2B5EF4-FFF2-40B4-BE49-F238E27FC236}">
                <a16:creationId xmlns:a16="http://schemas.microsoft.com/office/drawing/2014/main" id="{DB3BB9E6-F3A6-B67F-1E2E-8C60DE541FC2}"/>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5" name="Rectangle 6">
            <a:extLst>
              <a:ext uri="{FF2B5EF4-FFF2-40B4-BE49-F238E27FC236}">
                <a16:creationId xmlns:a16="http://schemas.microsoft.com/office/drawing/2014/main" id="{ECC0092D-912A-AF5C-0383-A91B14C67E11}"/>
              </a:ext>
            </a:extLst>
          </p:cNvPr>
          <p:cNvSpPr>
            <a:spLocks noGrp="1" noChangeArrowheads="1"/>
          </p:cNvSpPr>
          <p:nvPr>
            <p:ph type="sldNum" sz="quarter" idx="12"/>
          </p:nvPr>
        </p:nvSpPr>
        <p:spPr>
          <a:ln/>
        </p:spPr>
        <p:txBody>
          <a:bodyPr/>
          <a:lstStyle>
            <a:lvl1pPr>
              <a:defRPr/>
            </a:lvl1pPr>
          </a:lstStyle>
          <a:p>
            <a:pPr>
              <a:defRPr/>
            </a:pPr>
            <a:fld id="{9EFE38D9-C62D-423E-846D-5E9F1558E6C9}" type="slidenum">
              <a:rPr lang="en-GB" altLang="pt-PT"/>
              <a:pPr>
                <a:defRPr/>
              </a:pPr>
              <a:t>‹#›</a:t>
            </a:fld>
            <a:endParaRPr lang="en-GB" altLang="pt-PT"/>
          </a:p>
        </p:txBody>
      </p:sp>
    </p:spTree>
    <p:extLst>
      <p:ext uri="{BB962C8B-B14F-4D97-AF65-F5344CB8AC3E}">
        <p14:creationId xmlns:p14="http://schemas.microsoft.com/office/powerpoint/2010/main" val="293146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35CF8E-7AB6-0B26-5A5E-11742E91CB18}"/>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3" name="Rectangle 5">
            <a:extLst>
              <a:ext uri="{FF2B5EF4-FFF2-40B4-BE49-F238E27FC236}">
                <a16:creationId xmlns:a16="http://schemas.microsoft.com/office/drawing/2014/main" id="{2EDC539F-51A9-A902-EBDD-B42E785F03FD}"/>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4" name="Rectangle 6">
            <a:extLst>
              <a:ext uri="{FF2B5EF4-FFF2-40B4-BE49-F238E27FC236}">
                <a16:creationId xmlns:a16="http://schemas.microsoft.com/office/drawing/2014/main" id="{EA398AD1-3020-08AC-B004-7E00D08C003B}"/>
              </a:ext>
            </a:extLst>
          </p:cNvPr>
          <p:cNvSpPr>
            <a:spLocks noGrp="1" noChangeArrowheads="1"/>
          </p:cNvSpPr>
          <p:nvPr>
            <p:ph type="sldNum" sz="quarter" idx="12"/>
          </p:nvPr>
        </p:nvSpPr>
        <p:spPr>
          <a:ln/>
        </p:spPr>
        <p:txBody>
          <a:bodyPr/>
          <a:lstStyle>
            <a:lvl1pPr>
              <a:defRPr/>
            </a:lvl1pPr>
          </a:lstStyle>
          <a:p>
            <a:pPr>
              <a:defRPr/>
            </a:pPr>
            <a:fld id="{AFB032DB-E935-4A95-9CB4-59B8C0E78A77}" type="slidenum">
              <a:rPr lang="en-GB" altLang="pt-PT"/>
              <a:pPr>
                <a:defRPr/>
              </a:pPr>
              <a:t>‹#›</a:t>
            </a:fld>
            <a:endParaRPr lang="en-GB" altLang="pt-PT"/>
          </a:p>
        </p:txBody>
      </p:sp>
    </p:spTree>
    <p:extLst>
      <p:ext uri="{BB962C8B-B14F-4D97-AF65-F5344CB8AC3E}">
        <p14:creationId xmlns:p14="http://schemas.microsoft.com/office/powerpoint/2010/main" val="352423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PT"/>
              <a:t>Clique para editar o estilo</a:t>
            </a:r>
          </a:p>
        </p:txBody>
      </p:sp>
      <p:sp>
        <p:nvSpPr>
          <p:cNvPr id="3" name="Marcador de Posição de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a:t>
            </a:r>
          </a:p>
        </p:txBody>
      </p:sp>
      <p:sp>
        <p:nvSpPr>
          <p:cNvPr id="5" name="Rectangle 4">
            <a:extLst>
              <a:ext uri="{FF2B5EF4-FFF2-40B4-BE49-F238E27FC236}">
                <a16:creationId xmlns:a16="http://schemas.microsoft.com/office/drawing/2014/main" id="{DA1B21BC-24EA-B190-52FE-52A16DA3014C}"/>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6" name="Rectangle 5">
            <a:extLst>
              <a:ext uri="{FF2B5EF4-FFF2-40B4-BE49-F238E27FC236}">
                <a16:creationId xmlns:a16="http://schemas.microsoft.com/office/drawing/2014/main" id="{D51256E3-26C1-AE62-1679-45EFF5D56E10}"/>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7" name="Rectangle 6">
            <a:extLst>
              <a:ext uri="{FF2B5EF4-FFF2-40B4-BE49-F238E27FC236}">
                <a16:creationId xmlns:a16="http://schemas.microsoft.com/office/drawing/2014/main" id="{12410CDA-58C9-BFAC-B35B-D5F3FDAFC448}"/>
              </a:ext>
            </a:extLst>
          </p:cNvPr>
          <p:cNvSpPr>
            <a:spLocks noGrp="1" noChangeArrowheads="1"/>
          </p:cNvSpPr>
          <p:nvPr>
            <p:ph type="sldNum" sz="quarter" idx="12"/>
          </p:nvPr>
        </p:nvSpPr>
        <p:spPr>
          <a:ln/>
        </p:spPr>
        <p:txBody>
          <a:bodyPr/>
          <a:lstStyle>
            <a:lvl1pPr>
              <a:defRPr/>
            </a:lvl1pPr>
          </a:lstStyle>
          <a:p>
            <a:pPr>
              <a:defRPr/>
            </a:pPr>
            <a:fld id="{CB12A823-6241-4F39-BC9A-B96235198988}" type="slidenum">
              <a:rPr lang="en-GB" altLang="pt-PT"/>
              <a:pPr>
                <a:defRPr/>
              </a:pPr>
              <a:t>‹#›</a:t>
            </a:fld>
            <a:endParaRPr lang="en-GB" altLang="pt-PT"/>
          </a:p>
        </p:txBody>
      </p:sp>
    </p:spTree>
    <p:extLst>
      <p:ext uri="{BB962C8B-B14F-4D97-AF65-F5344CB8AC3E}">
        <p14:creationId xmlns:p14="http://schemas.microsoft.com/office/powerpoint/2010/main" val="298701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PT"/>
              <a:t>Clique para editar o estilo</a:t>
            </a:r>
          </a:p>
        </p:txBody>
      </p:sp>
      <p:sp>
        <p:nvSpPr>
          <p:cNvPr id="3" name="Marcador de Posição d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a:p>
        </p:txBody>
      </p:sp>
      <p:sp>
        <p:nvSpPr>
          <p:cNvPr id="4" name="Marcador de Posição do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a:t>
            </a:r>
          </a:p>
        </p:txBody>
      </p:sp>
      <p:sp>
        <p:nvSpPr>
          <p:cNvPr id="5" name="Rectangle 4">
            <a:extLst>
              <a:ext uri="{FF2B5EF4-FFF2-40B4-BE49-F238E27FC236}">
                <a16:creationId xmlns:a16="http://schemas.microsoft.com/office/drawing/2014/main" id="{5144FBF2-A6B9-5730-4D45-C0D7BDE5F470}"/>
              </a:ext>
            </a:extLst>
          </p:cNvPr>
          <p:cNvSpPr>
            <a:spLocks noGrp="1" noChangeArrowheads="1"/>
          </p:cNvSpPr>
          <p:nvPr>
            <p:ph type="dt" sz="half" idx="10"/>
          </p:nvPr>
        </p:nvSpPr>
        <p:spPr>
          <a:ln/>
        </p:spPr>
        <p:txBody>
          <a:bodyPr/>
          <a:lstStyle>
            <a:lvl1pPr>
              <a:defRPr/>
            </a:lvl1pPr>
          </a:lstStyle>
          <a:p>
            <a:pPr>
              <a:defRPr/>
            </a:pPr>
            <a:endParaRPr lang="en-GB" altLang="pt-PT"/>
          </a:p>
        </p:txBody>
      </p:sp>
      <p:sp>
        <p:nvSpPr>
          <p:cNvPr id="6" name="Rectangle 5">
            <a:extLst>
              <a:ext uri="{FF2B5EF4-FFF2-40B4-BE49-F238E27FC236}">
                <a16:creationId xmlns:a16="http://schemas.microsoft.com/office/drawing/2014/main" id="{7D31437C-EB1C-BE86-1C86-FF6BDB9EB01E}"/>
              </a:ext>
            </a:extLst>
          </p:cNvPr>
          <p:cNvSpPr>
            <a:spLocks noGrp="1" noChangeArrowheads="1"/>
          </p:cNvSpPr>
          <p:nvPr>
            <p:ph type="ftr" sz="quarter" idx="11"/>
          </p:nvPr>
        </p:nvSpPr>
        <p:spPr>
          <a:ln/>
        </p:spPr>
        <p:txBody>
          <a:bodyPr/>
          <a:lstStyle>
            <a:lvl1pPr>
              <a:defRPr/>
            </a:lvl1pPr>
          </a:lstStyle>
          <a:p>
            <a:pPr>
              <a:defRPr/>
            </a:pPr>
            <a:endParaRPr lang="en-GB" altLang="pt-PT"/>
          </a:p>
        </p:txBody>
      </p:sp>
      <p:sp>
        <p:nvSpPr>
          <p:cNvPr id="7" name="Rectangle 6">
            <a:extLst>
              <a:ext uri="{FF2B5EF4-FFF2-40B4-BE49-F238E27FC236}">
                <a16:creationId xmlns:a16="http://schemas.microsoft.com/office/drawing/2014/main" id="{58DEDB05-80B1-4E5E-5FAA-F489FBEC7A0F}"/>
              </a:ext>
            </a:extLst>
          </p:cNvPr>
          <p:cNvSpPr>
            <a:spLocks noGrp="1" noChangeArrowheads="1"/>
          </p:cNvSpPr>
          <p:nvPr>
            <p:ph type="sldNum" sz="quarter" idx="12"/>
          </p:nvPr>
        </p:nvSpPr>
        <p:spPr>
          <a:ln/>
        </p:spPr>
        <p:txBody>
          <a:bodyPr/>
          <a:lstStyle>
            <a:lvl1pPr>
              <a:defRPr/>
            </a:lvl1pPr>
          </a:lstStyle>
          <a:p>
            <a:pPr>
              <a:defRPr/>
            </a:pPr>
            <a:fld id="{1B010C84-8847-4749-BB79-CD7C9AE429BF}" type="slidenum">
              <a:rPr lang="en-GB" altLang="pt-PT"/>
              <a:pPr>
                <a:defRPr/>
              </a:pPr>
              <a:t>‹#›</a:t>
            </a:fld>
            <a:endParaRPr lang="en-GB" altLang="pt-PT"/>
          </a:p>
        </p:txBody>
      </p:sp>
    </p:spTree>
    <p:extLst>
      <p:ext uri="{BB962C8B-B14F-4D97-AF65-F5344CB8AC3E}">
        <p14:creationId xmlns:p14="http://schemas.microsoft.com/office/powerpoint/2010/main" val="68962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58"/>
        </a:solidFill>
        <a:effectLst/>
      </p:bgPr>
    </p:bg>
    <p:spTree>
      <p:nvGrpSpPr>
        <p:cNvPr id="1" name=""/>
        <p:cNvGrpSpPr/>
        <p:nvPr/>
      </p:nvGrpSpPr>
      <p:grpSpPr>
        <a:xfrm>
          <a:off x="0" y="0"/>
          <a:ext cx="0" cy="0"/>
          <a:chOff x="0" y="0"/>
          <a:chExt cx="0" cy="0"/>
        </a:xfrm>
      </p:grpSpPr>
      <p:sp useBgFill="1">
        <p:nvSpPr>
          <p:cNvPr id="1026" name="Rectangle 2">
            <a:extLst>
              <a:ext uri="{FF2B5EF4-FFF2-40B4-BE49-F238E27FC236}">
                <a16:creationId xmlns:a16="http://schemas.microsoft.com/office/drawing/2014/main" id="{9B5549F1-AD62-2F91-20C3-AE2553316747}"/>
              </a:ext>
            </a:extLst>
          </p:cNvPr>
          <p:cNvSpPr>
            <a:spLocks noGrp="1" noChangeArrowheads="1"/>
          </p:cNvSpPr>
          <p:nvPr>
            <p:ph type="title"/>
          </p:nvPr>
        </p:nvSpPr>
        <p:spPr bwMode="auto">
          <a:xfrm>
            <a:off x="838200" y="0"/>
            <a:ext cx="7772400" cy="1524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pt-PT"/>
              <a:t>Click to edit Master title style</a:t>
            </a:r>
          </a:p>
        </p:txBody>
      </p:sp>
      <p:sp useBgFill="1">
        <p:nvSpPr>
          <p:cNvPr id="1027" name="Rectangle 3">
            <a:extLst>
              <a:ext uri="{FF2B5EF4-FFF2-40B4-BE49-F238E27FC236}">
                <a16:creationId xmlns:a16="http://schemas.microsoft.com/office/drawing/2014/main" id="{31E5EDCC-818C-DEA4-E2C4-057B703316C5}"/>
              </a:ext>
            </a:extLst>
          </p:cNvPr>
          <p:cNvSpPr>
            <a:spLocks noGrp="1" noChangeArrowheads="1"/>
          </p:cNvSpPr>
          <p:nvPr>
            <p:ph type="body" idx="1"/>
          </p:nvPr>
        </p:nvSpPr>
        <p:spPr bwMode="auto">
          <a:xfrm>
            <a:off x="685800" y="1981200"/>
            <a:ext cx="7772400" cy="4114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pt-PT"/>
              <a:t>Click to edit Master text styles</a:t>
            </a:r>
          </a:p>
          <a:p>
            <a:pPr lvl="1"/>
            <a:r>
              <a:rPr lang="en-GB" altLang="pt-PT"/>
              <a:t>Second level</a:t>
            </a:r>
          </a:p>
          <a:p>
            <a:pPr lvl="2"/>
            <a:r>
              <a:rPr lang="en-GB" altLang="pt-PT"/>
              <a:t>Third level</a:t>
            </a:r>
          </a:p>
          <a:p>
            <a:pPr lvl="3"/>
            <a:r>
              <a:rPr lang="en-GB" altLang="pt-PT"/>
              <a:t>Fourth level</a:t>
            </a:r>
          </a:p>
          <a:p>
            <a:pPr lvl="4"/>
            <a:r>
              <a:rPr lang="en-GB" altLang="pt-PT"/>
              <a:t>Fifth level</a:t>
            </a:r>
          </a:p>
        </p:txBody>
      </p:sp>
      <p:sp>
        <p:nvSpPr>
          <p:cNvPr id="1028" name="Rectangle 4">
            <a:extLst>
              <a:ext uri="{FF2B5EF4-FFF2-40B4-BE49-F238E27FC236}">
                <a16:creationId xmlns:a16="http://schemas.microsoft.com/office/drawing/2014/main" id="{4C92BCB0-E391-BF88-B1B7-7C02F3F47AD7}"/>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latin typeface="Times New Roman" panose="02020603050405020304" pitchFamily="18" charset="0"/>
              </a:defRPr>
            </a:lvl1pPr>
          </a:lstStyle>
          <a:p>
            <a:pPr>
              <a:defRPr/>
            </a:pPr>
            <a:endParaRPr lang="en-GB" altLang="pt-PT"/>
          </a:p>
        </p:txBody>
      </p:sp>
      <p:sp>
        <p:nvSpPr>
          <p:cNvPr id="1029" name="Rectangle 5">
            <a:extLst>
              <a:ext uri="{FF2B5EF4-FFF2-40B4-BE49-F238E27FC236}">
                <a16:creationId xmlns:a16="http://schemas.microsoft.com/office/drawing/2014/main" id="{65020A13-6A9A-50D6-FC82-B1EA4BDC7DA9}"/>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latin typeface="Times New Roman" panose="02020603050405020304" pitchFamily="18" charset="0"/>
              </a:defRPr>
            </a:lvl1pPr>
          </a:lstStyle>
          <a:p>
            <a:pPr>
              <a:defRPr/>
            </a:pPr>
            <a:endParaRPr lang="en-GB" altLang="pt-PT"/>
          </a:p>
        </p:txBody>
      </p:sp>
      <p:sp>
        <p:nvSpPr>
          <p:cNvPr id="1030" name="Rectangle 6">
            <a:extLst>
              <a:ext uri="{FF2B5EF4-FFF2-40B4-BE49-F238E27FC236}">
                <a16:creationId xmlns:a16="http://schemas.microsoft.com/office/drawing/2014/main" id="{B355DDD7-D15E-2861-3416-1E15546694B5}"/>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B36444BA-5046-43E7-B292-BD9DBADDED81}" type="slidenum">
              <a:rPr lang="en-GB" altLang="pt-PT"/>
              <a:pPr>
                <a:defRPr/>
              </a:pPr>
              <a:t>‹#›</a:t>
            </a:fld>
            <a:endParaRPr lang="en-GB" alt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3200" b="1" kern="1200">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Comic Sans MS" panose="030F0702030302020204" pitchFamily="66" charset="0"/>
        </a:defRPr>
      </a:lvl2pPr>
      <a:lvl3pPr algn="ctr" rtl="0" eaLnBrk="0" fontAlgn="base" hangingPunct="0">
        <a:spcBef>
          <a:spcPct val="0"/>
        </a:spcBef>
        <a:spcAft>
          <a:spcPct val="0"/>
        </a:spcAft>
        <a:defRPr sz="3200" b="1">
          <a:solidFill>
            <a:schemeClr val="bg1"/>
          </a:solidFill>
          <a:latin typeface="Comic Sans MS" panose="030F0702030302020204" pitchFamily="66" charset="0"/>
        </a:defRPr>
      </a:lvl3pPr>
      <a:lvl4pPr algn="ctr" rtl="0" eaLnBrk="0" fontAlgn="base" hangingPunct="0">
        <a:spcBef>
          <a:spcPct val="0"/>
        </a:spcBef>
        <a:spcAft>
          <a:spcPct val="0"/>
        </a:spcAft>
        <a:defRPr sz="3200" b="1">
          <a:solidFill>
            <a:schemeClr val="bg1"/>
          </a:solidFill>
          <a:latin typeface="Comic Sans MS" panose="030F0702030302020204" pitchFamily="66" charset="0"/>
        </a:defRPr>
      </a:lvl4pPr>
      <a:lvl5pPr algn="ctr" rtl="0" eaLnBrk="0" fontAlgn="base" hangingPunct="0">
        <a:spcBef>
          <a:spcPct val="0"/>
        </a:spcBef>
        <a:spcAft>
          <a:spcPct val="0"/>
        </a:spcAft>
        <a:defRPr sz="3200" b="1">
          <a:solidFill>
            <a:schemeClr val="bg1"/>
          </a:solidFill>
          <a:latin typeface="Comic Sans MS" panose="030F0702030302020204" pitchFamily="66" charset="0"/>
        </a:defRPr>
      </a:lvl5pPr>
      <a:lvl6pPr marL="457200" algn="ctr" rtl="0" fontAlgn="base">
        <a:spcBef>
          <a:spcPct val="0"/>
        </a:spcBef>
        <a:spcAft>
          <a:spcPct val="0"/>
        </a:spcAft>
        <a:defRPr sz="3200" b="1">
          <a:solidFill>
            <a:schemeClr val="bg1"/>
          </a:solidFill>
          <a:latin typeface="Comic Sans MS" panose="030F0702030302020204" pitchFamily="66" charset="0"/>
        </a:defRPr>
      </a:lvl6pPr>
      <a:lvl7pPr marL="914400" algn="ctr" rtl="0" fontAlgn="base">
        <a:spcBef>
          <a:spcPct val="0"/>
        </a:spcBef>
        <a:spcAft>
          <a:spcPct val="0"/>
        </a:spcAft>
        <a:defRPr sz="3200" b="1">
          <a:solidFill>
            <a:schemeClr val="bg1"/>
          </a:solidFill>
          <a:latin typeface="Comic Sans MS" panose="030F0702030302020204" pitchFamily="66" charset="0"/>
        </a:defRPr>
      </a:lvl7pPr>
      <a:lvl8pPr marL="1371600" algn="ctr" rtl="0" fontAlgn="base">
        <a:spcBef>
          <a:spcPct val="0"/>
        </a:spcBef>
        <a:spcAft>
          <a:spcPct val="0"/>
        </a:spcAft>
        <a:defRPr sz="3200" b="1">
          <a:solidFill>
            <a:schemeClr val="bg1"/>
          </a:solidFill>
          <a:latin typeface="Comic Sans MS" panose="030F0702030302020204" pitchFamily="66" charset="0"/>
        </a:defRPr>
      </a:lvl8pPr>
      <a:lvl9pPr marL="1828800" algn="ctr" rtl="0" fontAlgn="base">
        <a:spcBef>
          <a:spcPct val="0"/>
        </a:spcBef>
        <a:spcAft>
          <a:spcPct val="0"/>
        </a:spcAft>
        <a:defRPr sz="3200" b="1">
          <a:solidFill>
            <a:schemeClr val="bg1"/>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400" b="1" kern="1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b="1" kern="1200">
          <a:solidFill>
            <a:schemeClr val="bg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cintobraga@iseg.ulisboa.p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oleObject" Target="../embeddings/oleObject2.bin"/><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oleObject" Target="../embeddings/oleObject4.bin"/><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098" name="Rectangle 2">
            <a:extLst>
              <a:ext uri="{FF2B5EF4-FFF2-40B4-BE49-F238E27FC236}">
                <a16:creationId xmlns:a16="http://schemas.microsoft.com/office/drawing/2014/main" id="{A74C03C8-1373-7E73-2FD0-172A90E9111B}"/>
              </a:ext>
            </a:extLst>
          </p:cNvPr>
          <p:cNvSpPr>
            <a:spLocks noGrp="1" noChangeArrowheads="1"/>
          </p:cNvSpPr>
          <p:nvPr>
            <p:ph type="ctrTitle"/>
          </p:nvPr>
        </p:nvSpPr>
        <p:spPr>
          <a:xfrm>
            <a:off x="539750" y="1125538"/>
            <a:ext cx="8208963" cy="1143000"/>
          </a:xfrm>
        </p:spPr>
        <p:txBody>
          <a:bodyPr anchor="ctr"/>
          <a:lstStyle/>
          <a:p>
            <a:pPr eaLnBrk="1" hangingPunct="1"/>
            <a:r>
              <a:rPr lang="en-GB" altLang="pt-PT" sz="3200"/>
              <a:t>Preference Reversal</a:t>
            </a:r>
          </a:p>
        </p:txBody>
      </p:sp>
      <p:sp>
        <p:nvSpPr>
          <p:cNvPr id="4099" name="CaixaDeTexto 1">
            <a:extLst>
              <a:ext uri="{FF2B5EF4-FFF2-40B4-BE49-F238E27FC236}">
                <a16:creationId xmlns:a16="http://schemas.microsoft.com/office/drawing/2014/main" id="{0CC22C4E-0628-EDFD-2C01-EFA76F8F1D99}"/>
              </a:ext>
            </a:extLst>
          </p:cNvPr>
          <p:cNvSpPr txBox="1">
            <a:spLocks noChangeArrowheads="1"/>
          </p:cNvSpPr>
          <p:nvPr/>
        </p:nvSpPr>
        <p:spPr bwMode="auto">
          <a:xfrm>
            <a:off x="1476375" y="3132138"/>
            <a:ext cx="63357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pt-PT" altLang="pt-PT" sz="3200"/>
              <a:t>Jacinto Braga</a:t>
            </a:r>
          </a:p>
        </p:txBody>
      </p:sp>
      <p:sp>
        <p:nvSpPr>
          <p:cNvPr id="4100" name="CaixaDeTexto 2">
            <a:extLst>
              <a:ext uri="{FF2B5EF4-FFF2-40B4-BE49-F238E27FC236}">
                <a16:creationId xmlns:a16="http://schemas.microsoft.com/office/drawing/2014/main" id="{236B1899-F479-330D-40A6-405A62BF097B}"/>
              </a:ext>
            </a:extLst>
          </p:cNvPr>
          <p:cNvSpPr txBox="1">
            <a:spLocks noChangeArrowheads="1"/>
          </p:cNvSpPr>
          <p:nvPr/>
        </p:nvSpPr>
        <p:spPr bwMode="auto">
          <a:xfrm>
            <a:off x="1979613" y="4581525"/>
            <a:ext cx="5545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pt-PT" altLang="pt-PT" sz="2000">
                <a:hlinkClick r:id="rId3"/>
              </a:rPr>
              <a:t>jacintobraga@iseg.ulisboa.pt</a:t>
            </a:r>
            <a:endParaRPr lang="pt-PT" altLang="pt-PT"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458" name="Rectangle 2">
            <a:extLst>
              <a:ext uri="{FF2B5EF4-FFF2-40B4-BE49-F238E27FC236}">
                <a16:creationId xmlns:a16="http://schemas.microsoft.com/office/drawing/2014/main" id="{5A4BD3F2-B210-AEA1-5D83-FE50AA1D34F0}"/>
              </a:ext>
            </a:extLst>
          </p:cNvPr>
          <p:cNvSpPr>
            <a:spLocks noGrp="1" noChangeArrowheads="1"/>
          </p:cNvSpPr>
          <p:nvPr>
            <p:ph type="title"/>
          </p:nvPr>
        </p:nvSpPr>
        <p:spPr>
          <a:xfrm>
            <a:off x="827088" y="260350"/>
            <a:ext cx="7772400" cy="647700"/>
          </a:xfrm>
        </p:spPr>
        <p:txBody>
          <a:bodyPr/>
          <a:lstStyle/>
          <a:p>
            <a:pPr eaLnBrk="1" hangingPunct="1"/>
            <a:r>
              <a:rPr lang="en-GB" altLang="pt-PT" sz="2800"/>
              <a:t>Cox and Grether’s Experiment</a:t>
            </a:r>
          </a:p>
        </p:txBody>
      </p:sp>
      <p:sp>
        <p:nvSpPr>
          <p:cNvPr id="19459" name="Text Box 3">
            <a:extLst>
              <a:ext uri="{FF2B5EF4-FFF2-40B4-BE49-F238E27FC236}">
                <a16:creationId xmlns:a16="http://schemas.microsoft.com/office/drawing/2014/main" id="{7C2A0B02-5677-F1E1-E619-1AA0A0E90B0C}"/>
              </a:ext>
            </a:extLst>
          </p:cNvPr>
          <p:cNvSpPr txBox="1">
            <a:spLocks noChangeArrowheads="1"/>
          </p:cNvSpPr>
          <p:nvPr/>
        </p:nvSpPr>
        <p:spPr bwMode="auto">
          <a:xfrm>
            <a:off x="1346200" y="1557338"/>
            <a:ext cx="705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en-US" altLang="pt-PT" sz="2000"/>
          </a:p>
        </p:txBody>
      </p:sp>
      <p:sp>
        <p:nvSpPr>
          <p:cNvPr id="19460" name="Text Box 4">
            <a:extLst>
              <a:ext uri="{FF2B5EF4-FFF2-40B4-BE49-F238E27FC236}">
                <a16:creationId xmlns:a16="http://schemas.microsoft.com/office/drawing/2014/main" id="{6A463588-A8C5-B3B8-6926-4FF28FF93A73}"/>
              </a:ext>
            </a:extLst>
          </p:cNvPr>
          <p:cNvSpPr txBox="1">
            <a:spLocks noChangeArrowheads="1"/>
          </p:cNvSpPr>
          <p:nvPr/>
        </p:nvSpPr>
        <p:spPr bwMode="auto">
          <a:xfrm>
            <a:off x="3609975" y="2270125"/>
            <a:ext cx="1716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Highest bid</a:t>
            </a:r>
          </a:p>
        </p:txBody>
      </p:sp>
      <p:sp>
        <p:nvSpPr>
          <p:cNvPr id="19461" name="Text Box 5">
            <a:extLst>
              <a:ext uri="{FF2B5EF4-FFF2-40B4-BE49-F238E27FC236}">
                <a16:creationId xmlns:a16="http://schemas.microsoft.com/office/drawing/2014/main" id="{7978610D-37DE-714A-A61C-533AE89A6604}"/>
              </a:ext>
            </a:extLst>
          </p:cNvPr>
          <p:cNvSpPr txBox="1">
            <a:spLocks noChangeArrowheads="1"/>
          </p:cNvSpPr>
          <p:nvPr/>
        </p:nvSpPr>
        <p:spPr bwMode="auto">
          <a:xfrm>
            <a:off x="2824163" y="3424238"/>
            <a:ext cx="30019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         9    </a:t>
            </a:r>
            <a:r>
              <a:rPr lang="en-GB" altLang="pt-PT" sz="2000">
                <a:solidFill>
                  <a:srgbClr val="FFFF66"/>
                </a:solidFill>
              </a:rPr>
              <a:t>27</a:t>
            </a:r>
            <a:endParaRPr lang="en-US" altLang="pt-PT" sz="2000">
              <a:solidFill>
                <a:srgbClr val="FFFF66"/>
              </a:solidFill>
            </a:endParaRPr>
          </a:p>
        </p:txBody>
      </p:sp>
      <p:sp>
        <p:nvSpPr>
          <p:cNvPr id="19462" name="Text Box 6">
            <a:extLst>
              <a:ext uri="{FF2B5EF4-FFF2-40B4-BE49-F238E27FC236}">
                <a16:creationId xmlns:a16="http://schemas.microsoft.com/office/drawing/2014/main" id="{4A8465E8-0B54-6B2B-3F05-FF4E63424E93}"/>
              </a:ext>
            </a:extLst>
          </p:cNvPr>
          <p:cNvSpPr txBox="1">
            <a:spLocks noChangeArrowheads="1"/>
          </p:cNvSpPr>
          <p:nvPr/>
        </p:nvSpPr>
        <p:spPr bwMode="auto">
          <a:xfrm>
            <a:off x="2786063" y="3859213"/>
            <a:ext cx="2679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         </a:t>
            </a:r>
            <a:r>
              <a:rPr lang="en-GB" altLang="pt-PT" sz="2000">
                <a:solidFill>
                  <a:srgbClr val="FFFF66"/>
                </a:solidFill>
              </a:rPr>
              <a:t>2</a:t>
            </a:r>
            <a:r>
              <a:rPr lang="en-GB" altLang="pt-PT" sz="2000"/>
              <a:t>    22</a:t>
            </a:r>
            <a:endParaRPr lang="en-US" altLang="pt-PT" sz="2000"/>
          </a:p>
        </p:txBody>
      </p:sp>
      <p:sp>
        <p:nvSpPr>
          <p:cNvPr id="19463" name="Text Box 7">
            <a:extLst>
              <a:ext uri="{FF2B5EF4-FFF2-40B4-BE49-F238E27FC236}">
                <a16:creationId xmlns:a16="http://schemas.microsoft.com/office/drawing/2014/main" id="{D54686C3-E46B-7B55-7A95-6640C0E776F4}"/>
              </a:ext>
            </a:extLst>
          </p:cNvPr>
          <p:cNvSpPr txBox="1">
            <a:spLocks noChangeArrowheads="1"/>
          </p:cNvSpPr>
          <p:nvPr/>
        </p:nvSpPr>
        <p:spPr bwMode="auto">
          <a:xfrm>
            <a:off x="2424113" y="2868613"/>
            <a:ext cx="3600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Choice       P     $</a:t>
            </a:r>
            <a:endParaRPr lang="en-US" altLang="pt-PT" sz="2000"/>
          </a:p>
        </p:txBody>
      </p:sp>
      <p:sp>
        <p:nvSpPr>
          <p:cNvPr id="206856" name="Text Box 8">
            <a:extLst>
              <a:ext uri="{FF2B5EF4-FFF2-40B4-BE49-F238E27FC236}">
                <a16:creationId xmlns:a16="http://schemas.microsoft.com/office/drawing/2014/main" id="{DA80A96C-39CB-4413-E2A9-567B80EB48B5}"/>
              </a:ext>
            </a:extLst>
          </p:cNvPr>
          <p:cNvSpPr txBox="1">
            <a:spLocks noChangeArrowheads="1"/>
          </p:cNvSpPr>
          <p:nvPr/>
        </p:nvSpPr>
        <p:spPr bwMode="auto">
          <a:xfrm>
            <a:off x="5819775" y="2281238"/>
            <a:ext cx="16573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Highest bid</a:t>
            </a:r>
          </a:p>
        </p:txBody>
      </p:sp>
      <p:sp>
        <p:nvSpPr>
          <p:cNvPr id="206857" name="Text Box 9">
            <a:extLst>
              <a:ext uri="{FF2B5EF4-FFF2-40B4-BE49-F238E27FC236}">
                <a16:creationId xmlns:a16="http://schemas.microsoft.com/office/drawing/2014/main" id="{06FACFB2-9119-1EC1-2DEE-9FEEBCC0954C}"/>
              </a:ext>
            </a:extLst>
          </p:cNvPr>
          <p:cNvSpPr txBox="1">
            <a:spLocks noChangeArrowheads="1"/>
          </p:cNvSpPr>
          <p:nvPr/>
        </p:nvSpPr>
        <p:spPr bwMode="auto">
          <a:xfrm>
            <a:off x="5988050" y="3436938"/>
            <a:ext cx="1265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22    </a:t>
            </a:r>
            <a:r>
              <a:rPr lang="en-GB" altLang="pt-PT" sz="2000">
                <a:solidFill>
                  <a:srgbClr val="FFFF66"/>
                </a:solidFill>
              </a:rPr>
              <a:t>35</a:t>
            </a:r>
            <a:endParaRPr lang="en-US" altLang="pt-PT" sz="2000">
              <a:solidFill>
                <a:srgbClr val="FFFF66"/>
              </a:solidFill>
            </a:endParaRPr>
          </a:p>
        </p:txBody>
      </p:sp>
      <p:sp>
        <p:nvSpPr>
          <p:cNvPr id="206858" name="Text Box 10">
            <a:extLst>
              <a:ext uri="{FF2B5EF4-FFF2-40B4-BE49-F238E27FC236}">
                <a16:creationId xmlns:a16="http://schemas.microsoft.com/office/drawing/2014/main" id="{C3112A55-344F-5B38-AE9A-65526B46A16A}"/>
              </a:ext>
            </a:extLst>
          </p:cNvPr>
          <p:cNvSpPr txBox="1">
            <a:spLocks noChangeArrowheads="1"/>
          </p:cNvSpPr>
          <p:nvPr/>
        </p:nvSpPr>
        <p:spPr bwMode="auto">
          <a:xfrm>
            <a:off x="6146800" y="3862388"/>
            <a:ext cx="1406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solidFill>
                  <a:srgbClr val="FFFF66"/>
                </a:solidFill>
              </a:rPr>
              <a:t>4</a:t>
            </a:r>
            <a:r>
              <a:rPr lang="en-GB" altLang="pt-PT" sz="2000"/>
              <a:t>    39</a:t>
            </a:r>
            <a:endParaRPr lang="en-US" altLang="pt-PT" sz="2000"/>
          </a:p>
        </p:txBody>
      </p:sp>
      <p:sp>
        <p:nvSpPr>
          <p:cNvPr id="206859" name="Text Box 11">
            <a:extLst>
              <a:ext uri="{FF2B5EF4-FFF2-40B4-BE49-F238E27FC236}">
                <a16:creationId xmlns:a16="http://schemas.microsoft.com/office/drawing/2014/main" id="{971023AC-A14A-7E1F-5A52-C4C80D246673}"/>
              </a:ext>
            </a:extLst>
          </p:cNvPr>
          <p:cNvSpPr txBox="1">
            <a:spLocks noChangeArrowheads="1"/>
          </p:cNvSpPr>
          <p:nvPr/>
        </p:nvSpPr>
        <p:spPr bwMode="auto">
          <a:xfrm>
            <a:off x="2824163" y="4418013"/>
            <a:ext cx="307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a:t>
            </a:r>
            <a:endParaRPr lang="en-US" altLang="pt-PT" sz="2000"/>
          </a:p>
        </p:txBody>
      </p:sp>
      <p:sp>
        <p:nvSpPr>
          <p:cNvPr id="206860" name="Text Box 12">
            <a:extLst>
              <a:ext uri="{FF2B5EF4-FFF2-40B4-BE49-F238E27FC236}">
                <a16:creationId xmlns:a16="http://schemas.microsoft.com/office/drawing/2014/main" id="{D66103CE-2D96-A774-58D8-9CDAEFF46C13}"/>
              </a:ext>
            </a:extLst>
          </p:cNvPr>
          <p:cNvSpPr txBox="1">
            <a:spLocks noChangeArrowheads="1"/>
          </p:cNvSpPr>
          <p:nvPr/>
        </p:nvSpPr>
        <p:spPr bwMode="auto">
          <a:xfrm>
            <a:off x="2786063" y="4814888"/>
            <a:ext cx="346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a:t>
            </a:r>
            <a:endParaRPr lang="en-US" altLang="pt-PT" sz="2000"/>
          </a:p>
        </p:txBody>
      </p:sp>
      <p:sp>
        <p:nvSpPr>
          <p:cNvPr id="19469" name="Line 13">
            <a:extLst>
              <a:ext uri="{FF2B5EF4-FFF2-40B4-BE49-F238E27FC236}">
                <a16:creationId xmlns:a16="http://schemas.microsoft.com/office/drawing/2014/main" id="{157D4B23-A32A-9E30-0D8F-3DFCDFD08DA3}"/>
              </a:ext>
            </a:extLst>
          </p:cNvPr>
          <p:cNvSpPr>
            <a:spLocks noChangeShapeType="1"/>
          </p:cNvSpPr>
          <p:nvPr/>
        </p:nvSpPr>
        <p:spPr bwMode="auto">
          <a:xfrm>
            <a:off x="3663950" y="2773363"/>
            <a:ext cx="158432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62" name="Text Box 14">
            <a:extLst>
              <a:ext uri="{FF2B5EF4-FFF2-40B4-BE49-F238E27FC236}">
                <a16:creationId xmlns:a16="http://schemas.microsoft.com/office/drawing/2014/main" id="{D5F94E35-B890-CE1D-8FA1-1564139969C8}"/>
              </a:ext>
            </a:extLst>
          </p:cNvPr>
          <p:cNvSpPr txBox="1">
            <a:spLocks noChangeArrowheads="1"/>
          </p:cNvSpPr>
          <p:nvPr/>
        </p:nvSpPr>
        <p:spPr bwMode="auto">
          <a:xfrm>
            <a:off x="1323975" y="3646488"/>
            <a:ext cx="1187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Round 1</a:t>
            </a:r>
            <a:endParaRPr lang="en-US" altLang="pt-PT" sz="2000"/>
          </a:p>
        </p:txBody>
      </p:sp>
      <p:sp>
        <p:nvSpPr>
          <p:cNvPr id="19471" name="Text Box 15">
            <a:extLst>
              <a:ext uri="{FF2B5EF4-FFF2-40B4-BE49-F238E27FC236}">
                <a16:creationId xmlns:a16="http://schemas.microsoft.com/office/drawing/2014/main" id="{319F096B-3E83-8955-C966-3DC32571CFD3}"/>
              </a:ext>
            </a:extLst>
          </p:cNvPr>
          <p:cNvSpPr txBox="1">
            <a:spLocks noChangeArrowheads="1"/>
          </p:cNvSpPr>
          <p:nvPr/>
        </p:nvSpPr>
        <p:spPr bwMode="auto">
          <a:xfrm>
            <a:off x="3933825" y="1836738"/>
            <a:ext cx="1160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SPA</a:t>
            </a:r>
            <a:endParaRPr lang="en-US" altLang="pt-PT" sz="2000"/>
          </a:p>
        </p:txBody>
      </p:sp>
      <p:sp>
        <p:nvSpPr>
          <p:cNvPr id="206864" name="Text Box 16">
            <a:extLst>
              <a:ext uri="{FF2B5EF4-FFF2-40B4-BE49-F238E27FC236}">
                <a16:creationId xmlns:a16="http://schemas.microsoft.com/office/drawing/2014/main" id="{4B6FCCA9-FCEA-9B49-A21C-D9767845D910}"/>
              </a:ext>
            </a:extLst>
          </p:cNvPr>
          <p:cNvSpPr txBox="1">
            <a:spLocks noChangeArrowheads="1"/>
          </p:cNvSpPr>
          <p:nvPr/>
        </p:nvSpPr>
        <p:spPr bwMode="auto">
          <a:xfrm>
            <a:off x="6235700" y="1844675"/>
            <a:ext cx="865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BDM</a:t>
            </a:r>
            <a:endParaRPr lang="en-US" altLang="pt-PT" sz="2000"/>
          </a:p>
        </p:txBody>
      </p:sp>
      <p:sp>
        <p:nvSpPr>
          <p:cNvPr id="206865" name="Text Box 17">
            <a:extLst>
              <a:ext uri="{FF2B5EF4-FFF2-40B4-BE49-F238E27FC236}">
                <a16:creationId xmlns:a16="http://schemas.microsoft.com/office/drawing/2014/main" id="{1BCBECA0-4DA6-79FB-2700-40F9260224C8}"/>
              </a:ext>
            </a:extLst>
          </p:cNvPr>
          <p:cNvSpPr txBox="1">
            <a:spLocks noChangeArrowheads="1"/>
          </p:cNvSpPr>
          <p:nvPr/>
        </p:nvSpPr>
        <p:spPr bwMode="auto">
          <a:xfrm>
            <a:off x="6156325" y="4405313"/>
            <a:ext cx="1400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6 </a:t>
            </a:r>
            <a:r>
              <a:rPr lang="en-GB" altLang="pt-PT" sz="1400"/>
              <a:t>  </a:t>
            </a:r>
            <a:r>
              <a:rPr lang="en-GB" altLang="pt-PT" sz="2000"/>
              <a:t>   </a:t>
            </a:r>
            <a:r>
              <a:rPr lang="en-GB" altLang="pt-PT" sz="2000">
                <a:solidFill>
                  <a:srgbClr val="FFFF66"/>
                </a:solidFill>
              </a:rPr>
              <a:t>4</a:t>
            </a:r>
            <a:endParaRPr lang="en-US" altLang="pt-PT" sz="2000">
              <a:solidFill>
                <a:srgbClr val="FFFF66"/>
              </a:solidFill>
            </a:endParaRPr>
          </a:p>
        </p:txBody>
      </p:sp>
      <p:sp>
        <p:nvSpPr>
          <p:cNvPr id="206866" name="Text Box 18">
            <a:extLst>
              <a:ext uri="{FF2B5EF4-FFF2-40B4-BE49-F238E27FC236}">
                <a16:creationId xmlns:a16="http://schemas.microsoft.com/office/drawing/2014/main" id="{511320DA-36C2-35DB-FF5C-DA924AEF66E0}"/>
              </a:ext>
            </a:extLst>
          </p:cNvPr>
          <p:cNvSpPr txBox="1">
            <a:spLocks noChangeArrowheads="1"/>
          </p:cNvSpPr>
          <p:nvPr/>
        </p:nvSpPr>
        <p:spPr bwMode="auto">
          <a:xfrm>
            <a:off x="6156325" y="4838700"/>
            <a:ext cx="1368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solidFill>
                  <a:srgbClr val="FFFF66"/>
                </a:solidFill>
              </a:rPr>
              <a:t>0</a:t>
            </a:r>
            <a:r>
              <a:rPr lang="en-GB" altLang="pt-PT" sz="2000"/>
              <a:t>    10</a:t>
            </a:r>
            <a:endParaRPr lang="en-US" altLang="pt-PT" sz="2000"/>
          </a:p>
        </p:txBody>
      </p:sp>
      <p:sp>
        <p:nvSpPr>
          <p:cNvPr id="206867" name="Text Box 19">
            <a:extLst>
              <a:ext uri="{FF2B5EF4-FFF2-40B4-BE49-F238E27FC236}">
                <a16:creationId xmlns:a16="http://schemas.microsoft.com/office/drawing/2014/main" id="{D94764DB-B073-10BB-FF5B-D4AB57FB204D}"/>
              </a:ext>
            </a:extLst>
          </p:cNvPr>
          <p:cNvSpPr txBox="1">
            <a:spLocks noChangeArrowheads="1"/>
          </p:cNvSpPr>
          <p:nvPr/>
        </p:nvSpPr>
        <p:spPr bwMode="auto">
          <a:xfrm>
            <a:off x="6099175" y="2868613"/>
            <a:ext cx="1512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     $</a:t>
            </a:r>
            <a:endParaRPr lang="en-US" altLang="pt-PT" sz="2000"/>
          </a:p>
        </p:txBody>
      </p:sp>
      <p:sp>
        <p:nvSpPr>
          <p:cNvPr id="206868" name="Line 20">
            <a:extLst>
              <a:ext uri="{FF2B5EF4-FFF2-40B4-BE49-F238E27FC236}">
                <a16:creationId xmlns:a16="http://schemas.microsoft.com/office/drawing/2014/main" id="{F3AB20EE-8371-16E9-B134-508C0D64A6F2}"/>
              </a:ext>
            </a:extLst>
          </p:cNvPr>
          <p:cNvSpPr>
            <a:spLocks noChangeShapeType="1"/>
          </p:cNvSpPr>
          <p:nvPr/>
        </p:nvSpPr>
        <p:spPr bwMode="auto">
          <a:xfrm>
            <a:off x="5795963" y="2773363"/>
            <a:ext cx="165576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69" name="Text Box 21">
            <a:extLst>
              <a:ext uri="{FF2B5EF4-FFF2-40B4-BE49-F238E27FC236}">
                <a16:creationId xmlns:a16="http://schemas.microsoft.com/office/drawing/2014/main" id="{4613C2BF-0F24-C06A-EA61-17523FE01D05}"/>
              </a:ext>
            </a:extLst>
          </p:cNvPr>
          <p:cNvSpPr txBox="1">
            <a:spLocks noChangeArrowheads="1"/>
          </p:cNvSpPr>
          <p:nvPr/>
        </p:nvSpPr>
        <p:spPr bwMode="auto">
          <a:xfrm>
            <a:off x="1308100" y="4591050"/>
            <a:ext cx="1187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Round 5</a:t>
            </a:r>
            <a:endParaRPr lang="en-US" altLang="pt-PT" sz="2000"/>
          </a:p>
        </p:txBody>
      </p:sp>
      <p:sp>
        <p:nvSpPr>
          <p:cNvPr id="19478" name="Line 22">
            <a:extLst>
              <a:ext uri="{FF2B5EF4-FFF2-40B4-BE49-F238E27FC236}">
                <a16:creationId xmlns:a16="http://schemas.microsoft.com/office/drawing/2014/main" id="{1AFFEDA8-87BE-FC88-BB04-AFF252ED90DA}"/>
              </a:ext>
            </a:extLst>
          </p:cNvPr>
          <p:cNvSpPr>
            <a:spLocks noChangeShapeType="1"/>
          </p:cNvSpPr>
          <p:nvPr/>
        </p:nvSpPr>
        <p:spPr bwMode="auto">
          <a:xfrm>
            <a:off x="1258888" y="3325813"/>
            <a:ext cx="619283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9" name="Line 23">
            <a:extLst>
              <a:ext uri="{FF2B5EF4-FFF2-40B4-BE49-F238E27FC236}">
                <a16:creationId xmlns:a16="http://schemas.microsoft.com/office/drawing/2014/main" id="{712CD67F-72F9-EAC1-7D69-47CB660D0D2B}"/>
              </a:ext>
            </a:extLst>
          </p:cNvPr>
          <p:cNvSpPr>
            <a:spLocks noChangeShapeType="1"/>
          </p:cNvSpPr>
          <p:nvPr/>
        </p:nvSpPr>
        <p:spPr bwMode="auto">
          <a:xfrm>
            <a:off x="1258888" y="4343400"/>
            <a:ext cx="619283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0" name="Line 24">
            <a:extLst>
              <a:ext uri="{FF2B5EF4-FFF2-40B4-BE49-F238E27FC236}">
                <a16:creationId xmlns:a16="http://schemas.microsoft.com/office/drawing/2014/main" id="{7A9EFB74-70EC-7BDA-5B9A-BAFA6937C4C8}"/>
              </a:ext>
            </a:extLst>
          </p:cNvPr>
          <p:cNvSpPr>
            <a:spLocks noChangeShapeType="1"/>
          </p:cNvSpPr>
          <p:nvPr/>
        </p:nvSpPr>
        <p:spPr bwMode="auto">
          <a:xfrm>
            <a:off x="1276350" y="1741488"/>
            <a:ext cx="6192838"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73" name="Line 25">
            <a:extLst>
              <a:ext uri="{FF2B5EF4-FFF2-40B4-BE49-F238E27FC236}">
                <a16:creationId xmlns:a16="http://schemas.microsoft.com/office/drawing/2014/main" id="{B26B8739-6255-88C1-C515-B1A159E9D6FB}"/>
              </a:ext>
            </a:extLst>
          </p:cNvPr>
          <p:cNvSpPr>
            <a:spLocks noChangeShapeType="1"/>
          </p:cNvSpPr>
          <p:nvPr/>
        </p:nvSpPr>
        <p:spPr bwMode="auto">
          <a:xfrm>
            <a:off x="1276350" y="4332288"/>
            <a:ext cx="6192838"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74" name="Rectangle 26">
            <a:extLst>
              <a:ext uri="{FF2B5EF4-FFF2-40B4-BE49-F238E27FC236}">
                <a16:creationId xmlns:a16="http://schemas.microsoft.com/office/drawing/2014/main" id="{401350CD-02DF-F90D-3495-F09FD836D1D7}"/>
              </a:ext>
            </a:extLst>
          </p:cNvPr>
          <p:cNvSpPr>
            <a:spLocks noChangeArrowheads="1"/>
          </p:cNvSpPr>
          <p:nvPr/>
        </p:nvSpPr>
        <p:spPr bwMode="auto">
          <a:xfrm>
            <a:off x="1258888" y="1598613"/>
            <a:ext cx="1152525" cy="360362"/>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75" name="Rectangle 27">
            <a:extLst>
              <a:ext uri="{FF2B5EF4-FFF2-40B4-BE49-F238E27FC236}">
                <a16:creationId xmlns:a16="http://schemas.microsoft.com/office/drawing/2014/main" id="{6A3FEAEB-AB97-B6C6-2E39-9A8D0D7541C5}"/>
              </a:ext>
            </a:extLst>
          </p:cNvPr>
          <p:cNvSpPr>
            <a:spLocks noChangeArrowheads="1"/>
          </p:cNvSpPr>
          <p:nvPr/>
        </p:nvSpPr>
        <p:spPr bwMode="auto">
          <a:xfrm>
            <a:off x="1258888" y="4191000"/>
            <a:ext cx="1152525" cy="360363"/>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76" name="Rectangle 28">
            <a:extLst>
              <a:ext uri="{FF2B5EF4-FFF2-40B4-BE49-F238E27FC236}">
                <a16:creationId xmlns:a16="http://schemas.microsoft.com/office/drawing/2014/main" id="{736AFFE7-AF44-D44F-8E48-7AABD29D21FF}"/>
              </a:ext>
            </a:extLst>
          </p:cNvPr>
          <p:cNvSpPr>
            <a:spLocks noChangeArrowheads="1"/>
          </p:cNvSpPr>
          <p:nvPr/>
        </p:nvSpPr>
        <p:spPr bwMode="auto">
          <a:xfrm>
            <a:off x="5270500" y="1525588"/>
            <a:ext cx="2305050" cy="360362"/>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77" name="Rectangle 29">
            <a:extLst>
              <a:ext uri="{FF2B5EF4-FFF2-40B4-BE49-F238E27FC236}">
                <a16:creationId xmlns:a16="http://schemas.microsoft.com/office/drawing/2014/main" id="{44E023BD-1623-87B1-7D73-2FCB4CBE33BE}"/>
              </a:ext>
            </a:extLst>
          </p:cNvPr>
          <p:cNvSpPr>
            <a:spLocks noChangeArrowheads="1"/>
          </p:cNvSpPr>
          <p:nvPr/>
        </p:nvSpPr>
        <p:spPr bwMode="auto">
          <a:xfrm>
            <a:off x="5270500" y="3182938"/>
            <a:ext cx="2305050" cy="287337"/>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78" name="Rectangle 30">
            <a:extLst>
              <a:ext uri="{FF2B5EF4-FFF2-40B4-BE49-F238E27FC236}">
                <a16:creationId xmlns:a16="http://schemas.microsoft.com/office/drawing/2014/main" id="{16C4657C-938D-EDF3-9F07-A813E442DAE9}"/>
              </a:ext>
            </a:extLst>
          </p:cNvPr>
          <p:cNvSpPr>
            <a:spLocks noChangeArrowheads="1"/>
          </p:cNvSpPr>
          <p:nvPr/>
        </p:nvSpPr>
        <p:spPr bwMode="auto">
          <a:xfrm>
            <a:off x="5272088" y="4262438"/>
            <a:ext cx="2305050" cy="1295400"/>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79" name="Rectangle 31">
            <a:extLst>
              <a:ext uri="{FF2B5EF4-FFF2-40B4-BE49-F238E27FC236}">
                <a16:creationId xmlns:a16="http://schemas.microsoft.com/office/drawing/2014/main" id="{47F0CC95-D6B7-AF12-AFA4-F70E3AB7B269}"/>
              </a:ext>
            </a:extLst>
          </p:cNvPr>
          <p:cNvSpPr>
            <a:spLocks noChangeArrowheads="1"/>
          </p:cNvSpPr>
          <p:nvPr/>
        </p:nvSpPr>
        <p:spPr bwMode="auto">
          <a:xfrm>
            <a:off x="1258888" y="3109913"/>
            <a:ext cx="1152525" cy="360362"/>
          </a:xfrm>
          <a:prstGeom prst="rect">
            <a:avLst/>
          </a:prstGeom>
          <a:solidFill>
            <a:srgbClr val="000058"/>
          </a:solidFill>
          <a:ln w="9525">
            <a:solidFill>
              <a:srgbClr val="0000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06880" name="Text Box 32">
            <a:extLst>
              <a:ext uri="{FF2B5EF4-FFF2-40B4-BE49-F238E27FC236}">
                <a16:creationId xmlns:a16="http://schemas.microsoft.com/office/drawing/2014/main" id="{244B7772-5A97-1743-0FC8-392D9468034A}"/>
              </a:ext>
            </a:extLst>
          </p:cNvPr>
          <p:cNvSpPr txBox="1">
            <a:spLocks noChangeArrowheads="1"/>
          </p:cNvSpPr>
          <p:nvPr/>
        </p:nvSpPr>
        <p:spPr bwMode="auto">
          <a:xfrm>
            <a:off x="2339975" y="1262063"/>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Number of Subjects</a:t>
            </a:r>
            <a:endParaRPr lang="en-US" altLang="pt-PT" sz="2000"/>
          </a:p>
        </p:txBody>
      </p:sp>
      <p:sp>
        <p:nvSpPr>
          <p:cNvPr id="206881" name="Text Box 33">
            <a:extLst>
              <a:ext uri="{FF2B5EF4-FFF2-40B4-BE49-F238E27FC236}">
                <a16:creationId xmlns:a16="http://schemas.microsoft.com/office/drawing/2014/main" id="{BBA25563-2D0A-B64D-C0FA-F4F9D814BF25}"/>
              </a:ext>
            </a:extLst>
          </p:cNvPr>
          <p:cNvSpPr txBox="1">
            <a:spLocks noChangeArrowheads="1"/>
          </p:cNvSpPr>
          <p:nvPr/>
        </p:nvSpPr>
        <p:spPr bwMode="auto">
          <a:xfrm>
            <a:off x="3779838" y="4430713"/>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26</a:t>
            </a:r>
            <a:endParaRPr lang="en-US" altLang="pt-PT" sz="2000"/>
          </a:p>
        </p:txBody>
      </p:sp>
      <p:sp>
        <p:nvSpPr>
          <p:cNvPr id="206882" name="Text Box 34">
            <a:extLst>
              <a:ext uri="{FF2B5EF4-FFF2-40B4-BE49-F238E27FC236}">
                <a16:creationId xmlns:a16="http://schemas.microsoft.com/office/drawing/2014/main" id="{13A52D99-B1C5-1BC6-B87C-6D897B22D8F5}"/>
              </a:ext>
            </a:extLst>
          </p:cNvPr>
          <p:cNvSpPr txBox="1">
            <a:spLocks noChangeArrowheads="1"/>
          </p:cNvSpPr>
          <p:nvPr/>
        </p:nvSpPr>
        <p:spPr bwMode="auto">
          <a:xfrm>
            <a:off x="4572000" y="4430713"/>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solidFill>
                  <a:srgbClr val="FFFF66"/>
                </a:solidFill>
              </a:rPr>
              <a:t>10</a:t>
            </a:r>
            <a:endParaRPr lang="en-US" altLang="pt-PT" sz="2000">
              <a:solidFill>
                <a:srgbClr val="FFFF66"/>
              </a:solidFill>
            </a:endParaRPr>
          </a:p>
        </p:txBody>
      </p:sp>
      <p:sp>
        <p:nvSpPr>
          <p:cNvPr id="206883" name="Text Box 35">
            <a:extLst>
              <a:ext uri="{FF2B5EF4-FFF2-40B4-BE49-F238E27FC236}">
                <a16:creationId xmlns:a16="http://schemas.microsoft.com/office/drawing/2014/main" id="{AD4A89AD-CFAF-4507-1DB4-2A6FBC600A78}"/>
              </a:ext>
            </a:extLst>
          </p:cNvPr>
          <p:cNvSpPr txBox="1">
            <a:spLocks noChangeArrowheads="1"/>
          </p:cNvSpPr>
          <p:nvPr/>
        </p:nvSpPr>
        <p:spPr bwMode="auto">
          <a:xfrm>
            <a:off x="3867150" y="4824413"/>
            <a:ext cx="503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solidFill>
                  <a:srgbClr val="FFFF66"/>
                </a:solidFill>
              </a:rPr>
              <a:t>8</a:t>
            </a:r>
            <a:endParaRPr lang="en-US" altLang="pt-PT" sz="2000">
              <a:solidFill>
                <a:srgbClr val="FFFF66"/>
              </a:solidFill>
            </a:endParaRPr>
          </a:p>
        </p:txBody>
      </p:sp>
      <p:sp>
        <p:nvSpPr>
          <p:cNvPr id="206884" name="Text Box 36">
            <a:extLst>
              <a:ext uri="{FF2B5EF4-FFF2-40B4-BE49-F238E27FC236}">
                <a16:creationId xmlns:a16="http://schemas.microsoft.com/office/drawing/2014/main" id="{DE7D3491-0895-2AA6-AE79-4043DFC6AC8E}"/>
              </a:ext>
            </a:extLst>
          </p:cNvPr>
          <p:cNvSpPr txBox="1">
            <a:spLocks noChangeArrowheads="1"/>
          </p:cNvSpPr>
          <p:nvPr/>
        </p:nvSpPr>
        <p:spPr bwMode="auto">
          <a:xfrm>
            <a:off x="4579938" y="4814888"/>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16</a:t>
            </a:r>
            <a:endParaRPr lang="en-US" altLang="pt-PT"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2" fill="hold" grpId="0" nodeType="clickEffect">
                                  <p:stCondLst>
                                    <p:cond delay="0"/>
                                  </p:stCondLst>
                                  <p:childTnLst>
                                    <p:animEffect transition="out" filter="wipe(right)">
                                      <p:cBhvr>
                                        <p:cTn id="6" dur="1000"/>
                                        <p:tgtEl>
                                          <p:spTgt spid="206879"/>
                                        </p:tgtEl>
                                      </p:cBhvr>
                                    </p:animEffect>
                                    <p:set>
                                      <p:cBhvr>
                                        <p:cTn id="7" dur="1" fill="hold">
                                          <p:stCondLst>
                                            <p:cond delay="999"/>
                                          </p:stCondLst>
                                        </p:cTn>
                                        <p:tgtEl>
                                          <p:spTgt spid="206879"/>
                                        </p:tgtEl>
                                        <p:attrNameLst>
                                          <p:attrName>style.visibility</p:attrName>
                                        </p:attrNameLst>
                                      </p:cBhvr>
                                      <p:to>
                                        <p:strVal val="hidden"/>
                                      </p:to>
                                    </p:set>
                                  </p:childTnLst>
                                </p:cTn>
                              </p:par>
                              <p:par>
                                <p:cTn id="8" presetID="22" presetClass="exit" presetSubtype="2" fill="hold" grpId="0" nodeType="withEffect">
                                  <p:stCondLst>
                                    <p:cond delay="0"/>
                                  </p:stCondLst>
                                  <p:childTnLst>
                                    <p:animEffect transition="out" filter="wipe(right)">
                                      <p:cBhvr>
                                        <p:cTn id="9" dur="1000"/>
                                        <p:tgtEl>
                                          <p:spTgt spid="206874"/>
                                        </p:tgtEl>
                                      </p:cBhvr>
                                    </p:animEffect>
                                    <p:set>
                                      <p:cBhvr>
                                        <p:cTn id="10" dur="1" fill="hold">
                                          <p:stCondLst>
                                            <p:cond delay="999"/>
                                          </p:stCondLst>
                                        </p:cTn>
                                        <p:tgtEl>
                                          <p:spTgt spid="206874"/>
                                        </p:tgtEl>
                                        <p:attrNameLst>
                                          <p:attrName>style.visibility</p:attrName>
                                        </p:attrNameLst>
                                      </p:cBhvr>
                                      <p:to>
                                        <p:strVal val="hidden"/>
                                      </p:to>
                                    </p:set>
                                  </p:childTnLst>
                                </p:cTn>
                              </p:par>
                              <p:par>
                                <p:cTn id="11" presetID="22" presetClass="exit" presetSubtype="2" fill="hold" grpId="0" nodeType="withEffect">
                                  <p:stCondLst>
                                    <p:cond delay="0"/>
                                  </p:stCondLst>
                                  <p:childTnLst>
                                    <p:animEffect transition="out" filter="wipe(right)">
                                      <p:cBhvr>
                                        <p:cTn id="12" dur="1000"/>
                                        <p:tgtEl>
                                          <p:spTgt spid="206875"/>
                                        </p:tgtEl>
                                      </p:cBhvr>
                                    </p:animEffect>
                                    <p:set>
                                      <p:cBhvr>
                                        <p:cTn id="13" dur="1" fill="hold">
                                          <p:stCondLst>
                                            <p:cond delay="999"/>
                                          </p:stCondLst>
                                        </p:cTn>
                                        <p:tgtEl>
                                          <p:spTgt spid="206875"/>
                                        </p:tgtEl>
                                        <p:attrNameLst>
                                          <p:attrName>style.visibility</p:attrName>
                                        </p:attrNameLst>
                                      </p:cBhvr>
                                      <p:to>
                                        <p:strVal val="hidden"/>
                                      </p:to>
                                    </p:set>
                                  </p:childTnLst>
                                </p:cTn>
                              </p:par>
                              <p:par>
                                <p:cTn id="14" presetID="35" presetClass="path" presetSubtype="0" accel="50000" decel="50000" fill="hold" grpId="1" nodeType="withEffect">
                                  <p:stCondLst>
                                    <p:cond delay="0"/>
                                  </p:stCondLst>
                                  <p:childTnLst>
                                    <p:animMotion origin="layout" path="M -1.11111E-6 4.07407E-6 L -0.05903 -0.00093 " pathEditMode="relative" rAng="0" ptsTypes="AA">
                                      <p:cBhvr>
                                        <p:cTn id="15" dur="1000" fill="hold"/>
                                        <p:tgtEl>
                                          <p:spTgt spid="206880"/>
                                        </p:tgtEl>
                                        <p:attrNameLst>
                                          <p:attrName>ppt_x</p:attrName>
                                          <p:attrName>ppt_y</p:attrName>
                                        </p:attrNameLst>
                                      </p:cBhvr>
                                      <p:rCtr x="-2951" y="-46"/>
                                    </p:animMotion>
                                  </p:childTnLst>
                                </p:cTn>
                              </p:par>
                            </p:childTnLst>
                          </p:cTn>
                        </p:par>
                        <p:par>
                          <p:cTn id="16" fill="hold" nodeType="afterGroup">
                            <p:stCondLst>
                              <p:cond delay="1000"/>
                            </p:stCondLst>
                            <p:childTnLst>
                              <p:par>
                                <p:cTn id="17" presetID="1" presetClass="entr" presetSubtype="0" fill="hold" grpId="0" nodeType="afterEffect">
                                  <p:stCondLst>
                                    <p:cond delay="0"/>
                                  </p:stCondLst>
                                  <p:iterate type="wd">
                                    <p:tmAbs val="100"/>
                                  </p:iterate>
                                  <p:childTnLst>
                                    <p:set>
                                      <p:cBhvr>
                                        <p:cTn id="18" dur="1" fill="hold">
                                          <p:stCondLst>
                                            <p:cond delay="0"/>
                                          </p:stCondLst>
                                        </p:cTn>
                                        <p:tgtEl>
                                          <p:spTgt spid="20686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nodeType="clickEffect">
                                  <p:stCondLst>
                                    <p:cond delay="0"/>
                                  </p:stCondLst>
                                  <p:childTnLst>
                                    <p:animMotion origin="layout" path="M 4.72222E-6 -2.22222E-6 L 0.00017 0.14468 " pathEditMode="relative" rAng="0" ptsTypes="AA">
                                      <p:cBhvr>
                                        <p:cTn id="22" dur="1000" fill="hold"/>
                                        <p:tgtEl>
                                          <p:spTgt spid="206873"/>
                                        </p:tgtEl>
                                        <p:attrNameLst>
                                          <p:attrName>ppt_x</p:attrName>
                                          <p:attrName>ppt_y</p:attrName>
                                        </p:attrNameLst>
                                      </p:cBhvr>
                                      <p:rCtr x="0" y="7222"/>
                                    </p:animMotion>
                                  </p:childTnLst>
                                </p:cTn>
                              </p:par>
                            </p:childTnLst>
                          </p:cTn>
                        </p:par>
                        <p:par>
                          <p:cTn id="23" fill="hold" nodeType="afterGroup">
                            <p:stCondLst>
                              <p:cond delay="1000"/>
                            </p:stCondLst>
                            <p:childTnLst>
                              <p:par>
                                <p:cTn id="24" presetID="1" presetClass="entr" presetSubtype="0" fill="hold" grpId="0" nodeType="afterEffect">
                                  <p:stCondLst>
                                    <p:cond delay="0"/>
                                  </p:stCondLst>
                                  <p:iterate type="wd">
                                    <p:tmAbs val="100"/>
                                  </p:iterate>
                                  <p:childTnLst>
                                    <p:set>
                                      <p:cBhvr>
                                        <p:cTn id="25" dur="1" fill="hold">
                                          <p:stCondLst>
                                            <p:cond delay="0"/>
                                          </p:stCondLst>
                                        </p:cTn>
                                        <p:tgtEl>
                                          <p:spTgt spid="206869"/>
                                        </p:tgtEl>
                                        <p:attrNameLst>
                                          <p:attrName>style.visibility</p:attrName>
                                        </p:attrNameLst>
                                      </p:cBhvr>
                                      <p:to>
                                        <p:strVal val="visible"/>
                                      </p:to>
                                    </p:set>
                                  </p:childTnLst>
                                </p:cTn>
                              </p:par>
                            </p:childTnLst>
                          </p:cTn>
                        </p:par>
                        <p:par>
                          <p:cTn id="26" fill="hold" nodeType="afterGroup">
                            <p:stCondLst>
                              <p:cond delay="1101"/>
                            </p:stCondLst>
                            <p:childTnLst>
                              <p:par>
                                <p:cTn id="27" presetID="1" presetClass="entr" presetSubtype="0" fill="hold" grpId="0" nodeType="afterEffect">
                                  <p:stCondLst>
                                    <p:cond delay="100"/>
                                  </p:stCondLst>
                                  <p:childTnLst>
                                    <p:set>
                                      <p:cBhvr>
                                        <p:cTn id="28" dur="1" fill="hold">
                                          <p:stCondLst>
                                            <p:cond delay="0"/>
                                          </p:stCondLst>
                                        </p:cTn>
                                        <p:tgtEl>
                                          <p:spTgt spid="206859"/>
                                        </p:tgtEl>
                                        <p:attrNameLst>
                                          <p:attrName>style.visibility</p:attrName>
                                        </p:attrNameLst>
                                      </p:cBhvr>
                                      <p:to>
                                        <p:strVal val="visible"/>
                                      </p:to>
                                    </p:set>
                                  </p:childTnLst>
                                </p:cTn>
                              </p:par>
                            </p:childTnLst>
                          </p:cTn>
                        </p:par>
                        <p:par>
                          <p:cTn id="29" fill="hold" nodeType="afterGroup">
                            <p:stCondLst>
                              <p:cond delay="1201"/>
                            </p:stCondLst>
                            <p:childTnLst>
                              <p:par>
                                <p:cTn id="30" presetID="1" presetClass="entr" presetSubtype="0" fill="hold" grpId="0" nodeType="afterEffect">
                                  <p:stCondLst>
                                    <p:cond delay="100"/>
                                  </p:stCondLst>
                                  <p:childTnLst>
                                    <p:set>
                                      <p:cBhvr>
                                        <p:cTn id="31" dur="1" fill="hold">
                                          <p:stCondLst>
                                            <p:cond delay="0"/>
                                          </p:stCondLst>
                                        </p:cTn>
                                        <p:tgtEl>
                                          <p:spTgt spid="206860"/>
                                        </p:tgtEl>
                                        <p:attrNameLst>
                                          <p:attrName>style.visibility</p:attrName>
                                        </p:attrNameLst>
                                      </p:cBhvr>
                                      <p:to>
                                        <p:strVal val="visible"/>
                                      </p:to>
                                    </p:set>
                                  </p:childTnLst>
                                </p:cTn>
                              </p:par>
                            </p:childTnLst>
                          </p:cTn>
                        </p:par>
                        <p:par>
                          <p:cTn id="32" fill="hold" nodeType="afterGroup">
                            <p:stCondLst>
                              <p:cond delay="1301"/>
                            </p:stCondLst>
                            <p:childTnLst>
                              <p:par>
                                <p:cTn id="33" presetID="1" presetClass="entr" presetSubtype="0" fill="hold" grpId="0" nodeType="afterEffect">
                                  <p:stCondLst>
                                    <p:cond delay="100"/>
                                  </p:stCondLst>
                                  <p:childTnLst>
                                    <p:set>
                                      <p:cBhvr>
                                        <p:cTn id="34" dur="1" fill="hold">
                                          <p:stCondLst>
                                            <p:cond delay="0"/>
                                          </p:stCondLst>
                                        </p:cTn>
                                        <p:tgtEl>
                                          <p:spTgt spid="206881"/>
                                        </p:tgtEl>
                                        <p:attrNameLst>
                                          <p:attrName>style.visibility</p:attrName>
                                        </p:attrNameLst>
                                      </p:cBhvr>
                                      <p:to>
                                        <p:strVal val="visible"/>
                                      </p:to>
                                    </p:set>
                                  </p:childTnLst>
                                </p:cTn>
                              </p:par>
                            </p:childTnLst>
                          </p:cTn>
                        </p:par>
                        <p:par>
                          <p:cTn id="35" fill="hold" nodeType="afterGroup">
                            <p:stCondLst>
                              <p:cond delay="1401"/>
                            </p:stCondLst>
                            <p:childTnLst>
                              <p:par>
                                <p:cTn id="36" presetID="1" presetClass="entr" presetSubtype="0" fill="hold" grpId="0" nodeType="afterEffect">
                                  <p:stCondLst>
                                    <p:cond delay="100"/>
                                  </p:stCondLst>
                                  <p:childTnLst>
                                    <p:set>
                                      <p:cBhvr>
                                        <p:cTn id="37" dur="1" fill="hold">
                                          <p:stCondLst>
                                            <p:cond delay="0"/>
                                          </p:stCondLst>
                                        </p:cTn>
                                        <p:tgtEl>
                                          <p:spTgt spid="206882"/>
                                        </p:tgtEl>
                                        <p:attrNameLst>
                                          <p:attrName>style.visibility</p:attrName>
                                        </p:attrNameLst>
                                      </p:cBhvr>
                                      <p:to>
                                        <p:strVal val="visible"/>
                                      </p:to>
                                    </p:set>
                                  </p:childTnLst>
                                </p:cTn>
                              </p:par>
                            </p:childTnLst>
                          </p:cTn>
                        </p:par>
                        <p:par>
                          <p:cTn id="38" fill="hold" nodeType="afterGroup">
                            <p:stCondLst>
                              <p:cond delay="1501"/>
                            </p:stCondLst>
                            <p:childTnLst>
                              <p:par>
                                <p:cTn id="39" presetID="1" presetClass="entr" presetSubtype="0" fill="hold" grpId="0" nodeType="afterEffect">
                                  <p:stCondLst>
                                    <p:cond delay="0"/>
                                  </p:stCondLst>
                                  <p:childTnLst>
                                    <p:set>
                                      <p:cBhvr>
                                        <p:cTn id="40" dur="1" fill="hold">
                                          <p:stCondLst>
                                            <p:cond delay="0"/>
                                          </p:stCondLst>
                                        </p:cTn>
                                        <p:tgtEl>
                                          <p:spTgt spid="206883"/>
                                        </p:tgtEl>
                                        <p:attrNameLst>
                                          <p:attrName>style.visibility</p:attrName>
                                        </p:attrNameLst>
                                      </p:cBhvr>
                                      <p:to>
                                        <p:strVal val="visible"/>
                                      </p:to>
                                    </p:set>
                                  </p:childTnLst>
                                </p:cTn>
                              </p:par>
                            </p:childTnLst>
                          </p:cTn>
                        </p:par>
                        <p:par>
                          <p:cTn id="41" fill="hold" nodeType="afterGroup">
                            <p:stCondLst>
                              <p:cond delay="1501"/>
                            </p:stCondLst>
                            <p:childTnLst>
                              <p:par>
                                <p:cTn id="42" presetID="1" presetClass="entr" presetSubtype="0" fill="hold" grpId="0" nodeType="afterEffect">
                                  <p:stCondLst>
                                    <p:cond delay="100"/>
                                  </p:stCondLst>
                                  <p:childTnLst>
                                    <p:set>
                                      <p:cBhvr>
                                        <p:cTn id="43" dur="1" fill="hold">
                                          <p:stCondLst>
                                            <p:cond delay="0"/>
                                          </p:stCondLst>
                                        </p:cTn>
                                        <p:tgtEl>
                                          <p:spTgt spid="206884"/>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xit" presetSubtype="8" fill="hold" grpId="0" nodeType="clickEffect">
                                  <p:stCondLst>
                                    <p:cond delay="0"/>
                                  </p:stCondLst>
                                  <p:childTnLst>
                                    <p:animEffect transition="out" filter="wipe(left)">
                                      <p:cBhvr>
                                        <p:cTn id="47" dur="1000"/>
                                        <p:tgtEl>
                                          <p:spTgt spid="206876"/>
                                        </p:tgtEl>
                                      </p:cBhvr>
                                    </p:animEffect>
                                    <p:set>
                                      <p:cBhvr>
                                        <p:cTn id="48" dur="1" fill="hold">
                                          <p:stCondLst>
                                            <p:cond delay="999"/>
                                          </p:stCondLst>
                                        </p:cTn>
                                        <p:tgtEl>
                                          <p:spTgt spid="206876"/>
                                        </p:tgtEl>
                                        <p:attrNameLst>
                                          <p:attrName>style.visibility</p:attrName>
                                        </p:attrNameLst>
                                      </p:cBhvr>
                                      <p:to>
                                        <p:strVal val="hidden"/>
                                      </p:to>
                                    </p:set>
                                  </p:childTnLst>
                                </p:cTn>
                              </p:par>
                              <p:par>
                                <p:cTn id="49" presetID="22" presetClass="exit" presetSubtype="8" fill="hold" grpId="0" nodeType="withEffect">
                                  <p:stCondLst>
                                    <p:cond delay="0"/>
                                  </p:stCondLst>
                                  <p:childTnLst>
                                    <p:animEffect transition="out" filter="wipe(left)">
                                      <p:cBhvr>
                                        <p:cTn id="50" dur="1000"/>
                                        <p:tgtEl>
                                          <p:spTgt spid="206877"/>
                                        </p:tgtEl>
                                      </p:cBhvr>
                                    </p:animEffect>
                                    <p:set>
                                      <p:cBhvr>
                                        <p:cTn id="51" dur="1" fill="hold">
                                          <p:stCondLst>
                                            <p:cond delay="999"/>
                                          </p:stCondLst>
                                        </p:cTn>
                                        <p:tgtEl>
                                          <p:spTgt spid="206877"/>
                                        </p:tgtEl>
                                        <p:attrNameLst>
                                          <p:attrName>style.visibility</p:attrName>
                                        </p:attrNameLst>
                                      </p:cBhvr>
                                      <p:to>
                                        <p:strVal val="hidden"/>
                                      </p:to>
                                    </p:set>
                                  </p:childTnLst>
                                </p:cTn>
                              </p:par>
                              <p:par>
                                <p:cTn id="52" presetID="22" presetClass="exit" presetSubtype="8" fill="hold" grpId="0" nodeType="withEffect">
                                  <p:stCondLst>
                                    <p:cond delay="0"/>
                                  </p:stCondLst>
                                  <p:childTnLst>
                                    <p:animEffect transition="out" filter="wipe(left)">
                                      <p:cBhvr>
                                        <p:cTn id="53" dur="1000"/>
                                        <p:tgtEl>
                                          <p:spTgt spid="206878"/>
                                        </p:tgtEl>
                                      </p:cBhvr>
                                    </p:animEffect>
                                    <p:set>
                                      <p:cBhvr>
                                        <p:cTn id="54" dur="1" fill="hold">
                                          <p:stCondLst>
                                            <p:cond delay="999"/>
                                          </p:stCondLst>
                                        </p:cTn>
                                        <p:tgtEl>
                                          <p:spTgt spid="206878"/>
                                        </p:tgtEl>
                                        <p:attrNameLst>
                                          <p:attrName>style.visibility</p:attrName>
                                        </p:attrNameLst>
                                      </p:cBhvr>
                                      <p:to>
                                        <p:strVal val="hidden"/>
                                      </p:to>
                                    </p:set>
                                  </p:childTnLst>
                                </p:cTn>
                              </p:par>
                              <p:par>
                                <p:cTn id="55" presetID="63" presetClass="path" presetSubtype="0" accel="50000" decel="50000" fill="hold" grpId="0" nodeType="withEffect">
                                  <p:stCondLst>
                                    <p:cond delay="0"/>
                                  </p:stCondLst>
                                  <p:childTnLst>
                                    <p:animMotion origin="layout" path="M -0.05903 -0.00093 L 0.05903 -0.00093 " pathEditMode="relative" rAng="0" ptsTypes="AA">
                                      <p:cBhvr>
                                        <p:cTn id="56" dur="1000" fill="hold"/>
                                        <p:tgtEl>
                                          <p:spTgt spid="206880"/>
                                        </p:tgtEl>
                                        <p:attrNameLst>
                                          <p:attrName>ppt_x</p:attrName>
                                          <p:attrName>ppt_y</p:attrName>
                                        </p:attrNameLst>
                                      </p:cBhvr>
                                      <p:rCtr x="5903" y="0"/>
                                    </p:animMotion>
                                  </p:childTnLst>
                                </p:cTn>
                              </p:par>
                            </p:childTnLst>
                          </p:cTn>
                        </p:par>
                        <p:par>
                          <p:cTn id="57" fill="hold" nodeType="afterGroup">
                            <p:stCondLst>
                              <p:cond delay="1000"/>
                            </p:stCondLst>
                            <p:childTnLst>
                              <p:par>
                                <p:cTn id="58" presetID="1" presetClass="entr" presetSubtype="0" fill="hold" grpId="0" nodeType="afterEffect">
                                  <p:stCondLst>
                                    <p:cond delay="0"/>
                                  </p:stCondLst>
                                  <p:childTnLst>
                                    <p:set>
                                      <p:cBhvr>
                                        <p:cTn id="59" dur="1" fill="hold">
                                          <p:stCondLst>
                                            <p:cond delay="0"/>
                                          </p:stCondLst>
                                        </p:cTn>
                                        <p:tgtEl>
                                          <p:spTgt spid="206864"/>
                                        </p:tgtEl>
                                        <p:attrNameLst>
                                          <p:attrName>style.visibility</p:attrName>
                                        </p:attrNameLst>
                                      </p:cBhvr>
                                      <p:to>
                                        <p:strVal val="visible"/>
                                      </p:to>
                                    </p:set>
                                  </p:childTnLst>
                                </p:cTn>
                              </p:par>
                            </p:childTnLst>
                          </p:cTn>
                        </p:par>
                        <p:par>
                          <p:cTn id="60" fill="hold" nodeType="afterGroup">
                            <p:stCondLst>
                              <p:cond delay="1000"/>
                            </p:stCondLst>
                            <p:childTnLst>
                              <p:par>
                                <p:cTn id="61" presetID="1" presetClass="entr" presetSubtype="0" fill="hold" grpId="0" nodeType="afterEffect">
                                  <p:stCondLst>
                                    <p:cond delay="100"/>
                                  </p:stCondLst>
                                  <p:iterate type="wd">
                                    <p:tmAbs val="100"/>
                                  </p:iterate>
                                  <p:childTnLst>
                                    <p:set>
                                      <p:cBhvr>
                                        <p:cTn id="62" dur="1" fill="hold">
                                          <p:stCondLst>
                                            <p:cond delay="0"/>
                                          </p:stCondLst>
                                        </p:cTn>
                                        <p:tgtEl>
                                          <p:spTgt spid="206856"/>
                                        </p:tgtEl>
                                        <p:attrNameLst>
                                          <p:attrName>style.visibility</p:attrName>
                                        </p:attrNameLst>
                                      </p:cBhvr>
                                      <p:to>
                                        <p:strVal val="visible"/>
                                      </p:to>
                                    </p:set>
                                  </p:childTnLst>
                                </p:cTn>
                              </p:par>
                            </p:childTnLst>
                          </p:cTn>
                        </p:par>
                        <p:par>
                          <p:cTn id="63" fill="hold" nodeType="afterGroup">
                            <p:stCondLst>
                              <p:cond delay="1201"/>
                            </p:stCondLst>
                            <p:childTnLst>
                              <p:par>
                                <p:cTn id="64" presetID="1" presetClass="entr" presetSubtype="0" fill="hold" nodeType="afterEffect">
                                  <p:stCondLst>
                                    <p:cond delay="100"/>
                                  </p:stCondLst>
                                  <p:childTnLst>
                                    <p:set>
                                      <p:cBhvr>
                                        <p:cTn id="65" dur="1" fill="hold">
                                          <p:stCondLst>
                                            <p:cond delay="0"/>
                                          </p:stCondLst>
                                        </p:cTn>
                                        <p:tgtEl>
                                          <p:spTgt spid="206868"/>
                                        </p:tgtEl>
                                        <p:attrNameLst>
                                          <p:attrName>style.visibility</p:attrName>
                                        </p:attrNameLst>
                                      </p:cBhvr>
                                      <p:to>
                                        <p:strVal val="visible"/>
                                      </p:to>
                                    </p:set>
                                  </p:childTnLst>
                                </p:cTn>
                              </p:par>
                            </p:childTnLst>
                          </p:cTn>
                        </p:par>
                        <p:par>
                          <p:cTn id="66" fill="hold" nodeType="afterGroup">
                            <p:stCondLst>
                              <p:cond delay="1301"/>
                            </p:stCondLst>
                            <p:childTnLst>
                              <p:par>
                                <p:cTn id="67" presetID="1" presetClass="entr" presetSubtype="0" fill="hold" grpId="0" nodeType="afterEffect">
                                  <p:stCondLst>
                                    <p:cond delay="100"/>
                                  </p:stCondLst>
                                  <p:iterate type="wd">
                                    <p:tmAbs val="100"/>
                                  </p:iterate>
                                  <p:childTnLst>
                                    <p:set>
                                      <p:cBhvr>
                                        <p:cTn id="68" dur="1" fill="hold">
                                          <p:stCondLst>
                                            <p:cond delay="0"/>
                                          </p:stCondLst>
                                        </p:cTn>
                                        <p:tgtEl>
                                          <p:spTgt spid="206867"/>
                                        </p:tgtEl>
                                        <p:attrNameLst>
                                          <p:attrName>style.visibility</p:attrName>
                                        </p:attrNameLst>
                                      </p:cBhvr>
                                      <p:to>
                                        <p:strVal val="visible"/>
                                      </p:to>
                                    </p:set>
                                  </p:childTnLst>
                                </p:cTn>
                              </p:par>
                            </p:childTnLst>
                          </p:cTn>
                        </p:par>
                        <p:par>
                          <p:cTn id="69" fill="hold" nodeType="afterGroup">
                            <p:stCondLst>
                              <p:cond delay="1502"/>
                            </p:stCondLst>
                            <p:childTnLst>
                              <p:par>
                                <p:cTn id="70" presetID="1" presetClass="entr" presetSubtype="0" fill="hold" grpId="0" nodeType="afterEffect">
                                  <p:stCondLst>
                                    <p:cond delay="100"/>
                                  </p:stCondLst>
                                  <p:iterate type="wd">
                                    <p:tmAbs val="100"/>
                                  </p:iterate>
                                  <p:childTnLst>
                                    <p:set>
                                      <p:cBhvr>
                                        <p:cTn id="71" dur="1" fill="hold">
                                          <p:stCondLst>
                                            <p:cond delay="0"/>
                                          </p:stCondLst>
                                        </p:cTn>
                                        <p:tgtEl>
                                          <p:spTgt spid="206857"/>
                                        </p:tgtEl>
                                        <p:attrNameLst>
                                          <p:attrName>style.visibility</p:attrName>
                                        </p:attrNameLst>
                                      </p:cBhvr>
                                      <p:to>
                                        <p:strVal val="visible"/>
                                      </p:to>
                                    </p:set>
                                  </p:childTnLst>
                                </p:cTn>
                              </p:par>
                            </p:childTnLst>
                          </p:cTn>
                        </p:par>
                        <p:par>
                          <p:cTn id="72" fill="hold" nodeType="afterGroup">
                            <p:stCondLst>
                              <p:cond delay="1703"/>
                            </p:stCondLst>
                            <p:childTnLst>
                              <p:par>
                                <p:cTn id="73" presetID="1" presetClass="entr" presetSubtype="0" fill="hold" grpId="0" nodeType="afterEffect">
                                  <p:stCondLst>
                                    <p:cond delay="0"/>
                                  </p:stCondLst>
                                  <p:iterate type="wd">
                                    <p:tmAbs val="100"/>
                                  </p:iterate>
                                  <p:childTnLst>
                                    <p:set>
                                      <p:cBhvr>
                                        <p:cTn id="74" dur="1" fill="hold">
                                          <p:stCondLst>
                                            <p:cond delay="0"/>
                                          </p:stCondLst>
                                        </p:cTn>
                                        <p:tgtEl>
                                          <p:spTgt spid="20685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iterate type="wd">
                                    <p:tmAbs val="100"/>
                                  </p:iterate>
                                  <p:childTnLst>
                                    <p:set>
                                      <p:cBhvr>
                                        <p:cTn id="78" dur="1" fill="hold">
                                          <p:stCondLst>
                                            <p:cond delay="0"/>
                                          </p:stCondLst>
                                        </p:cTn>
                                        <p:tgtEl>
                                          <p:spTgt spid="206865"/>
                                        </p:tgtEl>
                                        <p:attrNameLst>
                                          <p:attrName>style.visibility</p:attrName>
                                        </p:attrNameLst>
                                      </p:cBhvr>
                                      <p:to>
                                        <p:strVal val="visible"/>
                                      </p:to>
                                    </p:set>
                                  </p:childTnLst>
                                </p:cTn>
                              </p:par>
                            </p:childTnLst>
                          </p:cTn>
                        </p:par>
                        <p:par>
                          <p:cTn id="79" fill="hold" nodeType="afterGroup">
                            <p:stCondLst>
                              <p:cond delay="101"/>
                            </p:stCondLst>
                            <p:childTnLst>
                              <p:par>
                                <p:cTn id="80" presetID="1" presetClass="entr" presetSubtype="0" fill="hold" grpId="0" nodeType="afterEffect">
                                  <p:stCondLst>
                                    <p:cond delay="100"/>
                                  </p:stCondLst>
                                  <p:iterate type="wd">
                                    <p:tmAbs val="100"/>
                                  </p:iterate>
                                  <p:childTnLst>
                                    <p:set>
                                      <p:cBhvr>
                                        <p:cTn id="81" dur="1" fill="hold">
                                          <p:stCondLst>
                                            <p:cond delay="0"/>
                                          </p:stCondLst>
                                        </p:cTn>
                                        <p:tgtEl>
                                          <p:spTgt spid="20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6" grpId="0"/>
      <p:bldP spid="206857" grpId="0"/>
      <p:bldP spid="206858" grpId="0"/>
      <p:bldP spid="206859" grpId="0"/>
      <p:bldP spid="206860" grpId="0"/>
      <p:bldP spid="206862" grpId="0"/>
      <p:bldP spid="206864" grpId="0"/>
      <p:bldP spid="206865" grpId="0"/>
      <p:bldP spid="206866" grpId="0"/>
      <p:bldP spid="206867" grpId="0"/>
      <p:bldP spid="206869" grpId="0"/>
      <p:bldP spid="206874" grpId="0" animBg="1"/>
      <p:bldP spid="206875" grpId="0" animBg="1"/>
      <p:bldP spid="206876" grpId="0" animBg="1"/>
      <p:bldP spid="206877" grpId="0" animBg="1"/>
      <p:bldP spid="206878" grpId="0" animBg="1"/>
      <p:bldP spid="206879" grpId="0" animBg="1"/>
      <p:bldP spid="206880" grpId="0"/>
      <p:bldP spid="206880" grpId="1"/>
      <p:bldP spid="206881" grpId="0"/>
      <p:bldP spid="206882" grpId="0"/>
      <p:bldP spid="206883" grpId="0"/>
      <p:bldP spid="20688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506" name="Rectangle 2">
            <a:extLst>
              <a:ext uri="{FF2B5EF4-FFF2-40B4-BE49-F238E27FC236}">
                <a16:creationId xmlns:a16="http://schemas.microsoft.com/office/drawing/2014/main" id="{04BACB14-13B1-3B64-E212-0868E16E58F6}"/>
              </a:ext>
            </a:extLst>
          </p:cNvPr>
          <p:cNvSpPr>
            <a:spLocks noGrp="1" noChangeArrowheads="1"/>
          </p:cNvSpPr>
          <p:nvPr>
            <p:ph type="title"/>
          </p:nvPr>
        </p:nvSpPr>
        <p:spPr>
          <a:xfrm>
            <a:off x="827088" y="260350"/>
            <a:ext cx="7772400" cy="647700"/>
          </a:xfrm>
        </p:spPr>
        <p:txBody>
          <a:bodyPr/>
          <a:lstStyle/>
          <a:p>
            <a:pPr eaLnBrk="1" hangingPunct="1"/>
            <a:r>
              <a:rPr lang="en-GB" altLang="pt-PT" sz="2800"/>
              <a:t>Cox and Grether’s Experiment</a:t>
            </a:r>
          </a:p>
        </p:txBody>
      </p:sp>
      <p:grpSp>
        <p:nvGrpSpPr>
          <p:cNvPr id="170027" name="Group 43">
            <a:extLst>
              <a:ext uri="{FF2B5EF4-FFF2-40B4-BE49-F238E27FC236}">
                <a16:creationId xmlns:a16="http://schemas.microsoft.com/office/drawing/2014/main" id="{00955260-8F3D-02D4-FA31-3CE1AE4B850B}"/>
              </a:ext>
            </a:extLst>
          </p:cNvPr>
          <p:cNvGrpSpPr>
            <a:grpSpLocks/>
          </p:cNvGrpSpPr>
          <p:nvPr/>
        </p:nvGrpSpPr>
        <p:grpSpPr bwMode="auto">
          <a:xfrm>
            <a:off x="1258888" y="1255713"/>
            <a:ext cx="6353175" cy="4067175"/>
            <a:chOff x="793" y="901"/>
            <a:chExt cx="4002" cy="2562"/>
          </a:xfrm>
        </p:grpSpPr>
        <p:sp>
          <p:nvSpPr>
            <p:cNvPr id="21549" name="Text Box 4">
              <a:extLst>
                <a:ext uri="{FF2B5EF4-FFF2-40B4-BE49-F238E27FC236}">
                  <a16:creationId xmlns:a16="http://schemas.microsoft.com/office/drawing/2014/main" id="{B1C021A1-7D12-519E-764D-8C4823FC66D5}"/>
                </a:ext>
              </a:extLst>
            </p:cNvPr>
            <p:cNvSpPr txBox="1">
              <a:spLocks noChangeArrowheads="1"/>
            </p:cNvSpPr>
            <p:nvPr/>
          </p:nvSpPr>
          <p:spPr bwMode="auto">
            <a:xfrm>
              <a:off x="2274" y="1540"/>
              <a:ext cx="108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Highest bid</a:t>
              </a:r>
            </a:p>
          </p:txBody>
        </p:sp>
        <p:sp>
          <p:nvSpPr>
            <p:cNvPr id="21550" name="Text Box 5">
              <a:extLst>
                <a:ext uri="{FF2B5EF4-FFF2-40B4-BE49-F238E27FC236}">
                  <a16:creationId xmlns:a16="http://schemas.microsoft.com/office/drawing/2014/main" id="{2E66A10E-C09B-54C1-28C7-B4CF5A3381FF}"/>
                </a:ext>
              </a:extLst>
            </p:cNvPr>
            <p:cNvSpPr txBox="1">
              <a:spLocks noChangeArrowheads="1"/>
            </p:cNvSpPr>
            <p:nvPr/>
          </p:nvSpPr>
          <p:spPr bwMode="auto">
            <a:xfrm>
              <a:off x="1779" y="2267"/>
              <a:ext cx="189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         9    </a:t>
              </a:r>
              <a:r>
                <a:rPr lang="en-GB" altLang="pt-PT" sz="2000">
                  <a:solidFill>
                    <a:srgbClr val="FFFF66"/>
                  </a:solidFill>
                </a:rPr>
                <a:t>27</a:t>
              </a:r>
              <a:endParaRPr lang="en-US" altLang="pt-PT" sz="2000">
                <a:solidFill>
                  <a:srgbClr val="FFFF66"/>
                </a:solidFill>
              </a:endParaRPr>
            </a:p>
          </p:txBody>
        </p:sp>
        <p:sp>
          <p:nvSpPr>
            <p:cNvPr id="21551" name="Text Box 6">
              <a:extLst>
                <a:ext uri="{FF2B5EF4-FFF2-40B4-BE49-F238E27FC236}">
                  <a16:creationId xmlns:a16="http://schemas.microsoft.com/office/drawing/2014/main" id="{053D56C4-F84D-D429-546C-A22823B40EE7}"/>
                </a:ext>
              </a:extLst>
            </p:cNvPr>
            <p:cNvSpPr txBox="1">
              <a:spLocks noChangeArrowheads="1"/>
            </p:cNvSpPr>
            <p:nvPr/>
          </p:nvSpPr>
          <p:spPr bwMode="auto">
            <a:xfrm>
              <a:off x="1755" y="2541"/>
              <a:ext cx="168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         </a:t>
              </a:r>
              <a:r>
                <a:rPr lang="en-GB" altLang="pt-PT" sz="2000">
                  <a:solidFill>
                    <a:srgbClr val="FFFF66"/>
                  </a:solidFill>
                </a:rPr>
                <a:t>2</a:t>
              </a:r>
              <a:r>
                <a:rPr lang="en-GB" altLang="pt-PT" sz="2000"/>
                <a:t>    22</a:t>
              </a:r>
              <a:endParaRPr lang="en-US" altLang="pt-PT" sz="2000"/>
            </a:p>
          </p:txBody>
        </p:sp>
        <p:sp>
          <p:nvSpPr>
            <p:cNvPr id="21552" name="Text Box 7">
              <a:extLst>
                <a:ext uri="{FF2B5EF4-FFF2-40B4-BE49-F238E27FC236}">
                  <a16:creationId xmlns:a16="http://schemas.microsoft.com/office/drawing/2014/main" id="{E9476306-C7E1-528E-E4DD-81FAAD6AA9F5}"/>
                </a:ext>
              </a:extLst>
            </p:cNvPr>
            <p:cNvSpPr txBox="1">
              <a:spLocks noChangeArrowheads="1"/>
            </p:cNvSpPr>
            <p:nvPr/>
          </p:nvSpPr>
          <p:spPr bwMode="auto">
            <a:xfrm>
              <a:off x="1527" y="1917"/>
              <a:ext cx="22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Choice       P     $</a:t>
              </a:r>
              <a:endParaRPr lang="en-US" altLang="pt-PT" sz="2000"/>
            </a:p>
          </p:txBody>
        </p:sp>
        <p:sp>
          <p:nvSpPr>
            <p:cNvPr id="21553" name="Text Box 8">
              <a:extLst>
                <a:ext uri="{FF2B5EF4-FFF2-40B4-BE49-F238E27FC236}">
                  <a16:creationId xmlns:a16="http://schemas.microsoft.com/office/drawing/2014/main" id="{DEFC1036-55FF-0CAD-1151-EF93D0BCF22A}"/>
                </a:ext>
              </a:extLst>
            </p:cNvPr>
            <p:cNvSpPr txBox="1">
              <a:spLocks noChangeArrowheads="1"/>
            </p:cNvSpPr>
            <p:nvPr/>
          </p:nvSpPr>
          <p:spPr bwMode="auto">
            <a:xfrm>
              <a:off x="3666" y="1547"/>
              <a:ext cx="104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Highest bid</a:t>
              </a:r>
            </a:p>
          </p:txBody>
        </p:sp>
        <p:sp>
          <p:nvSpPr>
            <p:cNvPr id="21554" name="Text Box 9">
              <a:extLst>
                <a:ext uri="{FF2B5EF4-FFF2-40B4-BE49-F238E27FC236}">
                  <a16:creationId xmlns:a16="http://schemas.microsoft.com/office/drawing/2014/main" id="{E01C5653-D156-D322-C0E4-5D61AF5AB215}"/>
                </a:ext>
              </a:extLst>
            </p:cNvPr>
            <p:cNvSpPr txBox="1">
              <a:spLocks noChangeArrowheads="1"/>
            </p:cNvSpPr>
            <p:nvPr/>
          </p:nvSpPr>
          <p:spPr bwMode="auto">
            <a:xfrm>
              <a:off x="3772" y="2275"/>
              <a:ext cx="7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22    </a:t>
              </a:r>
              <a:r>
                <a:rPr lang="en-GB" altLang="pt-PT" sz="2000">
                  <a:solidFill>
                    <a:srgbClr val="FFFF66"/>
                  </a:solidFill>
                </a:rPr>
                <a:t>35</a:t>
              </a:r>
              <a:endParaRPr lang="en-US" altLang="pt-PT" sz="2000">
                <a:solidFill>
                  <a:srgbClr val="FFFF66"/>
                </a:solidFill>
              </a:endParaRPr>
            </a:p>
          </p:txBody>
        </p:sp>
        <p:sp>
          <p:nvSpPr>
            <p:cNvPr id="21555" name="Text Box 10">
              <a:extLst>
                <a:ext uri="{FF2B5EF4-FFF2-40B4-BE49-F238E27FC236}">
                  <a16:creationId xmlns:a16="http://schemas.microsoft.com/office/drawing/2014/main" id="{0A80FDDE-7B14-89D0-DC96-C396DB70E2D3}"/>
                </a:ext>
              </a:extLst>
            </p:cNvPr>
            <p:cNvSpPr txBox="1">
              <a:spLocks noChangeArrowheads="1"/>
            </p:cNvSpPr>
            <p:nvPr/>
          </p:nvSpPr>
          <p:spPr bwMode="auto">
            <a:xfrm>
              <a:off x="3872" y="2543"/>
              <a:ext cx="8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solidFill>
                    <a:srgbClr val="FFFF66"/>
                  </a:solidFill>
                </a:rPr>
                <a:t>4</a:t>
              </a:r>
              <a:r>
                <a:rPr lang="en-GB" altLang="pt-PT" sz="2000"/>
                <a:t>    39</a:t>
              </a:r>
              <a:endParaRPr lang="en-US" altLang="pt-PT" sz="2000"/>
            </a:p>
          </p:txBody>
        </p:sp>
        <p:sp>
          <p:nvSpPr>
            <p:cNvPr id="21556" name="Text Box 11">
              <a:extLst>
                <a:ext uri="{FF2B5EF4-FFF2-40B4-BE49-F238E27FC236}">
                  <a16:creationId xmlns:a16="http://schemas.microsoft.com/office/drawing/2014/main" id="{D2705450-75A4-132D-3D16-6AA25CAD78E7}"/>
                </a:ext>
              </a:extLst>
            </p:cNvPr>
            <p:cNvSpPr txBox="1">
              <a:spLocks noChangeArrowheads="1"/>
            </p:cNvSpPr>
            <p:nvPr/>
          </p:nvSpPr>
          <p:spPr bwMode="auto">
            <a:xfrm>
              <a:off x="1779" y="2893"/>
              <a:ext cx="19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a:t>
              </a:r>
              <a:endParaRPr lang="en-US" altLang="pt-PT" sz="2000"/>
            </a:p>
          </p:txBody>
        </p:sp>
        <p:sp>
          <p:nvSpPr>
            <p:cNvPr id="21557" name="Text Box 12">
              <a:extLst>
                <a:ext uri="{FF2B5EF4-FFF2-40B4-BE49-F238E27FC236}">
                  <a16:creationId xmlns:a16="http://schemas.microsoft.com/office/drawing/2014/main" id="{3114A72C-BE66-8C55-F000-D221EBE3D2D1}"/>
                </a:ext>
              </a:extLst>
            </p:cNvPr>
            <p:cNvSpPr txBox="1">
              <a:spLocks noChangeArrowheads="1"/>
            </p:cNvSpPr>
            <p:nvPr/>
          </p:nvSpPr>
          <p:spPr bwMode="auto">
            <a:xfrm>
              <a:off x="1755" y="3143"/>
              <a:ext cx="21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a:t>
              </a:r>
              <a:endParaRPr lang="en-US" altLang="pt-PT" sz="2000"/>
            </a:p>
          </p:txBody>
        </p:sp>
        <p:sp>
          <p:nvSpPr>
            <p:cNvPr id="21558" name="Line 13">
              <a:extLst>
                <a:ext uri="{FF2B5EF4-FFF2-40B4-BE49-F238E27FC236}">
                  <a16:creationId xmlns:a16="http://schemas.microsoft.com/office/drawing/2014/main" id="{FB238AF2-2F06-4916-B02A-836D86246C31}"/>
                </a:ext>
              </a:extLst>
            </p:cNvPr>
            <p:cNvSpPr>
              <a:spLocks noChangeShapeType="1"/>
            </p:cNvSpPr>
            <p:nvPr/>
          </p:nvSpPr>
          <p:spPr bwMode="auto">
            <a:xfrm>
              <a:off x="2308" y="1857"/>
              <a:ext cx="998"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59" name="Text Box 14">
              <a:extLst>
                <a:ext uri="{FF2B5EF4-FFF2-40B4-BE49-F238E27FC236}">
                  <a16:creationId xmlns:a16="http://schemas.microsoft.com/office/drawing/2014/main" id="{4448F13F-7DE6-FEDB-254C-E971F249245D}"/>
                </a:ext>
              </a:extLst>
            </p:cNvPr>
            <p:cNvSpPr txBox="1">
              <a:spLocks noChangeArrowheads="1"/>
            </p:cNvSpPr>
            <p:nvPr/>
          </p:nvSpPr>
          <p:spPr bwMode="auto">
            <a:xfrm>
              <a:off x="834" y="2407"/>
              <a:ext cx="7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Round 1</a:t>
              </a:r>
              <a:endParaRPr lang="en-US" altLang="pt-PT" sz="2000"/>
            </a:p>
          </p:txBody>
        </p:sp>
        <p:sp>
          <p:nvSpPr>
            <p:cNvPr id="21560" name="Text Box 15">
              <a:extLst>
                <a:ext uri="{FF2B5EF4-FFF2-40B4-BE49-F238E27FC236}">
                  <a16:creationId xmlns:a16="http://schemas.microsoft.com/office/drawing/2014/main" id="{126883AA-5387-CA18-D690-DDE3DAB8C36C}"/>
                </a:ext>
              </a:extLst>
            </p:cNvPr>
            <p:cNvSpPr txBox="1">
              <a:spLocks noChangeArrowheads="1"/>
            </p:cNvSpPr>
            <p:nvPr/>
          </p:nvSpPr>
          <p:spPr bwMode="auto">
            <a:xfrm>
              <a:off x="2478" y="1267"/>
              <a:ext cx="7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SPA</a:t>
              </a:r>
              <a:endParaRPr lang="en-US" altLang="pt-PT" sz="2000"/>
            </a:p>
          </p:txBody>
        </p:sp>
        <p:sp>
          <p:nvSpPr>
            <p:cNvPr id="21561" name="Text Box 16">
              <a:extLst>
                <a:ext uri="{FF2B5EF4-FFF2-40B4-BE49-F238E27FC236}">
                  <a16:creationId xmlns:a16="http://schemas.microsoft.com/office/drawing/2014/main" id="{05DECBC6-64E9-FA3E-B24D-1A0CF77785DF}"/>
                </a:ext>
              </a:extLst>
            </p:cNvPr>
            <p:cNvSpPr txBox="1">
              <a:spLocks noChangeArrowheads="1"/>
            </p:cNvSpPr>
            <p:nvPr/>
          </p:nvSpPr>
          <p:spPr bwMode="auto">
            <a:xfrm>
              <a:off x="3928" y="1272"/>
              <a:ext cx="54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BDM</a:t>
              </a:r>
              <a:endParaRPr lang="en-US" altLang="pt-PT" sz="2000"/>
            </a:p>
          </p:txBody>
        </p:sp>
        <p:sp>
          <p:nvSpPr>
            <p:cNvPr id="21562" name="Text Box 17">
              <a:extLst>
                <a:ext uri="{FF2B5EF4-FFF2-40B4-BE49-F238E27FC236}">
                  <a16:creationId xmlns:a16="http://schemas.microsoft.com/office/drawing/2014/main" id="{8EA8B531-830A-B632-F6D5-A04ABA8F5DB3}"/>
                </a:ext>
              </a:extLst>
            </p:cNvPr>
            <p:cNvSpPr txBox="1">
              <a:spLocks noChangeArrowheads="1"/>
            </p:cNvSpPr>
            <p:nvPr/>
          </p:nvSpPr>
          <p:spPr bwMode="auto">
            <a:xfrm>
              <a:off x="3878" y="2885"/>
              <a:ext cx="88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6 </a:t>
              </a:r>
              <a:r>
                <a:rPr lang="en-GB" altLang="pt-PT" sz="1400"/>
                <a:t>  </a:t>
              </a:r>
              <a:r>
                <a:rPr lang="en-GB" altLang="pt-PT" sz="2000"/>
                <a:t>   </a:t>
              </a:r>
              <a:r>
                <a:rPr lang="en-GB" altLang="pt-PT" sz="2000">
                  <a:solidFill>
                    <a:srgbClr val="FFFF66"/>
                  </a:solidFill>
                </a:rPr>
                <a:t>4</a:t>
              </a:r>
              <a:endParaRPr lang="en-US" altLang="pt-PT" sz="2000">
                <a:solidFill>
                  <a:srgbClr val="FFFF66"/>
                </a:solidFill>
              </a:endParaRPr>
            </a:p>
          </p:txBody>
        </p:sp>
        <p:sp>
          <p:nvSpPr>
            <p:cNvPr id="21563" name="Text Box 18">
              <a:extLst>
                <a:ext uri="{FF2B5EF4-FFF2-40B4-BE49-F238E27FC236}">
                  <a16:creationId xmlns:a16="http://schemas.microsoft.com/office/drawing/2014/main" id="{C8139335-207F-0855-8FD5-B483D47BD032}"/>
                </a:ext>
              </a:extLst>
            </p:cNvPr>
            <p:cNvSpPr txBox="1">
              <a:spLocks noChangeArrowheads="1"/>
            </p:cNvSpPr>
            <p:nvPr/>
          </p:nvSpPr>
          <p:spPr bwMode="auto">
            <a:xfrm>
              <a:off x="3878" y="3158"/>
              <a:ext cx="86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solidFill>
                    <a:srgbClr val="FFFF66"/>
                  </a:solidFill>
                </a:rPr>
                <a:t>0</a:t>
              </a:r>
              <a:r>
                <a:rPr lang="en-GB" altLang="pt-PT" sz="2000"/>
                <a:t>    10</a:t>
              </a:r>
              <a:endParaRPr lang="en-US" altLang="pt-PT" sz="2000"/>
            </a:p>
          </p:txBody>
        </p:sp>
        <p:sp>
          <p:nvSpPr>
            <p:cNvPr id="21564" name="Text Box 19">
              <a:extLst>
                <a:ext uri="{FF2B5EF4-FFF2-40B4-BE49-F238E27FC236}">
                  <a16:creationId xmlns:a16="http://schemas.microsoft.com/office/drawing/2014/main" id="{C2A65FB3-B85F-7237-D96C-4409CB22C1D0}"/>
                </a:ext>
              </a:extLst>
            </p:cNvPr>
            <p:cNvSpPr txBox="1">
              <a:spLocks noChangeArrowheads="1"/>
            </p:cNvSpPr>
            <p:nvPr/>
          </p:nvSpPr>
          <p:spPr bwMode="auto">
            <a:xfrm>
              <a:off x="3842" y="1917"/>
              <a:ext cx="95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P     $</a:t>
              </a:r>
              <a:endParaRPr lang="en-US" altLang="pt-PT" sz="2000"/>
            </a:p>
          </p:txBody>
        </p:sp>
        <p:sp>
          <p:nvSpPr>
            <p:cNvPr id="21565" name="Line 20">
              <a:extLst>
                <a:ext uri="{FF2B5EF4-FFF2-40B4-BE49-F238E27FC236}">
                  <a16:creationId xmlns:a16="http://schemas.microsoft.com/office/drawing/2014/main" id="{7D54F713-5923-387A-90BE-DDCD6DE46864}"/>
                </a:ext>
              </a:extLst>
            </p:cNvPr>
            <p:cNvSpPr>
              <a:spLocks noChangeShapeType="1"/>
            </p:cNvSpPr>
            <p:nvPr/>
          </p:nvSpPr>
          <p:spPr bwMode="auto">
            <a:xfrm>
              <a:off x="3651" y="1857"/>
              <a:ext cx="104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6" name="Text Box 21">
              <a:extLst>
                <a:ext uri="{FF2B5EF4-FFF2-40B4-BE49-F238E27FC236}">
                  <a16:creationId xmlns:a16="http://schemas.microsoft.com/office/drawing/2014/main" id="{26F01810-DE8D-1830-0BE8-D224BE767E44}"/>
                </a:ext>
              </a:extLst>
            </p:cNvPr>
            <p:cNvSpPr txBox="1">
              <a:spLocks noChangeArrowheads="1"/>
            </p:cNvSpPr>
            <p:nvPr/>
          </p:nvSpPr>
          <p:spPr bwMode="auto">
            <a:xfrm>
              <a:off x="824" y="3002"/>
              <a:ext cx="7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Round 5</a:t>
              </a:r>
              <a:endParaRPr lang="en-US" altLang="pt-PT" sz="2000"/>
            </a:p>
          </p:txBody>
        </p:sp>
        <p:sp>
          <p:nvSpPr>
            <p:cNvPr id="21567" name="Line 22">
              <a:extLst>
                <a:ext uri="{FF2B5EF4-FFF2-40B4-BE49-F238E27FC236}">
                  <a16:creationId xmlns:a16="http://schemas.microsoft.com/office/drawing/2014/main" id="{1C2DEF65-924D-DAD2-1051-0CC242BB9C3F}"/>
                </a:ext>
              </a:extLst>
            </p:cNvPr>
            <p:cNvSpPr>
              <a:spLocks noChangeShapeType="1"/>
            </p:cNvSpPr>
            <p:nvPr/>
          </p:nvSpPr>
          <p:spPr bwMode="auto">
            <a:xfrm>
              <a:off x="793" y="2205"/>
              <a:ext cx="3901"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8" name="Line 23">
              <a:extLst>
                <a:ext uri="{FF2B5EF4-FFF2-40B4-BE49-F238E27FC236}">
                  <a16:creationId xmlns:a16="http://schemas.microsoft.com/office/drawing/2014/main" id="{6DFE2571-914D-5F07-BF14-4325FDBADFDD}"/>
                </a:ext>
              </a:extLst>
            </p:cNvPr>
            <p:cNvSpPr>
              <a:spLocks noChangeShapeType="1"/>
            </p:cNvSpPr>
            <p:nvPr/>
          </p:nvSpPr>
          <p:spPr bwMode="auto">
            <a:xfrm>
              <a:off x="803" y="3463"/>
              <a:ext cx="3901"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9" name="Line 24">
              <a:extLst>
                <a:ext uri="{FF2B5EF4-FFF2-40B4-BE49-F238E27FC236}">
                  <a16:creationId xmlns:a16="http://schemas.microsoft.com/office/drawing/2014/main" id="{11DEE50E-E0AD-99E7-84E6-9B239F1B8DC2}"/>
                </a:ext>
              </a:extLst>
            </p:cNvPr>
            <p:cNvSpPr>
              <a:spLocks noChangeShapeType="1"/>
            </p:cNvSpPr>
            <p:nvPr/>
          </p:nvSpPr>
          <p:spPr bwMode="auto">
            <a:xfrm>
              <a:off x="804" y="1207"/>
              <a:ext cx="3901"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0" name="Line 25">
              <a:extLst>
                <a:ext uri="{FF2B5EF4-FFF2-40B4-BE49-F238E27FC236}">
                  <a16:creationId xmlns:a16="http://schemas.microsoft.com/office/drawing/2014/main" id="{C37EAA1A-528F-2B39-FA4B-13D9DFE383FD}"/>
                </a:ext>
              </a:extLst>
            </p:cNvPr>
            <p:cNvSpPr>
              <a:spLocks noChangeShapeType="1"/>
            </p:cNvSpPr>
            <p:nvPr/>
          </p:nvSpPr>
          <p:spPr bwMode="auto">
            <a:xfrm>
              <a:off x="793" y="2850"/>
              <a:ext cx="3901"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1" name="Text Box 32">
              <a:extLst>
                <a:ext uri="{FF2B5EF4-FFF2-40B4-BE49-F238E27FC236}">
                  <a16:creationId xmlns:a16="http://schemas.microsoft.com/office/drawing/2014/main" id="{13A0F168-C075-FD6D-19CF-1501CC178092}"/>
                </a:ext>
              </a:extLst>
            </p:cNvPr>
            <p:cNvSpPr txBox="1">
              <a:spLocks noChangeArrowheads="1"/>
            </p:cNvSpPr>
            <p:nvPr/>
          </p:nvSpPr>
          <p:spPr bwMode="auto">
            <a:xfrm>
              <a:off x="1816" y="901"/>
              <a:ext cx="18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Number of Subjects</a:t>
              </a:r>
              <a:endParaRPr lang="en-US" altLang="pt-PT" sz="2000"/>
            </a:p>
          </p:txBody>
        </p:sp>
        <p:sp>
          <p:nvSpPr>
            <p:cNvPr id="21572" name="Text Box 33">
              <a:extLst>
                <a:ext uri="{FF2B5EF4-FFF2-40B4-BE49-F238E27FC236}">
                  <a16:creationId xmlns:a16="http://schemas.microsoft.com/office/drawing/2014/main" id="{FE859973-D2A2-BCFD-C69B-626FABE5DAD0}"/>
                </a:ext>
              </a:extLst>
            </p:cNvPr>
            <p:cNvSpPr txBox="1">
              <a:spLocks noChangeArrowheads="1"/>
            </p:cNvSpPr>
            <p:nvPr/>
          </p:nvSpPr>
          <p:spPr bwMode="auto">
            <a:xfrm>
              <a:off x="2381" y="2901"/>
              <a:ext cx="3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26</a:t>
              </a:r>
              <a:endParaRPr lang="en-US" altLang="pt-PT" sz="2000"/>
            </a:p>
          </p:txBody>
        </p:sp>
        <p:sp>
          <p:nvSpPr>
            <p:cNvPr id="21573" name="Text Box 34">
              <a:extLst>
                <a:ext uri="{FF2B5EF4-FFF2-40B4-BE49-F238E27FC236}">
                  <a16:creationId xmlns:a16="http://schemas.microsoft.com/office/drawing/2014/main" id="{94EBF5CA-7395-F8A2-9BD2-D14BC909A770}"/>
                </a:ext>
              </a:extLst>
            </p:cNvPr>
            <p:cNvSpPr txBox="1">
              <a:spLocks noChangeArrowheads="1"/>
            </p:cNvSpPr>
            <p:nvPr/>
          </p:nvSpPr>
          <p:spPr bwMode="auto">
            <a:xfrm>
              <a:off x="2880" y="2901"/>
              <a:ext cx="31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solidFill>
                    <a:srgbClr val="FFFF66"/>
                  </a:solidFill>
                </a:rPr>
                <a:t>10</a:t>
              </a:r>
              <a:endParaRPr lang="en-US" altLang="pt-PT" sz="2000">
                <a:solidFill>
                  <a:srgbClr val="FFFF66"/>
                </a:solidFill>
              </a:endParaRPr>
            </a:p>
          </p:txBody>
        </p:sp>
        <p:sp>
          <p:nvSpPr>
            <p:cNvPr id="21574" name="Text Box 35">
              <a:extLst>
                <a:ext uri="{FF2B5EF4-FFF2-40B4-BE49-F238E27FC236}">
                  <a16:creationId xmlns:a16="http://schemas.microsoft.com/office/drawing/2014/main" id="{537F9C10-1033-3BF8-5472-31C5F7FE677E}"/>
                </a:ext>
              </a:extLst>
            </p:cNvPr>
            <p:cNvSpPr txBox="1">
              <a:spLocks noChangeArrowheads="1"/>
            </p:cNvSpPr>
            <p:nvPr/>
          </p:nvSpPr>
          <p:spPr bwMode="auto">
            <a:xfrm>
              <a:off x="2436" y="3149"/>
              <a:ext cx="3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solidFill>
                    <a:srgbClr val="FFFF66"/>
                  </a:solidFill>
                </a:rPr>
                <a:t>8</a:t>
              </a:r>
              <a:endParaRPr lang="en-US" altLang="pt-PT" sz="2000">
                <a:solidFill>
                  <a:srgbClr val="FFFF66"/>
                </a:solidFill>
              </a:endParaRPr>
            </a:p>
          </p:txBody>
        </p:sp>
        <p:sp>
          <p:nvSpPr>
            <p:cNvPr id="21575" name="Text Box 36">
              <a:extLst>
                <a:ext uri="{FF2B5EF4-FFF2-40B4-BE49-F238E27FC236}">
                  <a16:creationId xmlns:a16="http://schemas.microsoft.com/office/drawing/2014/main" id="{691DB1AA-E247-22AB-EBF6-5706C67F4AFD}"/>
                </a:ext>
              </a:extLst>
            </p:cNvPr>
            <p:cNvSpPr txBox="1">
              <a:spLocks noChangeArrowheads="1"/>
            </p:cNvSpPr>
            <p:nvPr/>
          </p:nvSpPr>
          <p:spPr bwMode="auto">
            <a:xfrm>
              <a:off x="2885" y="3143"/>
              <a:ext cx="3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16</a:t>
              </a:r>
              <a:endParaRPr lang="en-US" altLang="pt-PT" sz="2000"/>
            </a:p>
          </p:txBody>
        </p:sp>
      </p:grpSp>
      <p:sp>
        <p:nvSpPr>
          <p:cNvPr id="170028" name="Oval 44">
            <a:extLst>
              <a:ext uri="{FF2B5EF4-FFF2-40B4-BE49-F238E27FC236}">
                <a16:creationId xmlns:a16="http://schemas.microsoft.com/office/drawing/2014/main" id="{6CAA1497-3A06-6461-9D8A-5A742472E3F5}"/>
              </a:ext>
            </a:extLst>
          </p:cNvPr>
          <p:cNvSpPr>
            <a:spLocks noChangeArrowheads="1"/>
          </p:cNvSpPr>
          <p:nvPr/>
        </p:nvSpPr>
        <p:spPr bwMode="auto">
          <a:xfrm>
            <a:off x="7235825" y="1176338"/>
            <a:ext cx="144463"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29" name="Oval 45">
            <a:extLst>
              <a:ext uri="{FF2B5EF4-FFF2-40B4-BE49-F238E27FC236}">
                <a16:creationId xmlns:a16="http://schemas.microsoft.com/office/drawing/2014/main" id="{5D3438C9-FC96-3941-1EF9-529AF8673E1F}"/>
              </a:ext>
            </a:extLst>
          </p:cNvPr>
          <p:cNvSpPr>
            <a:spLocks noChangeArrowheads="1"/>
          </p:cNvSpPr>
          <p:nvPr/>
        </p:nvSpPr>
        <p:spPr bwMode="auto">
          <a:xfrm>
            <a:off x="7224713" y="2130425"/>
            <a:ext cx="144462"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30" name="Oval 46">
            <a:extLst>
              <a:ext uri="{FF2B5EF4-FFF2-40B4-BE49-F238E27FC236}">
                <a16:creationId xmlns:a16="http://schemas.microsoft.com/office/drawing/2014/main" id="{DE821EFF-2E22-7862-5141-0195727DB18A}"/>
              </a:ext>
            </a:extLst>
          </p:cNvPr>
          <p:cNvSpPr>
            <a:spLocks noChangeArrowheads="1"/>
          </p:cNvSpPr>
          <p:nvPr/>
        </p:nvSpPr>
        <p:spPr bwMode="auto">
          <a:xfrm>
            <a:off x="7231063" y="3065463"/>
            <a:ext cx="144462"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31" name="Oval 47">
            <a:extLst>
              <a:ext uri="{FF2B5EF4-FFF2-40B4-BE49-F238E27FC236}">
                <a16:creationId xmlns:a16="http://schemas.microsoft.com/office/drawing/2014/main" id="{D24926B2-5BF3-1622-ACCC-F11CDB65623A}"/>
              </a:ext>
            </a:extLst>
          </p:cNvPr>
          <p:cNvSpPr>
            <a:spLocks noChangeArrowheads="1"/>
          </p:cNvSpPr>
          <p:nvPr/>
        </p:nvSpPr>
        <p:spPr bwMode="auto">
          <a:xfrm>
            <a:off x="7234238" y="3984625"/>
            <a:ext cx="144462"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32" name="Oval 48">
            <a:extLst>
              <a:ext uri="{FF2B5EF4-FFF2-40B4-BE49-F238E27FC236}">
                <a16:creationId xmlns:a16="http://schemas.microsoft.com/office/drawing/2014/main" id="{5B7C616A-CC6D-7D09-1168-51CDE0915668}"/>
              </a:ext>
            </a:extLst>
          </p:cNvPr>
          <p:cNvSpPr>
            <a:spLocks noChangeArrowheads="1"/>
          </p:cNvSpPr>
          <p:nvPr/>
        </p:nvSpPr>
        <p:spPr bwMode="auto">
          <a:xfrm>
            <a:off x="7226300" y="4921250"/>
            <a:ext cx="144463"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grpSp>
        <p:nvGrpSpPr>
          <p:cNvPr id="170033" name="Group 49">
            <a:extLst>
              <a:ext uri="{FF2B5EF4-FFF2-40B4-BE49-F238E27FC236}">
                <a16:creationId xmlns:a16="http://schemas.microsoft.com/office/drawing/2014/main" id="{ADB9C0AE-A815-EA88-9C5E-53C88164D959}"/>
              </a:ext>
            </a:extLst>
          </p:cNvPr>
          <p:cNvGrpSpPr>
            <a:grpSpLocks/>
          </p:cNvGrpSpPr>
          <p:nvPr/>
        </p:nvGrpSpPr>
        <p:grpSpPr bwMode="auto">
          <a:xfrm>
            <a:off x="7613650" y="2590800"/>
            <a:ext cx="147638" cy="2006600"/>
            <a:chOff x="4796" y="1951"/>
            <a:chExt cx="93" cy="1264"/>
          </a:xfrm>
        </p:grpSpPr>
        <p:sp>
          <p:nvSpPr>
            <p:cNvPr id="21544" name="Oval 50">
              <a:extLst>
                <a:ext uri="{FF2B5EF4-FFF2-40B4-BE49-F238E27FC236}">
                  <a16:creationId xmlns:a16="http://schemas.microsoft.com/office/drawing/2014/main" id="{1502FF32-ECAE-B9B0-8B3E-C334158BC7FD}"/>
                </a:ext>
              </a:extLst>
            </p:cNvPr>
            <p:cNvSpPr>
              <a:spLocks noChangeArrowheads="1"/>
            </p:cNvSpPr>
            <p:nvPr/>
          </p:nvSpPr>
          <p:spPr bwMode="auto">
            <a:xfrm>
              <a:off x="4798" y="2828"/>
              <a:ext cx="91" cy="9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1545" name="Oval 51">
              <a:extLst>
                <a:ext uri="{FF2B5EF4-FFF2-40B4-BE49-F238E27FC236}">
                  <a16:creationId xmlns:a16="http://schemas.microsoft.com/office/drawing/2014/main" id="{34C00FC7-C361-FAF5-7123-D929E49EAF35}"/>
                </a:ext>
              </a:extLst>
            </p:cNvPr>
            <p:cNvSpPr>
              <a:spLocks noChangeArrowheads="1"/>
            </p:cNvSpPr>
            <p:nvPr/>
          </p:nvSpPr>
          <p:spPr bwMode="auto">
            <a:xfrm>
              <a:off x="4796" y="3124"/>
              <a:ext cx="91" cy="9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1546" name="Oval 52">
              <a:extLst>
                <a:ext uri="{FF2B5EF4-FFF2-40B4-BE49-F238E27FC236}">
                  <a16:creationId xmlns:a16="http://schemas.microsoft.com/office/drawing/2014/main" id="{403AFACE-53B8-80A4-6E2D-79393D4C0E8A}"/>
                </a:ext>
              </a:extLst>
            </p:cNvPr>
            <p:cNvSpPr>
              <a:spLocks noChangeArrowheads="1"/>
            </p:cNvSpPr>
            <p:nvPr/>
          </p:nvSpPr>
          <p:spPr bwMode="auto">
            <a:xfrm>
              <a:off x="4796" y="2525"/>
              <a:ext cx="91" cy="9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1547" name="Oval 53">
              <a:extLst>
                <a:ext uri="{FF2B5EF4-FFF2-40B4-BE49-F238E27FC236}">
                  <a16:creationId xmlns:a16="http://schemas.microsoft.com/office/drawing/2014/main" id="{A1A07EA5-3AEE-0563-A34F-07BF3E2FDA2B}"/>
                </a:ext>
              </a:extLst>
            </p:cNvPr>
            <p:cNvSpPr>
              <a:spLocks noChangeArrowheads="1"/>
            </p:cNvSpPr>
            <p:nvPr/>
          </p:nvSpPr>
          <p:spPr bwMode="auto">
            <a:xfrm>
              <a:off x="4797" y="2241"/>
              <a:ext cx="91" cy="9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21548" name="Oval 54">
              <a:extLst>
                <a:ext uri="{FF2B5EF4-FFF2-40B4-BE49-F238E27FC236}">
                  <a16:creationId xmlns:a16="http://schemas.microsoft.com/office/drawing/2014/main" id="{7CB6E85B-ECC3-51A2-2F90-79E60C9AEC6B}"/>
                </a:ext>
              </a:extLst>
            </p:cNvPr>
            <p:cNvSpPr>
              <a:spLocks noChangeArrowheads="1"/>
            </p:cNvSpPr>
            <p:nvPr/>
          </p:nvSpPr>
          <p:spPr bwMode="auto">
            <a:xfrm>
              <a:off x="4797" y="1951"/>
              <a:ext cx="91" cy="9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grpSp>
      <p:sp>
        <p:nvSpPr>
          <p:cNvPr id="170039" name="Oval 55">
            <a:extLst>
              <a:ext uri="{FF2B5EF4-FFF2-40B4-BE49-F238E27FC236}">
                <a16:creationId xmlns:a16="http://schemas.microsoft.com/office/drawing/2014/main" id="{1C35FA12-AED1-116A-949C-B111B87FF03F}"/>
              </a:ext>
            </a:extLst>
          </p:cNvPr>
          <p:cNvSpPr>
            <a:spLocks noChangeArrowheads="1"/>
          </p:cNvSpPr>
          <p:nvPr/>
        </p:nvSpPr>
        <p:spPr bwMode="auto">
          <a:xfrm>
            <a:off x="8248650" y="3525838"/>
            <a:ext cx="144463"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0" name="Oval 56">
            <a:extLst>
              <a:ext uri="{FF2B5EF4-FFF2-40B4-BE49-F238E27FC236}">
                <a16:creationId xmlns:a16="http://schemas.microsoft.com/office/drawing/2014/main" id="{F76FA48A-6C2E-32F1-698D-8F9682F20639}"/>
              </a:ext>
            </a:extLst>
          </p:cNvPr>
          <p:cNvSpPr>
            <a:spLocks noChangeArrowheads="1"/>
          </p:cNvSpPr>
          <p:nvPr/>
        </p:nvSpPr>
        <p:spPr bwMode="auto">
          <a:xfrm>
            <a:off x="8255000" y="3759200"/>
            <a:ext cx="144463"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1" name="Oval 57">
            <a:extLst>
              <a:ext uri="{FF2B5EF4-FFF2-40B4-BE49-F238E27FC236}">
                <a16:creationId xmlns:a16="http://schemas.microsoft.com/office/drawing/2014/main" id="{D6D0CE5E-78B0-867E-6623-B1DA4034C193}"/>
              </a:ext>
            </a:extLst>
          </p:cNvPr>
          <p:cNvSpPr>
            <a:spLocks noChangeArrowheads="1"/>
          </p:cNvSpPr>
          <p:nvPr/>
        </p:nvSpPr>
        <p:spPr bwMode="auto">
          <a:xfrm>
            <a:off x="8261350" y="3992563"/>
            <a:ext cx="144463"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2" name="Oval 58">
            <a:extLst>
              <a:ext uri="{FF2B5EF4-FFF2-40B4-BE49-F238E27FC236}">
                <a16:creationId xmlns:a16="http://schemas.microsoft.com/office/drawing/2014/main" id="{453B27E9-02DF-7CDF-024B-2447ABD7F30F}"/>
              </a:ext>
            </a:extLst>
          </p:cNvPr>
          <p:cNvSpPr>
            <a:spLocks noChangeArrowheads="1"/>
          </p:cNvSpPr>
          <p:nvPr/>
        </p:nvSpPr>
        <p:spPr bwMode="auto">
          <a:xfrm>
            <a:off x="8255000" y="3654425"/>
            <a:ext cx="144463"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3" name="Oval 59">
            <a:extLst>
              <a:ext uri="{FF2B5EF4-FFF2-40B4-BE49-F238E27FC236}">
                <a16:creationId xmlns:a16="http://schemas.microsoft.com/office/drawing/2014/main" id="{FBE4450C-1C3B-E152-9E8E-D016E6B8F651}"/>
              </a:ext>
            </a:extLst>
          </p:cNvPr>
          <p:cNvSpPr>
            <a:spLocks noChangeArrowheads="1"/>
          </p:cNvSpPr>
          <p:nvPr/>
        </p:nvSpPr>
        <p:spPr bwMode="auto">
          <a:xfrm>
            <a:off x="8261350" y="3887788"/>
            <a:ext cx="144463"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4" name="Oval 60">
            <a:extLst>
              <a:ext uri="{FF2B5EF4-FFF2-40B4-BE49-F238E27FC236}">
                <a16:creationId xmlns:a16="http://schemas.microsoft.com/office/drawing/2014/main" id="{993CE3A8-2077-B3D7-3628-CA44E18D9FEA}"/>
              </a:ext>
            </a:extLst>
          </p:cNvPr>
          <p:cNvSpPr>
            <a:spLocks noChangeArrowheads="1"/>
          </p:cNvSpPr>
          <p:nvPr/>
        </p:nvSpPr>
        <p:spPr bwMode="auto">
          <a:xfrm>
            <a:off x="8656638" y="3671888"/>
            <a:ext cx="144462"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5" name="Oval 61">
            <a:extLst>
              <a:ext uri="{FF2B5EF4-FFF2-40B4-BE49-F238E27FC236}">
                <a16:creationId xmlns:a16="http://schemas.microsoft.com/office/drawing/2014/main" id="{5EE08113-6225-5F2B-FFE8-A000268435AC}"/>
              </a:ext>
            </a:extLst>
          </p:cNvPr>
          <p:cNvSpPr>
            <a:spLocks noChangeArrowheads="1"/>
          </p:cNvSpPr>
          <p:nvPr/>
        </p:nvSpPr>
        <p:spPr bwMode="auto">
          <a:xfrm>
            <a:off x="8662988" y="3870325"/>
            <a:ext cx="144462"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b="0"/>
              <a:t>v</a:t>
            </a:r>
            <a:endParaRPr lang="en-US" altLang="pt-PT" sz="2000" b="0"/>
          </a:p>
        </p:txBody>
      </p:sp>
      <p:sp>
        <p:nvSpPr>
          <p:cNvPr id="170046" name="Oval 62">
            <a:extLst>
              <a:ext uri="{FF2B5EF4-FFF2-40B4-BE49-F238E27FC236}">
                <a16:creationId xmlns:a16="http://schemas.microsoft.com/office/drawing/2014/main" id="{5BE94EF4-964F-459F-3717-8032EB63F6D5}"/>
              </a:ext>
            </a:extLst>
          </p:cNvPr>
          <p:cNvSpPr>
            <a:spLocks noChangeArrowheads="1"/>
          </p:cNvSpPr>
          <p:nvPr/>
        </p:nvSpPr>
        <p:spPr bwMode="auto">
          <a:xfrm>
            <a:off x="8669338" y="3929063"/>
            <a:ext cx="144462"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7" name="Oval 63">
            <a:extLst>
              <a:ext uri="{FF2B5EF4-FFF2-40B4-BE49-F238E27FC236}">
                <a16:creationId xmlns:a16="http://schemas.microsoft.com/office/drawing/2014/main" id="{AAA205CE-80FC-2C46-F854-2A383FB35B95}"/>
              </a:ext>
            </a:extLst>
          </p:cNvPr>
          <p:cNvSpPr>
            <a:spLocks noChangeArrowheads="1"/>
          </p:cNvSpPr>
          <p:nvPr/>
        </p:nvSpPr>
        <p:spPr bwMode="auto">
          <a:xfrm>
            <a:off x="8658225" y="3760788"/>
            <a:ext cx="144463" cy="144462"/>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48" name="Oval 64">
            <a:extLst>
              <a:ext uri="{FF2B5EF4-FFF2-40B4-BE49-F238E27FC236}">
                <a16:creationId xmlns:a16="http://schemas.microsoft.com/office/drawing/2014/main" id="{2B19F1D9-20EF-9372-D1F9-E4DC8D7348AA}"/>
              </a:ext>
            </a:extLst>
          </p:cNvPr>
          <p:cNvSpPr>
            <a:spLocks noChangeArrowheads="1"/>
          </p:cNvSpPr>
          <p:nvPr/>
        </p:nvSpPr>
        <p:spPr bwMode="auto">
          <a:xfrm>
            <a:off x="8664575" y="3819525"/>
            <a:ext cx="144463" cy="14446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grpSp>
        <p:nvGrpSpPr>
          <p:cNvPr id="170049" name="Group 65">
            <a:extLst>
              <a:ext uri="{FF2B5EF4-FFF2-40B4-BE49-F238E27FC236}">
                <a16:creationId xmlns:a16="http://schemas.microsoft.com/office/drawing/2014/main" id="{79B29AF6-A368-2462-9A36-4179A22B36CE}"/>
              </a:ext>
            </a:extLst>
          </p:cNvPr>
          <p:cNvGrpSpPr>
            <a:grpSpLocks/>
          </p:cNvGrpSpPr>
          <p:nvPr/>
        </p:nvGrpSpPr>
        <p:grpSpPr bwMode="auto">
          <a:xfrm>
            <a:off x="8299450" y="3592513"/>
            <a:ext cx="449263" cy="485775"/>
            <a:chOff x="5228" y="2582"/>
            <a:chExt cx="283" cy="306"/>
          </a:xfrm>
        </p:grpSpPr>
        <p:sp>
          <p:nvSpPr>
            <p:cNvPr id="21540" name="Line 66">
              <a:extLst>
                <a:ext uri="{FF2B5EF4-FFF2-40B4-BE49-F238E27FC236}">
                  <a16:creationId xmlns:a16="http://schemas.microsoft.com/office/drawing/2014/main" id="{4FE55BDE-96E8-246E-D233-D18C11592DDB}"/>
                </a:ext>
              </a:extLst>
            </p:cNvPr>
            <p:cNvSpPr>
              <a:spLocks noChangeShapeType="1"/>
            </p:cNvSpPr>
            <p:nvPr/>
          </p:nvSpPr>
          <p:spPr bwMode="auto">
            <a:xfrm flipV="1">
              <a:off x="5239" y="2843"/>
              <a:ext cx="272" cy="45"/>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1" name="Line 67">
              <a:extLst>
                <a:ext uri="{FF2B5EF4-FFF2-40B4-BE49-F238E27FC236}">
                  <a16:creationId xmlns:a16="http://schemas.microsoft.com/office/drawing/2014/main" id="{3BC82575-DCFB-F2AE-F918-E62230F27F26}"/>
                </a:ext>
              </a:extLst>
            </p:cNvPr>
            <p:cNvSpPr>
              <a:spLocks noChangeShapeType="1"/>
            </p:cNvSpPr>
            <p:nvPr/>
          </p:nvSpPr>
          <p:spPr bwMode="auto">
            <a:xfrm>
              <a:off x="5228" y="2582"/>
              <a:ext cx="272" cy="9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2" name="Line 68">
              <a:extLst>
                <a:ext uri="{FF2B5EF4-FFF2-40B4-BE49-F238E27FC236}">
                  <a16:creationId xmlns:a16="http://schemas.microsoft.com/office/drawing/2014/main" id="{47D8AB25-DAAC-C588-84A2-737B585F3A3F}"/>
                </a:ext>
              </a:extLst>
            </p:cNvPr>
            <p:cNvSpPr>
              <a:spLocks noChangeShapeType="1"/>
            </p:cNvSpPr>
            <p:nvPr/>
          </p:nvSpPr>
          <p:spPr bwMode="auto">
            <a:xfrm>
              <a:off x="5261" y="2638"/>
              <a:ext cx="226" cy="9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3" name="Line 69">
              <a:extLst>
                <a:ext uri="{FF2B5EF4-FFF2-40B4-BE49-F238E27FC236}">
                  <a16:creationId xmlns:a16="http://schemas.microsoft.com/office/drawing/2014/main" id="{59DCB56B-72A8-614B-CD02-0C684EB33571}"/>
                </a:ext>
              </a:extLst>
            </p:cNvPr>
            <p:cNvSpPr>
              <a:spLocks noChangeShapeType="1"/>
            </p:cNvSpPr>
            <p:nvPr/>
          </p:nvSpPr>
          <p:spPr bwMode="auto">
            <a:xfrm>
              <a:off x="5239" y="2729"/>
              <a:ext cx="272" cy="45"/>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0054" name="Group 70">
            <a:extLst>
              <a:ext uri="{FF2B5EF4-FFF2-40B4-BE49-F238E27FC236}">
                <a16:creationId xmlns:a16="http://schemas.microsoft.com/office/drawing/2014/main" id="{1D16D78F-158B-688E-1365-7106418AD853}"/>
              </a:ext>
            </a:extLst>
          </p:cNvPr>
          <p:cNvGrpSpPr>
            <a:grpSpLocks/>
          </p:cNvGrpSpPr>
          <p:nvPr/>
        </p:nvGrpSpPr>
        <p:grpSpPr bwMode="auto">
          <a:xfrm>
            <a:off x="7308850" y="1338263"/>
            <a:ext cx="358775" cy="3671887"/>
            <a:chOff x="4604" y="1162"/>
            <a:chExt cx="226" cy="2313"/>
          </a:xfrm>
        </p:grpSpPr>
        <p:sp>
          <p:nvSpPr>
            <p:cNvPr id="21536" name="Line 71">
              <a:extLst>
                <a:ext uri="{FF2B5EF4-FFF2-40B4-BE49-F238E27FC236}">
                  <a16:creationId xmlns:a16="http://schemas.microsoft.com/office/drawing/2014/main" id="{40CD73EE-E772-865A-F4B5-3C2F29637119}"/>
                </a:ext>
              </a:extLst>
            </p:cNvPr>
            <p:cNvSpPr>
              <a:spLocks noChangeShapeType="1"/>
            </p:cNvSpPr>
            <p:nvPr/>
          </p:nvSpPr>
          <p:spPr bwMode="auto">
            <a:xfrm>
              <a:off x="4604" y="1162"/>
              <a:ext cx="226" cy="817"/>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7" name="Line 72">
              <a:extLst>
                <a:ext uri="{FF2B5EF4-FFF2-40B4-BE49-F238E27FC236}">
                  <a16:creationId xmlns:a16="http://schemas.microsoft.com/office/drawing/2014/main" id="{D8DC2164-92A9-70F4-6761-368EBFC142E8}"/>
                </a:ext>
              </a:extLst>
            </p:cNvPr>
            <p:cNvSpPr>
              <a:spLocks noChangeShapeType="1"/>
            </p:cNvSpPr>
            <p:nvPr/>
          </p:nvSpPr>
          <p:spPr bwMode="auto">
            <a:xfrm>
              <a:off x="4604" y="1706"/>
              <a:ext cx="226" cy="59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8" name="Line 73">
              <a:extLst>
                <a:ext uri="{FF2B5EF4-FFF2-40B4-BE49-F238E27FC236}">
                  <a16:creationId xmlns:a16="http://schemas.microsoft.com/office/drawing/2014/main" id="{B7FED0FD-5B55-7F39-8D7D-7251953DEFAA}"/>
                </a:ext>
              </a:extLst>
            </p:cNvPr>
            <p:cNvSpPr>
              <a:spLocks noChangeShapeType="1"/>
            </p:cNvSpPr>
            <p:nvPr/>
          </p:nvSpPr>
          <p:spPr bwMode="auto">
            <a:xfrm>
              <a:off x="4604" y="2296"/>
              <a:ext cx="226" cy="272"/>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9" name="Line 74">
              <a:extLst>
                <a:ext uri="{FF2B5EF4-FFF2-40B4-BE49-F238E27FC236}">
                  <a16:creationId xmlns:a16="http://schemas.microsoft.com/office/drawing/2014/main" id="{10E928C9-7D81-7CAB-01E5-8F38DF92F659}"/>
                </a:ext>
              </a:extLst>
            </p:cNvPr>
            <p:cNvSpPr>
              <a:spLocks noChangeShapeType="1"/>
            </p:cNvSpPr>
            <p:nvPr/>
          </p:nvSpPr>
          <p:spPr bwMode="auto">
            <a:xfrm flipV="1">
              <a:off x="4604" y="3158"/>
              <a:ext cx="226" cy="317"/>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0059" name="Line 75">
            <a:extLst>
              <a:ext uri="{FF2B5EF4-FFF2-40B4-BE49-F238E27FC236}">
                <a16:creationId xmlns:a16="http://schemas.microsoft.com/office/drawing/2014/main" id="{31AF0281-3956-D918-68F8-995747C378ED}"/>
              </a:ext>
            </a:extLst>
          </p:cNvPr>
          <p:cNvSpPr>
            <a:spLocks noChangeShapeType="1"/>
          </p:cNvSpPr>
          <p:nvPr/>
        </p:nvSpPr>
        <p:spPr bwMode="auto">
          <a:xfrm>
            <a:off x="7308850" y="4057650"/>
            <a:ext cx="358775"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60" name="Line 76">
            <a:extLst>
              <a:ext uri="{FF2B5EF4-FFF2-40B4-BE49-F238E27FC236}">
                <a16:creationId xmlns:a16="http://schemas.microsoft.com/office/drawing/2014/main" id="{A6F724B3-17A1-5B52-00F2-6FEA5F27185E}"/>
              </a:ext>
            </a:extLst>
          </p:cNvPr>
          <p:cNvSpPr>
            <a:spLocks noChangeShapeType="1"/>
          </p:cNvSpPr>
          <p:nvPr/>
        </p:nvSpPr>
        <p:spPr bwMode="auto">
          <a:xfrm>
            <a:off x="8316913" y="3952875"/>
            <a:ext cx="431800"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0061" name="Group 77">
            <a:extLst>
              <a:ext uri="{FF2B5EF4-FFF2-40B4-BE49-F238E27FC236}">
                <a16:creationId xmlns:a16="http://schemas.microsoft.com/office/drawing/2014/main" id="{2F1F9448-3BA0-33B3-16AC-17FEB1E6D95B}"/>
              </a:ext>
            </a:extLst>
          </p:cNvPr>
          <p:cNvGrpSpPr>
            <a:grpSpLocks/>
          </p:cNvGrpSpPr>
          <p:nvPr/>
        </p:nvGrpSpPr>
        <p:grpSpPr bwMode="auto">
          <a:xfrm>
            <a:off x="6935788" y="1158875"/>
            <a:ext cx="2016125" cy="4392613"/>
            <a:chOff x="4365" y="981"/>
            <a:chExt cx="1270" cy="2767"/>
          </a:xfrm>
        </p:grpSpPr>
        <p:sp>
          <p:nvSpPr>
            <p:cNvPr id="21534" name="Line 78">
              <a:extLst>
                <a:ext uri="{FF2B5EF4-FFF2-40B4-BE49-F238E27FC236}">
                  <a16:creationId xmlns:a16="http://schemas.microsoft.com/office/drawing/2014/main" id="{2CD3E09D-1F33-290C-1890-448DD24FCB7C}"/>
                </a:ext>
              </a:extLst>
            </p:cNvPr>
            <p:cNvSpPr>
              <a:spLocks noChangeShapeType="1"/>
            </p:cNvSpPr>
            <p:nvPr/>
          </p:nvSpPr>
          <p:spPr bwMode="auto">
            <a:xfrm>
              <a:off x="4365" y="3748"/>
              <a:ext cx="127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5" name="Line 79">
              <a:extLst>
                <a:ext uri="{FF2B5EF4-FFF2-40B4-BE49-F238E27FC236}">
                  <a16:creationId xmlns:a16="http://schemas.microsoft.com/office/drawing/2014/main" id="{77AFA6DD-774F-5A0E-34B0-8DDFCC22F6F2}"/>
                </a:ext>
              </a:extLst>
            </p:cNvPr>
            <p:cNvSpPr>
              <a:spLocks noChangeShapeType="1"/>
            </p:cNvSpPr>
            <p:nvPr/>
          </p:nvSpPr>
          <p:spPr bwMode="auto">
            <a:xfrm>
              <a:off x="4377" y="981"/>
              <a:ext cx="0" cy="2767"/>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0064" name="Text Box 80">
            <a:extLst>
              <a:ext uri="{FF2B5EF4-FFF2-40B4-BE49-F238E27FC236}">
                <a16:creationId xmlns:a16="http://schemas.microsoft.com/office/drawing/2014/main" id="{98E5231A-6859-64B3-12B9-EA751B16FAFA}"/>
              </a:ext>
            </a:extLst>
          </p:cNvPr>
          <p:cNvSpPr txBox="1">
            <a:spLocks noChangeArrowheads="1"/>
          </p:cNvSpPr>
          <p:nvPr/>
        </p:nvSpPr>
        <p:spPr bwMode="auto">
          <a:xfrm>
            <a:off x="7380288" y="906463"/>
            <a:ext cx="431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a:t>
            </a:r>
            <a:endParaRPr lang="en-US" altLang="pt-PT" sz="2000"/>
          </a:p>
        </p:txBody>
      </p:sp>
      <p:sp>
        <p:nvSpPr>
          <p:cNvPr id="170065" name="Text Box 81">
            <a:extLst>
              <a:ext uri="{FF2B5EF4-FFF2-40B4-BE49-F238E27FC236}">
                <a16:creationId xmlns:a16="http://schemas.microsoft.com/office/drawing/2014/main" id="{EE7A6816-7B23-406D-454B-751376EB3AC5}"/>
              </a:ext>
            </a:extLst>
          </p:cNvPr>
          <p:cNvSpPr txBox="1">
            <a:spLocks noChangeArrowheads="1"/>
          </p:cNvSpPr>
          <p:nvPr/>
        </p:nvSpPr>
        <p:spPr bwMode="auto">
          <a:xfrm>
            <a:off x="8388350" y="3067050"/>
            <a:ext cx="360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a:t>
            </a:r>
            <a:endParaRPr lang="en-US" altLang="pt-PT" sz="2000"/>
          </a:p>
        </p:txBody>
      </p:sp>
      <p:sp>
        <p:nvSpPr>
          <p:cNvPr id="170066" name="Oval 82">
            <a:extLst>
              <a:ext uri="{FF2B5EF4-FFF2-40B4-BE49-F238E27FC236}">
                <a16:creationId xmlns:a16="http://schemas.microsoft.com/office/drawing/2014/main" id="{1BB5A9AB-504D-88F0-4EF4-3A93A18CA8C0}"/>
              </a:ext>
            </a:extLst>
          </p:cNvPr>
          <p:cNvSpPr>
            <a:spLocks noChangeArrowheads="1"/>
          </p:cNvSpPr>
          <p:nvPr/>
        </p:nvSpPr>
        <p:spPr bwMode="auto">
          <a:xfrm>
            <a:off x="7235825" y="3984625"/>
            <a:ext cx="144463" cy="144463"/>
          </a:xfrm>
          <a:prstGeom prst="ellipse">
            <a:avLst/>
          </a:prstGeom>
          <a:solidFill>
            <a:srgbClr val="FFFF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67" name="Oval 83">
            <a:extLst>
              <a:ext uri="{FF2B5EF4-FFF2-40B4-BE49-F238E27FC236}">
                <a16:creationId xmlns:a16="http://schemas.microsoft.com/office/drawing/2014/main" id="{20E7E038-A281-3D1C-3658-28CECBE476A5}"/>
              </a:ext>
            </a:extLst>
          </p:cNvPr>
          <p:cNvSpPr>
            <a:spLocks noChangeArrowheads="1"/>
          </p:cNvSpPr>
          <p:nvPr/>
        </p:nvSpPr>
        <p:spPr bwMode="auto">
          <a:xfrm>
            <a:off x="8261350" y="3876675"/>
            <a:ext cx="144463" cy="144463"/>
          </a:xfrm>
          <a:prstGeom prst="ellipse">
            <a:avLst/>
          </a:prstGeom>
          <a:solidFill>
            <a:srgbClr val="FFFF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pt-PT" altLang="pt-PT" sz="2000"/>
          </a:p>
        </p:txBody>
      </p:sp>
      <p:sp>
        <p:nvSpPr>
          <p:cNvPr id="170068" name="Text Box 84">
            <a:extLst>
              <a:ext uri="{FF2B5EF4-FFF2-40B4-BE49-F238E27FC236}">
                <a16:creationId xmlns:a16="http://schemas.microsoft.com/office/drawing/2014/main" id="{7F3A4BFE-7731-F32D-B88D-EBDB9BCE2E4F}"/>
              </a:ext>
            </a:extLst>
          </p:cNvPr>
          <p:cNvSpPr txBox="1">
            <a:spLocks noChangeArrowheads="1"/>
          </p:cNvSpPr>
          <p:nvPr/>
        </p:nvSpPr>
        <p:spPr bwMode="auto">
          <a:xfrm>
            <a:off x="6659563" y="812800"/>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a:t>
            </a:r>
            <a:endParaRPr lang="en-US" altLang="pt-PT"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70027"/>
                                        </p:tgtEl>
                                        <p:attrNameLst>
                                          <p:attrName>style.visibility</p:attrName>
                                        </p:attrNameLst>
                                      </p:cBhvr>
                                      <p:to>
                                        <p:strVal val="visible"/>
                                      </p:to>
                                    </p:set>
                                  </p:childTnLst>
                                </p:cTn>
                              </p:par>
                            </p:childTnLst>
                          </p:cTn>
                        </p:par>
                        <p:par>
                          <p:cTn id="7" fill="hold" nodeType="afterGroup">
                            <p:stCondLst>
                              <p:cond delay="0"/>
                            </p:stCondLst>
                            <p:childTnLst>
                              <p:par>
                                <p:cTn id="8" presetID="35" presetClass="path" presetSubtype="0" accel="50000" decel="50000" fill="hold" nodeType="afterEffect">
                                  <p:stCondLst>
                                    <p:cond delay="0"/>
                                  </p:stCondLst>
                                  <p:childTnLst>
                                    <p:animMotion origin="layout" path="M 5.55556E-7 -2.59259E-6 L -0.11111 0.00533 " pathEditMode="relative" rAng="0" ptsTypes="AA">
                                      <p:cBhvr>
                                        <p:cTn id="9" dur="1000" fill="hold"/>
                                        <p:tgtEl>
                                          <p:spTgt spid="170027"/>
                                        </p:tgtEl>
                                        <p:attrNameLst>
                                          <p:attrName>ppt_x</p:attrName>
                                          <p:attrName>ppt_y</p:attrName>
                                        </p:attrNameLst>
                                      </p:cBhvr>
                                      <p:rCtr x="-5556" y="255"/>
                                    </p:animMotion>
                                  </p:childTnLst>
                                </p:cTn>
                              </p:par>
                            </p:childTnLst>
                          </p:cTn>
                        </p:par>
                        <p:par>
                          <p:cTn id="10" fill="hold" nodeType="afterGroup">
                            <p:stCondLst>
                              <p:cond delay="1000"/>
                            </p:stCondLst>
                            <p:childTnLst>
                              <p:par>
                                <p:cTn id="11" presetID="1" presetClass="entr" presetSubtype="0" fill="hold" nodeType="afterEffect">
                                  <p:stCondLst>
                                    <p:cond delay="0"/>
                                  </p:stCondLst>
                                  <p:childTnLst>
                                    <p:set>
                                      <p:cBhvr>
                                        <p:cTn id="12" dur="1" fill="hold">
                                          <p:stCondLst>
                                            <p:cond delay="0"/>
                                          </p:stCondLst>
                                        </p:cTn>
                                        <p:tgtEl>
                                          <p:spTgt spid="1700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00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0030"/>
                                        </p:tgtEl>
                                        <p:attrNameLst>
                                          <p:attrName>style.visibility</p:attrName>
                                        </p:attrNameLst>
                                      </p:cBhvr>
                                      <p:to>
                                        <p:strVal val="visible"/>
                                      </p:to>
                                    </p:set>
                                  </p:childTnLst>
                                </p:cTn>
                              </p:par>
                            </p:childTnLst>
                          </p:cTn>
                        </p:par>
                        <p:par>
                          <p:cTn id="17" fill="hold" nodeType="afterGroup">
                            <p:stCondLst>
                              <p:cond delay="1000"/>
                            </p:stCondLst>
                            <p:childTnLst>
                              <p:par>
                                <p:cTn id="18" presetID="1" presetClass="entr" presetSubtype="0" fill="hold" grpId="0" nodeType="afterEffect">
                                  <p:stCondLst>
                                    <p:cond delay="100"/>
                                  </p:stCondLst>
                                  <p:childTnLst>
                                    <p:set>
                                      <p:cBhvr>
                                        <p:cTn id="19" dur="1" fill="hold">
                                          <p:stCondLst>
                                            <p:cond delay="0"/>
                                          </p:stCondLst>
                                        </p:cTn>
                                        <p:tgtEl>
                                          <p:spTgt spid="170028"/>
                                        </p:tgtEl>
                                        <p:attrNameLst>
                                          <p:attrName>style.visibility</p:attrName>
                                        </p:attrNameLst>
                                      </p:cBhvr>
                                      <p:to>
                                        <p:strVal val="visible"/>
                                      </p:to>
                                    </p:set>
                                  </p:childTnLst>
                                </p:cTn>
                              </p:par>
                            </p:childTnLst>
                          </p:cTn>
                        </p:par>
                        <p:par>
                          <p:cTn id="20" fill="hold" nodeType="afterGroup">
                            <p:stCondLst>
                              <p:cond delay="1100"/>
                            </p:stCondLst>
                            <p:childTnLst>
                              <p:par>
                                <p:cTn id="21" presetID="1" presetClass="entr" presetSubtype="0" fill="hold" grpId="0" nodeType="afterEffect">
                                  <p:stCondLst>
                                    <p:cond delay="100"/>
                                  </p:stCondLst>
                                  <p:childTnLst>
                                    <p:set>
                                      <p:cBhvr>
                                        <p:cTn id="22" dur="1" fill="hold">
                                          <p:stCondLst>
                                            <p:cond delay="0"/>
                                          </p:stCondLst>
                                        </p:cTn>
                                        <p:tgtEl>
                                          <p:spTgt spid="170031"/>
                                        </p:tgtEl>
                                        <p:attrNameLst>
                                          <p:attrName>style.visibility</p:attrName>
                                        </p:attrNameLst>
                                      </p:cBhvr>
                                      <p:to>
                                        <p:strVal val="visible"/>
                                      </p:to>
                                    </p:set>
                                  </p:childTnLst>
                                </p:cTn>
                              </p:par>
                            </p:childTnLst>
                          </p:cTn>
                        </p:par>
                        <p:par>
                          <p:cTn id="23" fill="hold" nodeType="afterGroup">
                            <p:stCondLst>
                              <p:cond delay="1200"/>
                            </p:stCondLst>
                            <p:childTnLst>
                              <p:par>
                                <p:cTn id="24" presetID="1" presetClass="entr" presetSubtype="0" fill="hold" grpId="0" nodeType="afterEffect">
                                  <p:stCondLst>
                                    <p:cond delay="100"/>
                                  </p:stCondLst>
                                  <p:childTnLst>
                                    <p:set>
                                      <p:cBhvr>
                                        <p:cTn id="25" dur="1" fill="hold">
                                          <p:stCondLst>
                                            <p:cond delay="0"/>
                                          </p:stCondLst>
                                        </p:cTn>
                                        <p:tgtEl>
                                          <p:spTgt spid="170032"/>
                                        </p:tgtEl>
                                        <p:attrNameLst>
                                          <p:attrName>style.visibility</p:attrName>
                                        </p:attrNameLst>
                                      </p:cBhvr>
                                      <p:to>
                                        <p:strVal val="visible"/>
                                      </p:to>
                                    </p:set>
                                  </p:childTnLst>
                                </p:cTn>
                              </p:par>
                            </p:childTnLst>
                          </p:cTn>
                        </p:par>
                        <p:par>
                          <p:cTn id="26" fill="hold" nodeType="afterGroup">
                            <p:stCondLst>
                              <p:cond delay="1300"/>
                            </p:stCondLst>
                            <p:childTnLst>
                              <p:par>
                                <p:cTn id="27" presetID="1" presetClass="entr" presetSubtype="0" fill="hold" grpId="0" nodeType="afterEffect">
                                  <p:stCondLst>
                                    <p:cond delay="100"/>
                                  </p:stCondLst>
                                  <p:childTnLst>
                                    <p:set>
                                      <p:cBhvr>
                                        <p:cTn id="28" dur="1" fill="hold">
                                          <p:stCondLst>
                                            <p:cond delay="0"/>
                                          </p:stCondLst>
                                        </p:cTn>
                                        <p:tgtEl>
                                          <p:spTgt spid="170029"/>
                                        </p:tgtEl>
                                        <p:attrNameLst>
                                          <p:attrName>style.visibility</p:attrName>
                                        </p:attrNameLst>
                                      </p:cBhvr>
                                      <p:to>
                                        <p:strVal val="visible"/>
                                      </p:to>
                                    </p:set>
                                  </p:childTnLst>
                                </p:cTn>
                              </p:par>
                            </p:childTnLst>
                          </p:cTn>
                        </p:par>
                        <p:par>
                          <p:cTn id="29" fill="hold" nodeType="afterGroup">
                            <p:stCondLst>
                              <p:cond delay="1400"/>
                            </p:stCondLst>
                            <p:childTnLst>
                              <p:par>
                                <p:cTn id="30" presetID="1" presetClass="entr" presetSubtype="0" fill="hold" grpId="0" nodeType="afterEffect">
                                  <p:stCondLst>
                                    <p:cond delay="0"/>
                                  </p:stCondLst>
                                  <p:childTnLst>
                                    <p:set>
                                      <p:cBhvr>
                                        <p:cTn id="31" dur="1" fill="hold">
                                          <p:stCondLst>
                                            <p:cond delay="0"/>
                                          </p:stCondLst>
                                        </p:cTn>
                                        <p:tgtEl>
                                          <p:spTgt spid="170064"/>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6" presetClass="entr" presetSubtype="32" fill="hold" grpId="0" nodeType="clickEffect">
                                  <p:stCondLst>
                                    <p:cond delay="0"/>
                                  </p:stCondLst>
                                  <p:childTnLst>
                                    <p:set>
                                      <p:cBhvr>
                                        <p:cTn id="35" dur="1" fill="hold">
                                          <p:stCondLst>
                                            <p:cond delay="0"/>
                                          </p:stCondLst>
                                        </p:cTn>
                                        <p:tgtEl>
                                          <p:spTgt spid="170066"/>
                                        </p:tgtEl>
                                        <p:attrNameLst>
                                          <p:attrName>style.visibility</p:attrName>
                                        </p:attrNameLst>
                                      </p:cBhvr>
                                      <p:to>
                                        <p:strVal val="visible"/>
                                      </p:to>
                                    </p:set>
                                    <p:animEffect transition="in" filter="circle(out)">
                                      <p:cBhvr>
                                        <p:cTn id="36" dur="500"/>
                                        <p:tgtEl>
                                          <p:spTgt spid="170066"/>
                                        </p:tgtEl>
                                      </p:cBhvr>
                                    </p:animEffect>
                                  </p:childTnLst>
                                </p:cTn>
                              </p:par>
                            </p:childTnLst>
                          </p:cTn>
                        </p:par>
                        <p:par>
                          <p:cTn id="37" fill="hold" nodeType="afterGroup">
                            <p:stCondLst>
                              <p:cond delay="500"/>
                            </p:stCondLst>
                            <p:childTnLst>
                              <p:par>
                                <p:cTn id="38" presetID="22" presetClass="entr" presetSubtype="8" fill="hold" nodeType="afterEffect">
                                  <p:stCondLst>
                                    <p:cond delay="0"/>
                                  </p:stCondLst>
                                  <p:childTnLst>
                                    <p:set>
                                      <p:cBhvr>
                                        <p:cTn id="39" dur="1" fill="hold">
                                          <p:stCondLst>
                                            <p:cond delay="0"/>
                                          </p:stCondLst>
                                        </p:cTn>
                                        <p:tgtEl>
                                          <p:spTgt spid="170059"/>
                                        </p:tgtEl>
                                        <p:attrNameLst>
                                          <p:attrName>style.visibility</p:attrName>
                                        </p:attrNameLst>
                                      </p:cBhvr>
                                      <p:to>
                                        <p:strVal val="visible"/>
                                      </p:to>
                                    </p:set>
                                    <p:animEffect transition="in" filter="wipe(left)">
                                      <p:cBhvr>
                                        <p:cTn id="40" dur="500"/>
                                        <p:tgtEl>
                                          <p:spTgt spid="170059"/>
                                        </p:tgtEl>
                                      </p:cBhvr>
                                    </p:animEffect>
                                  </p:childTnLst>
                                </p:cTn>
                              </p:par>
                            </p:childTnLst>
                          </p:cTn>
                        </p:par>
                        <p:par>
                          <p:cTn id="41" fill="hold" nodeType="afterGroup">
                            <p:stCondLst>
                              <p:cond delay="1000"/>
                            </p:stCondLst>
                            <p:childTnLst>
                              <p:par>
                                <p:cTn id="42" presetID="22" presetClass="entr" presetSubtype="8" fill="hold" nodeType="afterEffect">
                                  <p:stCondLst>
                                    <p:cond delay="0"/>
                                  </p:stCondLst>
                                  <p:childTnLst>
                                    <p:set>
                                      <p:cBhvr>
                                        <p:cTn id="43" dur="1" fill="hold">
                                          <p:stCondLst>
                                            <p:cond delay="0"/>
                                          </p:stCondLst>
                                        </p:cTn>
                                        <p:tgtEl>
                                          <p:spTgt spid="170054"/>
                                        </p:tgtEl>
                                        <p:attrNameLst>
                                          <p:attrName>style.visibility</p:attrName>
                                        </p:attrNameLst>
                                      </p:cBhvr>
                                      <p:to>
                                        <p:strVal val="visible"/>
                                      </p:to>
                                    </p:set>
                                    <p:animEffect transition="in" filter="wipe(left)">
                                      <p:cBhvr>
                                        <p:cTn id="44" dur="500"/>
                                        <p:tgtEl>
                                          <p:spTgt spid="170054"/>
                                        </p:tgtEl>
                                      </p:cBhvr>
                                    </p:animEffect>
                                  </p:childTnLst>
                                </p:cTn>
                              </p:par>
                            </p:childTnLst>
                          </p:cTn>
                        </p:par>
                        <p:par>
                          <p:cTn id="45" fill="hold" nodeType="afterGroup">
                            <p:stCondLst>
                              <p:cond delay="1500"/>
                            </p:stCondLst>
                            <p:childTnLst>
                              <p:par>
                                <p:cTn id="46" presetID="22" presetClass="entr" presetSubtype="8" fill="hold" nodeType="afterEffect">
                                  <p:stCondLst>
                                    <p:cond delay="0"/>
                                  </p:stCondLst>
                                  <p:childTnLst>
                                    <p:set>
                                      <p:cBhvr>
                                        <p:cTn id="47" dur="1" fill="hold">
                                          <p:stCondLst>
                                            <p:cond delay="0"/>
                                          </p:stCondLst>
                                        </p:cTn>
                                        <p:tgtEl>
                                          <p:spTgt spid="170033"/>
                                        </p:tgtEl>
                                        <p:attrNameLst>
                                          <p:attrName>style.visibility</p:attrName>
                                        </p:attrNameLst>
                                      </p:cBhvr>
                                      <p:to>
                                        <p:strVal val="visible"/>
                                      </p:to>
                                    </p:set>
                                    <p:animEffect transition="in" filter="wipe(left)">
                                      <p:cBhvr>
                                        <p:cTn id="48" dur="500"/>
                                        <p:tgtEl>
                                          <p:spTgt spid="17003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0041"/>
                                        </p:tgtEl>
                                        <p:attrNameLst>
                                          <p:attrName>style.visibility</p:attrName>
                                        </p:attrNameLst>
                                      </p:cBhvr>
                                      <p:to>
                                        <p:strVal val="visible"/>
                                      </p:to>
                                    </p:set>
                                  </p:childTnLst>
                                </p:cTn>
                              </p:par>
                            </p:childTnLst>
                          </p:cTn>
                        </p:par>
                        <p:par>
                          <p:cTn id="53" fill="hold" nodeType="afterGroup">
                            <p:stCondLst>
                              <p:cond delay="0"/>
                            </p:stCondLst>
                            <p:childTnLst>
                              <p:par>
                                <p:cTn id="54" presetID="1" presetClass="entr" presetSubtype="0" fill="hold" grpId="0" nodeType="afterEffect">
                                  <p:stCondLst>
                                    <p:cond delay="100"/>
                                  </p:stCondLst>
                                  <p:childTnLst>
                                    <p:set>
                                      <p:cBhvr>
                                        <p:cTn id="55" dur="1" fill="hold">
                                          <p:stCondLst>
                                            <p:cond delay="0"/>
                                          </p:stCondLst>
                                        </p:cTn>
                                        <p:tgtEl>
                                          <p:spTgt spid="170042"/>
                                        </p:tgtEl>
                                        <p:attrNameLst>
                                          <p:attrName>style.visibility</p:attrName>
                                        </p:attrNameLst>
                                      </p:cBhvr>
                                      <p:to>
                                        <p:strVal val="visible"/>
                                      </p:to>
                                    </p:set>
                                  </p:childTnLst>
                                </p:cTn>
                              </p:par>
                            </p:childTnLst>
                          </p:cTn>
                        </p:par>
                        <p:par>
                          <p:cTn id="56" fill="hold" nodeType="afterGroup">
                            <p:stCondLst>
                              <p:cond delay="100"/>
                            </p:stCondLst>
                            <p:childTnLst>
                              <p:par>
                                <p:cTn id="57" presetID="1" presetClass="entr" presetSubtype="0" fill="hold" grpId="0" nodeType="afterEffect">
                                  <p:stCondLst>
                                    <p:cond delay="100"/>
                                  </p:stCondLst>
                                  <p:childTnLst>
                                    <p:set>
                                      <p:cBhvr>
                                        <p:cTn id="58" dur="1" fill="hold">
                                          <p:stCondLst>
                                            <p:cond delay="0"/>
                                          </p:stCondLst>
                                        </p:cTn>
                                        <p:tgtEl>
                                          <p:spTgt spid="170043"/>
                                        </p:tgtEl>
                                        <p:attrNameLst>
                                          <p:attrName>style.visibility</p:attrName>
                                        </p:attrNameLst>
                                      </p:cBhvr>
                                      <p:to>
                                        <p:strVal val="visible"/>
                                      </p:to>
                                    </p:set>
                                  </p:childTnLst>
                                </p:cTn>
                              </p:par>
                            </p:childTnLst>
                          </p:cTn>
                        </p:par>
                        <p:par>
                          <p:cTn id="59" fill="hold" nodeType="afterGroup">
                            <p:stCondLst>
                              <p:cond delay="200"/>
                            </p:stCondLst>
                            <p:childTnLst>
                              <p:par>
                                <p:cTn id="60" presetID="1" presetClass="entr" presetSubtype="0" fill="hold" grpId="0" nodeType="afterEffect">
                                  <p:stCondLst>
                                    <p:cond delay="100"/>
                                  </p:stCondLst>
                                  <p:childTnLst>
                                    <p:set>
                                      <p:cBhvr>
                                        <p:cTn id="61" dur="1" fill="hold">
                                          <p:stCondLst>
                                            <p:cond delay="0"/>
                                          </p:stCondLst>
                                        </p:cTn>
                                        <p:tgtEl>
                                          <p:spTgt spid="170039"/>
                                        </p:tgtEl>
                                        <p:attrNameLst>
                                          <p:attrName>style.visibility</p:attrName>
                                        </p:attrNameLst>
                                      </p:cBhvr>
                                      <p:to>
                                        <p:strVal val="visible"/>
                                      </p:to>
                                    </p:set>
                                  </p:childTnLst>
                                </p:cTn>
                              </p:par>
                            </p:childTnLst>
                          </p:cTn>
                        </p:par>
                        <p:par>
                          <p:cTn id="62" fill="hold" nodeType="afterGroup">
                            <p:stCondLst>
                              <p:cond delay="300"/>
                            </p:stCondLst>
                            <p:childTnLst>
                              <p:par>
                                <p:cTn id="63" presetID="1" presetClass="entr" presetSubtype="0" fill="hold" grpId="0" nodeType="afterEffect">
                                  <p:stCondLst>
                                    <p:cond delay="100"/>
                                  </p:stCondLst>
                                  <p:childTnLst>
                                    <p:set>
                                      <p:cBhvr>
                                        <p:cTn id="64" dur="1" fill="hold">
                                          <p:stCondLst>
                                            <p:cond delay="0"/>
                                          </p:stCondLst>
                                        </p:cTn>
                                        <p:tgtEl>
                                          <p:spTgt spid="170040"/>
                                        </p:tgtEl>
                                        <p:attrNameLst>
                                          <p:attrName>style.visibility</p:attrName>
                                        </p:attrNameLst>
                                      </p:cBhvr>
                                      <p:to>
                                        <p:strVal val="visible"/>
                                      </p:to>
                                    </p:set>
                                  </p:childTnLst>
                                </p:cTn>
                              </p:par>
                            </p:childTnLst>
                          </p:cTn>
                        </p:par>
                        <p:par>
                          <p:cTn id="65" fill="hold" nodeType="afterGroup">
                            <p:stCondLst>
                              <p:cond delay="400"/>
                            </p:stCondLst>
                            <p:childTnLst>
                              <p:par>
                                <p:cTn id="66" presetID="1" presetClass="entr" presetSubtype="0" fill="hold" grpId="0" nodeType="afterEffect">
                                  <p:stCondLst>
                                    <p:cond delay="0"/>
                                  </p:stCondLst>
                                  <p:childTnLst>
                                    <p:set>
                                      <p:cBhvr>
                                        <p:cTn id="67" dur="1" fill="hold">
                                          <p:stCondLst>
                                            <p:cond delay="0"/>
                                          </p:stCondLst>
                                        </p:cTn>
                                        <p:tgtEl>
                                          <p:spTgt spid="170065"/>
                                        </p:tgtEl>
                                        <p:attrNameLst>
                                          <p:attrName>style.visibility</p:attrName>
                                        </p:attrNameLst>
                                      </p:cBhvr>
                                      <p:to>
                                        <p:strVal val="visible"/>
                                      </p:to>
                                    </p:set>
                                  </p:childTnLst>
                                </p:cTn>
                              </p:par>
                            </p:childTnLst>
                          </p:cTn>
                        </p:par>
                        <p:par>
                          <p:cTn id="68" fill="hold" nodeType="afterGroup">
                            <p:stCondLst>
                              <p:cond delay="400"/>
                            </p:stCondLst>
                            <p:childTnLst>
                              <p:par>
                                <p:cTn id="69" presetID="6" presetClass="entr" presetSubtype="32" fill="hold" grpId="0" nodeType="afterEffect">
                                  <p:stCondLst>
                                    <p:cond delay="0"/>
                                  </p:stCondLst>
                                  <p:childTnLst>
                                    <p:set>
                                      <p:cBhvr>
                                        <p:cTn id="70" dur="1" fill="hold">
                                          <p:stCondLst>
                                            <p:cond delay="0"/>
                                          </p:stCondLst>
                                        </p:cTn>
                                        <p:tgtEl>
                                          <p:spTgt spid="170067"/>
                                        </p:tgtEl>
                                        <p:attrNameLst>
                                          <p:attrName>style.visibility</p:attrName>
                                        </p:attrNameLst>
                                      </p:cBhvr>
                                      <p:to>
                                        <p:strVal val="visible"/>
                                      </p:to>
                                    </p:set>
                                    <p:animEffect transition="in" filter="circle(out)">
                                      <p:cBhvr>
                                        <p:cTn id="71" dur="500"/>
                                        <p:tgtEl>
                                          <p:spTgt spid="170067"/>
                                        </p:tgtEl>
                                      </p:cBhvr>
                                    </p:animEffect>
                                  </p:childTnLst>
                                </p:cTn>
                              </p:par>
                            </p:childTnLst>
                          </p:cTn>
                        </p:par>
                        <p:par>
                          <p:cTn id="72" fill="hold" nodeType="afterGroup">
                            <p:stCondLst>
                              <p:cond delay="900"/>
                            </p:stCondLst>
                            <p:childTnLst>
                              <p:par>
                                <p:cTn id="73" presetID="22" presetClass="entr" presetSubtype="8" fill="hold" nodeType="afterEffect">
                                  <p:stCondLst>
                                    <p:cond delay="0"/>
                                  </p:stCondLst>
                                  <p:childTnLst>
                                    <p:set>
                                      <p:cBhvr>
                                        <p:cTn id="74" dur="1" fill="hold">
                                          <p:stCondLst>
                                            <p:cond delay="0"/>
                                          </p:stCondLst>
                                        </p:cTn>
                                        <p:tgtEl>
                                          <p:spTgt spid="170060"/>
                                        </p:tgtEl>
                                        <p:attrNameLst>
                                          <p:attrName>style.visibility</p:attrName>
                                        </p:attrNameLst>
                                      </p:cBhvr>
                                      <p:to>
                                        <p:strVal val="visible"/>
                                      </p:to>
                                    </p:set>
                                    <p:animEffect transition="in" filter="wipe(left)">
                                      <p:cBhvr>
                                        <p:cTn id="75" dur="500"/>
                                        <p:tgtEl>
                                          <p:spTgt spid="170060"/>
                                        </p:tgtEl>
                                      </p:cBhvr>
                                    </p:animEffect>
                                  </p:childTnLst>
                                </p:cTn>
                              </p:par>
                            </p:childTnLst>
                          </p:cTn>
                        </p:par>
                        <p:par>
                          <p:cTn id="76" fill="hold" nodeType="afterGroup">
                            <p:stCondLst>
                              <p:cond delay="1400"/>
                            </p:stCondLst>
                            <p:childTnLst>
                              <p:par>
                                <p:cTn id="77" presetID="22" presetClass="entr" presetSubtype="8" fill="hold" nodeType="afterEffect">
                                  <p:stCondLst>
                                    <p:cond delay="0"/>
                                  </p:stCondLst>
                                  <p:childTnLst>
                                    <p:set>
                                      <p:cBhvr>
                                        <p:cTn id="78" dur="1" fill="hold">
                                          <p:stCondLst>
                                            <p:cond delay="0"/>
                                          </p:stCondLst>
                                        </p:cTn>
                                        <p:tgtEl>
                                          <p:spTgt spid="170049"/>
                                        </p:tgtEl>
                                        <p:attrNameLst>
                                          <p:attrName>style.visibility</p:attrName>
                                        </p:attrNameLst>
                                      </p:cBhvr>
                                      <p:to>
                                        <p:strVal val="visible"/>
                                      </p:to>
                                    </p:set>
                                    <p:animEffect transition="in" filter="wipe(left)">
                                      <p:cBhvr>
                                        <p:cTn id="79" dur="500"/>
                                        <p:tgtEl>
                                          <p:spTgt spid="170049"/>
                                        </p:tgtEl>
                                      </p:cBhvr>
                                    </p:animEffect>
                                  </p:childTnLst>
                                </p:cTn>
                              </p:par>
                            </p:childTnLst>
                          </p:cTn>
                        </p:par>
                        <p:par>
                          <p:cTn id="80" fill="hold" nodeType="afterGroup">
                            <p:stCondLst>
                              <p:cond delay="1900"/>
                            </p:stCondLst>
                            <p:childTnLst>
                              <p:par>
                                <p:cTn id="81" presetID="22" presetClass="entr" presetSubtype="8" fill="hold" grpId="0" nodeType="afterEffect">
                                  <p:stCondLst>
                                    <p:cond delay="0"/>
                                  </p:stCondLst>
                                  <p:childTnLst>
                                    <p:set>
                                      <p:cBhvr>
                                        <p:cTn id="82" dur="1" fill="hold">
                                          <p:stCondLst>
                                            <p:cond delay="0"/>
                                          </p:stCondLst>
                                        </p:cTn>
                                        <p:tgtEl>
                                          <p:spTgt spid="170048"/>
                                        </p:tgtEl>
                                        <p:attrNameLst>
                                          <p:attrName>style.visibility</p:attrName>
                                        </p:attrNameLst>
                                      </p:cBhvr>
                                      <p:to>
                                        <p:strVal val="visible"/>
                                      </p:to>
                                    </p:set>
                                    <p:animEffect transition="in" filter="wipe(left)">
                                      <p:cBhvr>
                                        <p:cTn id="83" dur="500"/>
                                        <p:tgtEl>
                                          <p:spTgt spid="170048"/>
                                        </p:tgtEl>
                                      </p:cBhvr>
                                    </p:animEffect>
                                  </p:childTnLst>
                                </p:cTn>
                              </p:par>
                              <p:par>
                                <p:cTn id="84" presetID="22" presetClass="entr" presetSubtype="8" fill="hold" grpId="0" nodeType="withEffect">
                                  <p:stCondLst>
                                    <p:cond delay="0"/>
                                  </p:stCondLst>
                                  <p:childTnLst>
                                    <p:set>
                                      <p:cBhvr>
                                        <p:cTn id="85" dur="1" fill="hold">
                                          <p:stCondLst>
                                            <p:cond delay="0"/>
                                          </p:stCondLst>
                                        </p:cTn>
                                        <p:tgtEl>
                                          <p:spTgt spid="170047"/>
                                        </p:tgtEl>
                                        <p:attrNameLst>
                                          <p:attrName>style.visibility</p:attrName>
                                        </p:attrNameLst>
                                      </p:cBhvr>
                                      <p:to>
                                        <p:strVal val="visible"/>
                                      </p:to>
                                    </p:set>
                                    <p:animEffect transition="in" filter="wipe(left)">
                                      <p:cBhvr>
                                        <p:cTn id="86" dur="500"/>
                                        <p:tgtEl>
                                          <p:spTgt spid="170047"/>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170046"/>
                                        </p:tgtEl>
                                        <p:attrNameLst>
                                          <p:attrName>style.visibility</p:attrName>
                                        </p:attrNameLst>
                                      </p:cBhvr>
                                      <p:to>
                                        <p:strVal val="visible"/>
                                      </p:to>
                                    </p:set>
                                    <p:animEffect transition="in" filter="wipe(left)">
                                      <p:cBhvr>
                                        <p:cTn id="89" dur="500"/>
                                        <p:tgtEl>
                                          <p:spTgt spid="170046"/>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170045"/>
                                        </p:tgtEl>
                                        <p:attrNameLst>
                                          <p:attrName>style.visibility</p:attrName>
                                        </p:attrNameLst>
                                      </p:cBhvr>
                                      <p:to>
                                        <p:strVal val="visible"/>
                                      </p:to>
                                    </p:set>
                                    <p:animEffect transition="in" filter="wipe(left)">
                                      <p:cBhvr>
                                        <p:cTn id="92" dur="500"/>
                                        <p:tgtEl>
                                          <p:spTgt spid="170045"/>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170044"/>
                                        </p:tgtEl>
                                        <p:attrNameLst>
                                          <p:attrName>style.visibility</p:attrName>
                                        </p:attrNameLst>
                                      </p:cBhvr>
                                      <p:to>
                                        <p:strVal val="visible"/>
                                      </p:to>
                                    </p:set>
                                    <p:animEffect transition="in" filter="wipe(left)">
                                      <p:cBhvr>
                                        <p:cTn id="95" dur="500"/>
                                        <p:tgtEl>
                                          <p:spTgt spid="170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28" grpId="0" animBg="1"/>
      <p:bldP spid="170029" grpId="0" animBg="1"/>
      <p:bldP spid="170030" grpId="0" animBg="1"/>
      <p:bldP spid="170031" grpId="0" animBg="1"/>
      <p:bldP spid="170032" grpId="0" animBg="1"/>
      <p:bldP spid="170039" grpId="0" animBg="1"/>
      <p:bldP spid="170040" grpId="0" animBg="1"/>
      <p:bldP spid="170041" grpId="0" animBg="1"/>
      <p:bldP spid="170042" grpId="0" animBg="1"/>
      <p:bldP spid="170043" grpId="0" animBg="1"/>
      <p:bldP spid="170044" grpId="0" animBg="1"/>
      <p:bldP spid="170045" grpId="0" animBg="1"/>
      <p:bldP spid="170046" grpId="0" animBg="1"/>
      <p:bldP spid="170047" grpId="0" animBg="1"/>
      <p:bldP spid="170048" grpId="0" animBg="1"/>
      <p:bldP spid="170064" grpId="0"/>
      <p:bldP spid="170065" grpId="0"/>
      <p:bldP spid="170066" grpId="0" animBg="1"/>
      <p:bldP spid="170067" grpId="0" animBg="1"/>
      <p:bldP spid="1700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554" name="Rectangle 2">
            <a:extLst>
              <a:ext uri="{FF2B5EF4-FFF2-40B4-BE49-F238E27FC236}">
                <a16:creationId xmlns:a16="http://schemas.microsoft.com/office/drawing/2014/main" id="{8A0F543A-D896-5127-C7C1-16E3DC81E163}"/>
              </a:ext>
            </a:extLst>
          </p:cNvPr>
          <p:cNvSpPr>
            <a:spLocks noGrp="1" noChangeArrowheads="1"/>
          </p:cNvSpPr>
          <p:nvPr>
            <p:ph type="title"/>
          </p:nvPr>
        </p:nvSpPr>
        <p:spPr>
          <a:xfrm>
            <a:off x="827088" y="136525"/>
            <a:ext cx="7772400" cy="628650"/>
          </a:xfrm>
        </p:spPr>
        <p:txBody>
          <a:bodyPr/>
          <a:lstStyle/>
          <a:p>
            <a:pPr eaLnBrk="1" hangingPunct="1"/>
            <a:r>
              <a:rPr lang="en-GB" altLang="pt-PT" sz="2400"/>
              <a:t>Experiment A</a:t>
            </a:r>
            <a:r>
              <a:rPr lang="en-GB" altLang="pt-PT" sz="2800"/>
              <a:t> </a:t>
            </a:r>
          </a:p>
        </p:txBody>
      </p:sp>
      <p:sp>
        <p:nvSpPr>
          <p:cNvPr id="184327" name="Text Box 7">
            <a:extLst>
              <a:ext uri="{FF2B5EF4-FFF2-40B4-BE49-F238E27FC236}">
                <a16:creationId xmlns:a16="http://schemas.microsoft.com/office/drawing/2014/main" id="{EBF7D831-4FC6-5621-712F-87137AE68686}"/>
              </a:ext>
            </a:extLst>
          </p:cNvPr>
          <p:cNvSpPr txBox="1">
            <a:spLocks noChangeArrowheads="1"/>
          </p:cNvSpPr>
          <p:nvPr/>
        </p:nvSpPr>
        <p:spPr bwMode="auto">
          <a:xfrm>
            <a:off x="4791075" y="1323975"/>
            <a:ext cx="2376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Two Treatments</a:t>
            </a:r>
          </a:p>
        </p:txBody>
      </p:sp>
      <p:sp>
        <p:nvSpPr>
          <p:cNvPr id="23556" name="Text Box 8">
            <a:extLst>
              <a:ext uri="{FF2B5EF4-FFF2-40B4-BE49-F238E27FC236}">
                <a16:creationId xmlns:a16="http://schemas.microsoft.com/office/drawing/2014/main" id="{C7E2C3AF-E42F-DAE9-0467-143B2B9CE3F8}"/>
              </a:ext>
            </a:extLst>
          </p:cNvPr>
          <p:cNvSpPr txBox="1">
            <a:spLocks noChangeArrowheads="1"/>
          </p:cNvSpPr>
          <p:nvPr/>
        </p:nvSpPr>
        <p:spPr bwMode="auto">
          <a:xfrm>
            <a:off x="685800" y="2982913"/>
            <a:ext cx="2663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endParaRPr lang="en-US" altLang="pt-PT" sz="2000">
              <a:solidFill>
                <a:srgbClr val="FFFF66"/>
              </a:solidFill>
            </a:endParaRPr>
          </a:p>
        </p:txBody>
      </p:sp>
      <p:sp>
        <p:nvSpPr>
          <p:cNvPr id="184329" name="Text Box 9">
            <a:extLst>
              <a:ext uri="{FF2B5EF4-FFF2-40B4-BE49-F238E27FC236}">
                <a16:creationId xmlns:a16="http://schemas.microsoft.com/office/drawing/2014/main" id="{2B3C5297-B082-9873-2334-859202EC7EC3}"/>
              </a:ext>
            </a:extLst>
          </p:cNvPr>
          <p:cNvSpPr txBox="1">
            <a:spLocks noChangeArrowheads="1"/>
          </p:cNvSpPr>
          <p:nvPr/>
        </p:nvSpPr>
        <p:spPr bwMode="auto">
          <a:xfrm>
            <a:off x="685800" y="3297238"/>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5 Valuations of $ (P)</a:t>
            </a:r>
            <a:endParaRPr lang="en-US" altLang="pt-PT" sz="2000"/>
          </a:p>
        </p:txBody>
      </p:sp>
      <p:sp>
        <p:nvSpPr>
          <p:cNvPr id="184330" name="Text Box 10">
            <a:extLst>
              <a:ext uri="{FF2B5EF4-FFF2-40B4-BE49-F238E27FC236}">
                <a16:creationId xmlns:a16="http://schemas.microsoft.com/office/drawing/2014/main" id="{EE80613B-3CBF-D667-7ABC-12F091EB663C}"/>
              </a:ext>
            </a:extLst>
          </p:cNvPr>
          <p:cNvSpPr txBox="1">
            <a:spLocks noChangeArrowheads="1"/>
          </p:cNvSpPr>
          <p:nvPr/>
        </p:nvSpPr>
        <p:spPr bwMode="auto">
          <a:xfrm>
            <a:off x="1365250" y="2336800"/>
            <a:ext cx="1577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12 tasks</a:t>
            </a:r>
            <a:endParaRPr lang="en-US" altLang="pt-PT" sz="2000"/>
          </a:p>
        </p:txBody>
      </p:sp>
      <p:sp>
        <p:nvSpPr>
          <p:cNvPr id="184331" name="Text Box 11">
            <a:extLst>
              <a:ext uri="{FF2B5EF4-FFF2-40B4-BE49-F238E27FC236}">
                <a16:creationId xmlns:a16="http://schemas.microsoft.com/office/drawing/2014/main" id="{A1D9A0FE-3C2B-BEAE-9E44-9B79FE2597AB}"/>
              </a:ext>
            </a:extLst>
          </p:cNvPr>
          <p:cNvSpPr txBox="1">
            <a:spLocks noChangeArrowheads="1"/>
          </p:cNvSpPr>
          <p:nvPr/>
        </p:nvSpPr>
        <p:spPr bwMode="auto">
          <a:xfrm>
            <a:off x="6159500" y="3073400"/>
            <a:ext cx="22320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Buy all but two lotteries, pay second-to-last price</a:t>
            </a:r>
            <a:endParaRPr lang="en-US" altLang="pt-PT" sz="2000"/>
          </a:p>
        </p:txBody>
      </p:sp>
      <p:sp>
        <p:nvSpPr>
          <p:cNvPr id="184332" name="Text Box 12">
            <a:extLst>
              <a:ext uri="{FF2B5EF4-FFF2-40B4-BE49-F238E27FC236}">
                <a16:creationId xmlns:a16="http://schemas.microsoft.com/office/drawing/2014/main" id="{73A7CFF9-A6FF-7CF9-6020-97F038A488ED}"/>
              </a:ext>
            </a:extLst>
          </p:cNvPr>
          <p:cNvSpPr txBox="1">
            <a:spLocks noChangeArrowheads="1"/>
          </p:cNvSpPr>
          <p:nvPr/>
        </p:nvSpPr>
        <p:spPr bwMode="auto">
          <a:xfrm>
            <a:off x="4214813" y="3073400"/>
            <a:ext cx="16573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Buy one lottery, pay second price</a:t>
            </a:r>
            <a:endParaRPr lang="en-US" altLang="pt-PT" sz="2000" b="0"/>
          </a:p>
        </p:txBody>
      </p:sp>
      <p:sp>
        <p:nvSpPr>
          <p:cNvPr id="184333" name="Line 13">
            <a:extLst>
              <a:ext uri="{FF2B5EF4-FFF2-40B4-BE49-F238E27FC236}">
                <a16:creationId xmlns:a16="http://schemas.microsoft.com/office/drawing/2014/main" id="{F34D8BA6-1D22-C644-8834-C7673FCA672B}"/>
              </a:ext>
            </a:extLst>
          </p:cNvPr>
          <p:cNvSpPr>
            <a:spLocks noChangeShapeType="1"/>
          </p:cNvSpPr>
          <p:nvPr/>
        </p:nvSpPr>
        <p:spPr bwMode="auto">
          <a:xfrm>
            <a:off x="608013" y="2814638"/>
            <a:ext cx="78676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35" name="Line 15">
            <a:extLst>
              <a:ext uri="{FF2B5EF4-FFF2-40B4-BE49-F238E27FC236}">
                <a16:creationId xmlns:a16="http://schemas.microsoft.com/office/drawing/2014/main" id="{FB4093BE-D7EE-5731-482F-7A18A358BD82}"/>
              </a:ext>
            </a:extLst>
          </p:cNvPr>
          <p:cNvSpPr>
            <a:spLocks noChangeShapeType="1"/>
          </p:cNvSpPr>
          <p:nvPr/>
        </p:nvSpPr>
        <p:spPr bwMode="auto">
          <a:xfrm>
            <a:off x="614363" y="4611688"/>
            <a:ext cx="78676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36" name="Text Box 16">
            <a:extLst>
              <a:ext uri="{FF2B5EF4-FFF2-40B4-BE49-F238E27FC236}">
                <a16:creationId xmlns:a16="http://schemas.microsoft.com/office/drawing/2014/main" id="{8FED78A5-DC0F-48D2-4B7A-595FCDB298E0}"/>
              </a:ext>
            </a:extLst>
          </p:cNvPr>
          <p:cNvSpPr txBox="1">
            <a:spLocks noChangeArrowheads="1"/>
          </p:cNvSpPr>
          <p:nvPr/>
        </p:nvSpPr>
        <p:spPr bwMode="auto">
          <a:xfrm>
            <a:off x="723900" y="2882900"/>
            <a:ext cx="295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5 Valuations of P ($)</a:t>
            </a:r>
            <a:endParaRPr lang="en-US" altLang="pt-PT" sz="2000"/>
          </a:p>
        </p:txBody>
      </p:sp>
      <p:sp>
        <p:nvSpPr>
          <p:cNvPr id="184337" name="Text Box 17">
            <a:extLst>
              <a:ext uri="{FF2B5EF4-FFF2-40B4-BE49-F238E27FC236}">
                <a16:creationId xmlns:a16="http://schemas.microsoft.com/office/drawing/2014/main" id="{78BDFC8B-CFCC-04C9-4AE6-D9990B883E83}"/>
              </a:ext>
            </a:extLst>
          </p:cNvPr>
          <p:cNvSpPr txBox="1">
            <a:spLocks noChangeArrowheads="1"/>
          </p:cNvSpPr>
          <p:nvPr/>
        </p:nvSpPr>
        <p:spPr bwMode="auto">
          <a:xfrm>
            <a:off x="741363" y="4092575"/>
            <a:ext cx="3184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Choice from P and $</a:t>
            </a:r>
            <a:endParaRPr lang="en-US" altLang="pt-PT" sz="2000"/>
          </a:p>
        </p:txBody>
      </p:sp>
      <p:sp>
        <p:nvSpPr>
          <p:cNvPr id="184338" name="Text Box 18">
            <a:extLst>
              <a:ext uri="{FF2B5EF4-FFF2-40B4-BE49-F238E27FC236}">
                <a16:creationId xmlns:a16="http://schemas.microsoft.com/office/drawing/2014/main" id="{9311CB63-0D44-1E24-7D46-E08FB41C7563}"/>
              </a:ext>
            </a:extLst>
          </p:cNvPr>
          <p:cNvSpPr txBox="1">
            <a:spLocks noChangeArrowheads="1"/>
          </p:cNvSpPr>
          <p:nvPr/>
        </p:nvSpPr>
        <p:spPr bwMode="auto">
          <a:xfrm>
            <a:off x="881063" y="3695700"/>
            <a:ext cx="2376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Extra choice</a:t>
            </a:r>
            <a:endParaRPr lang="en-US" altLang="pt-PT" sz="2000"/>
          </a:p>
        </p:txBody>
      </p:sp>
      <p:sp>
        <p:nvSpPr>
          <p:cNvPr id="184340" name="Line 20">
            <a:extLst>
              <a:ext uri="{FF2B5EF4-FFF2-40B4-BE49-F238E27FC236}">
                <a16:creationId xmlns:a16="http://schemas.microsoft.com/office/drawing/2014/main" id="{1A04CD4A-B299-123E-C6C7-13E8BB9E36C3}"/>
              </a:ext>
            </a:extLst>
          </p:cNvPr>
          <p:cNvSpPr>
            <a:spLocks noChangeShapeType="1"/>
          </p:cNvSpPr>
          <p:nvPr/>
        </p:nvSpPr>
        <p:spPr bwMode="auto">
          <a:xfrm>
            <a:off x="608013" y="2814638"/>
            <a:ext cx="2819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41" name="Text Box 21">
            <a:extLst>
              <a:ext uri="{FF2B5EF4-FFF2-40B4-BE49-F238E27FC236}">
                <a16:creationId xmlns:a16="http://schemas.microsoft.com/office/drawing/2014/main" id="{AA0E1CD7-C544-E501-4174-03B7EA2F1953}"/>
              </a:ext>
            </a:extLst>
          </p:cNvPr>
          <p:cNvSpPr txBox="1">
            <a:spLocks noChangeArrowheads="1"/>
          </p:cNvSpPr>
          <p:nvPr/>
        </p:nvSpPr>
        <p:spPr bwMode="auto">
          <a:xfrm>
            <a:off x="4070350" y="1879600"/>
            <a:ext cx="1893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   Second Price Auction            </a:t>
            </a:r>
          </a:p>
        </p:txBody>
      </p:sp>
      <p:sp>
        <p:nvSpPr>
          <p:cNvPr id="184342" name="Line 22">
            <a:extLst>
              <a:ext uri="{FF2B5EF4-FFF2-40B4-BE49-F238E27FC236}">
                <a16:creationId xmlns:a16="http://schemas.microsoft.com/office/drawing/2014/main" id="{142ADE00-C985-3B19-6B68-730C2DA1AF20}"/>
              </a:ext>
            </a:extLst>
          </p:cNvPr>
          <p:cNvSpPr>
            <a:spLocks noChangeShapeType="1"/>
          </p:cNvSpPr>
          <p:nvPr/>
        </p:nvSpPr>
        <p:spPr bwMode="auto">
          <a:xfrm>
            <a:off x="612775" y="4616450"/>
            <a:ext cx="2819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46" name="Line 26">
            <a:extLst>
              <a:ext uri="{FF2B5EF4-FFF2-40B4-BE49-F238E27FC236}">
                <a16:creationId xmlns:a16="http://schemas.microsoft.com/office/drawing/2014/main" id="{39377E7C-D839-2C1C-D1C8-23A5B28E6D0C}"/>
              </a:ext>
            </a:extLst>
          </p:cNvPr>
          <p:cNvSpPr>
            <a:spLocks noChangeShapeType="1"/>
          </p:cNvSpPr>
          <p:nvPr/>
        </p:nvSpPr>
        <p:spPr bwMode="auto">
          <a:xfrm>
            <a:off x="3998913" y="1755775"/>
            <a:ext cx="44640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48" name="Text Box 28">
            <a:extLst>
              <a:ext uri="{FF2B5EF4-FFF2-40B4-BE49-F238E27FC236}">
                <a16:creationId xmlns:a16="http://schemas.microsoft.com/office/drawing/2014/main" id="{CF3D04F8-97C3-5387-65A9-8759599918D5}"/>
              </a:ext>
            </a:extLst>
          </p:cNvPr>
          <p:cNvSpPr txBox="1">
            <a:spLocks noChangeArrowheads="1"/>
          </p:cNvSpPr>
          <p:nvPr/>
        </p:nvSpPr>
        <p:spPr bwMode="auto">
          <a:xfrm>
            <a:off x="6015038" y="1898650"/>
            <a:ext cx="25193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Second-to-last Price Auction            </a:t>
            </a:r>
          </a:p>
        </p:txBody>
      </p:sp>
      <p:sp>
        <p:nvSpPr>
          <p:cNvPr id="23571" name="TextBox 1">
            <a:extLst>
              <a:ext uri="{FF2B5EF4-FFF2-40B4-BE49-F238E27FC236}">
                <a16:creationId xmlns:a16="http://schemas.microsoft.com/office/drawing/2014/main" id="{8D156417-058E-5583-64AF-5DAF973D0EF0}"/>
              </a:ext>
            </a:extLst>
          </p:cNvPr>
          <p:cNvSpPr txBox="1">
            <a:spLocks noChangeArrowheads="1"/>
          </p:cNvSpPr>
          <p:nvPr/>
        </p:nvSpPr>
        <p:spPr bwMode="auto">
          <a:xfrm>
            <a:off x="709613" y="4794250"/>
            <a:ext cx="7721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spcBef>
                <a:spcPct val="0"/>
              </a:spcBef>
              <a:buFontTx/>
              <a:buNone/>
            </a:pPr>
            <a:r>
              <a:rPr lang="en-GB" altLang="pt-PT" sz="2000" b="0"/>
              <a:t>Braga, Humphrey, and Starmer (2009), “Market experience eliminates </a:t>
            </a:r>
            <a:r>
              <a:rPr lang="en-GB" altLang="pt-PT" sz="1800" b="0"/>
              <a:t>some</a:t>
            </a:r>
            <a:r>
              <a:rPr lang="en-GB" altLang="pt-PT" sz="2000" b="0"/>
              <a:t> anomalies ― and creates new ones,” </a:t>
            </a:r>
            <a:r>
              <a:rPr lang="en-GB" altLang="pt-PT" sz="2000" b="0" i="1"/>
              <a:t>European Economic Review</a:t>
            </a:r>
            <a:r>
              <a:rPr lang="en-GB" altLang="pt-PT" sz="2000" b="0"/>
              <a:t>, vo. 53, issue 4, p. 401-16.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1843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843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3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843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433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18434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27"/>
                                        </p:tgtEl>
                                        <p:attrNameLst>
                                          <p:attrName>style.visibility</p:attrName>
                                        </p:attrNameLst>
                                      </p:cBhvr>
                                      <p:to>
                                        <p:strVal val="visible"/>
                                      </p:to>
                                    </p:set>
                                  </p:childTnLst>
                                </p:cTn>
                              </p:par>
                            </p:childTnLst>
                          </p:cTn>
                        </p:par>
                        <p:par>
                          <p:cTn id="23" fill="hold" nodeType="afterGroup">
                            <p:stCondLst>
                              <p:cond delay="500"/>
                            </p:stCondLst>
                            <p:childTnLst>
                              <p:par>
                                <p:cTn id="24" presetID="1" presetClass="entr" presetSubtype="0" fill="hold" nodeType="afterEffect">
                                  <p:stCondLst>
                                    <p:cond delay="0"/>
                                  </p:stCondLst>
                                  <p:childTnLst>
                                    <p:set>
                                      <p:cBhvr>
                                        <p:cTn id="25" dur="1" fill="hold">
                                          <p:stCondLst>
                                            <p:cond delay="0"/>
                                          </p:stCondLst>
                                        </p:cTn>
                                        <p:tgtEl>
                                          <p:spTgt spid="18434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18434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499"/>
                                          </p:stCondLst>
                                        </p:cTn>
                                        <p:tgtEl>
                                          <p:spTgt spid="184348"/>
                                        </p:tgtEl>
                                        <p:attrNameLst>
                                          <p:attrName>style.visibility</p:attrName>
                                        </p:attrNameLst>
                                      </p:cBhvr>
                                      <p:to>
                                        <p:strVal val="visible"/>
                                      </p:to>
                                    </p:set>
                                  </p:childTnLst>
                                </p:cTn>
                              </p:par>
                            </p:childTnLst>
                          </p:cTn>
                        </p:par>
                        <p:par>
                          <p:cTn id="30" fill="hold" nodeType="afterGroup">
                            <p:stCondLst>
                              <p:cond delay="1000"/>
                            </p:stCondLst>
                            <p:childTnLst>
                              <p:par>
                                <p:cTn id="31" presetID="22" presetClass="entr" presetSubtype="8" fill="hold" nodeType="afterEffect">
                                  <p:stCondLst>
                                    <p:cond delay="0"/>
                                  </p:stCondLst>
                                  <p:childTnLst>
                                    <p:set>
                                      <p:cBhvr>
                                        <p:cTn id="32" dur="1" fill="hold">
                                          <p:stCondLst>
                                            <p:cond delay="0"/>
                                          </p:stCondLst>
                                        </p:cTn>
                                        <p:tgtEl>
                                          <p:spTgt spid="184333"/>
                                        </p:tgtEl>
                                        <p:attrNameLst>
                                          <p:attrName>style.visibility</p:attrName>
                                        </p:attrNameLst>
                                      </p:cBhvr>
                                      <p:to>
                                        <p:strVal val="visible"/>
                                      </p:to>
                                    </p:set>
                                    <p:animEffect transition="in" filter="wipe(left)">
                                      <p:cBhvr>
                                        <p:cTn id="33" dur="500"/>
                                        <p:tgtEl>
                                          <p:spTgt spid="184333"/>
                                        </p:tgtEl>
                                      </p:cBhvr>
                                    </p:animEffect>
                                  </p:childTnLst>
                                </p:cTn>
                              </p:par>
                            </p:childTnLst>
                          </p:cTn>
                        </p:par>
                        <p:par>
                          <p:cTn id="34" fill="hold" nodeType="afterGroup">
                            <p:stCondLst>
                              <p:cond delay="1500"/>
                            </p:stCondLst>
                            <p:childTnLst>
                              <p:par>
                                <p:cTn id="35" presetID="22" presetClass="entr" presetSubtype="8" fill="hold" nodeType="afterEffect">
                                  <p:stCondLst>
                                    <p:cond delay="0"/>
                                  </p:stCondLst>
                                  <p:childTnLst>
                                    <p:set>
                                      <p:cBhvr>
                                        <p:cTn id="36" dur="1" fill="hold">
                                          <p:stCondLst>
                                            <p:cond delay="0"/>
                                          </p:stCondLst>
                                        </p:cTn>
                                        <p:tgtEl>
                                          <p:spTgt spid="184335"/>
                                        </p:tgtEl>
                                        <p:attrNameLst>
                                          <p:attrName>style.visibility</p:attrName>
                                        </p:attrNameLst>
                                      </p:cBhvr>
                                      <p:to>
                                        <p:strVal val="visible"/>
                                      </p:to>
                                    </p:set>
                                    <p:animEffect transition="in" filter="wipe(left)">
                                      <p:cBhvr>
                                        <p:cTn id="37" dur="500"/>
                                        <p:tgtEl>
                                          <p:spTgt spid="184335"/>
                                        </p:tgtEl>
                                      </p:cBhvr>
                                    </p:animEffect>
                                  </p:childTnLst>
                                </p:cTn>
                              </p:par>
                            </p:childTnLst>
                          </p:cTn>
                        </p:par>
                        <p:par>
                          <p:cTn id="38" fill="hold" nodeType="afterGroup">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184332"/>
                                        </p:tgtEl>
                                        <p:attrNameLst>
                                          <p:attrName>style.visibility</p:attrName>
                                        </p:attrNameLst>
                                      </p:cBhvr>
                                      <p:to>
                                        <p:strVal val="visible"/>
                                      </p:to>
                                    </p:set>
                                    <p:animEffect transition="in" filter="wipe(up)">
                                      <p:cBhvr>
                                        <p:cTn id="41" dur="500"/>
                                        <p:tgtEl>
                                          <p:spTgt spid="184332"/>
                                        </p:tgtEl>
                                      </p:cBhvr>
                                    </p:animEffect>
                                  </p:childTnLst>
                                </p:cTn>
                              </p:par>
                            </p:childTnLst>
                          </p:cTn>
                        </p:par>
                        <p:par>
                          <p:cTn id="42" fill="hold" nodeType="afterGroup">
                            <p:stCondLst>
                              <p:cond delay="2500"/>
                            </p:stCondLst>
                            <p:childTnLst>
                              <p:par>
                                <p:cTn id="43" presetID="22" presetClass="entr" presetSubtype="1" fill="hold" grpId="0" nodeType="afterEffect">
                                  <p:stCondLst>
                                    <p:cond delay="0"/>
                                  </p:stCondLst>
                                  <p:childTnLst>
                                    <p:set>
                                      <p:cBhvr>
                                        <p:cTn id="44" dur="1" fill="hold">
                                          <p:stCondLst>
                                            <p:cond delay="0"/>
                                          </p:stCondLst>
                                        </p:cTn>
                                        <p:tgtEl>
                                          <p:spTgt spid="184331"/>
                                        </p:tgtEl>
                                        <p:attrNameLst>
                                          <p:attrName>style.visibility</p:attrName>
                                        </p:attrNameLst>
                                      </p:cBhvr>
                                      <p:to>
                                        <p:strVal val="visible"/>
                                      </p:to>
                                    </p:set>
                                    <p:animEffect transition="in" filter="wipe(up)">
                                      <p:cBhvr>
                                        <p:cTn id="45" dur="500"/>
                                        <p:tgtEl>
                                          <p:spTgt spid="184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autoUpdateAnimBg="0"/>
      <p:bldP spid="184329" grpId="0" autoUpdateAnimBg="0"/>
      <p:bldP spid="184330" grpId="0" autoUpdateAnimBg="0"/>
      <p:bldP spid="184331" grpId="0" autoUpdateAnimBg="0"/>
      <p:bldP spid="184332" grpId="0" autoUpdateAnimBg="0"/>
      <p:bldP spid="184336" grpId="0" autoUpdateAnimBg="0"/>
      <p:bldP spid="184337" grpId="0" autoUpdateAnimBg="0"/>
      <p:bldP spid="184338" grpId="0" autoUpdateAnimBg="0"/>
      <p:bldP spid="184341" grpId="0" autoUpdateAnimBg="0"/>
      <p:bldP spid="18434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C58E2221-4C43-4293-48A7-4DB441DF9F45}"/>
              </a:ext>
            </a:extLst>
          </p:cNvPr>
          <p:cNvSpPr txBox="1">
            <a:spLocks noChangeArrowheads="1"/>
          </p:cNvSpPr>
          <p:nvPr/>
        </p:nvSpPr>
        <p:spPr bwMode="auto">
          <a:xfrm>
            <a:off x="827088" y="260350"/>
            <a:ext cx="7704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a:t>What do subjects do after they lose, win, etc?</a:t>
            </a:r>
            <a:endParaRPr lang="en-US" altLang="pt-PT"/>
          </a:p>
        </p:txBody>
      </p:sp>
      <p:sp>
        <p:nvSpPr>
          <p:cNvPr id="25603" name="Text Box 3">
            <a:extLst>
              <a:ext uri="{FF2B5EF4-FFF2-40B4-BE49-F238E27FC236}">
                <a16:creationId xmlns:a16="http://schemas.microsoft.com/office/drawing/2014/main" id="{02959191-5645-D5CE-D8AA-17AF4E756519}"/>
              </a:ext>
            </a:extLst>
          </p:cNvPr>
          <p:cNvSpPr txBox="1">
            <a:spLocks noChangeArrowheads="1"/>
          </p:cNvSpPr>
          <p:nvPr/>
        </p:nvSpPr>
        <p:spPr bwMode="auto">
          <a:xfrm>
            <a:off x="377825" y="2205038"/>
            <a:ext cx="29527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Mean bid change (£) after subjects</a:t>
            </a:r>
            <a:endParaRPr lang="en-US" altLang="pt-PT" sz="2000"/>
          </a:p>
        </p:txBody>
      </p:sp>
      <p:sp>
        <p:nvSpPr>
          <p:cNvPr id="25604" name="Text Box 4">
            <a:extLst>
              <a:ext uri="{FF2B5EF4-FFF2-40B4-BE49-F238E27FC236}">
                <a16:creationId xmlns:a16="http://schemas.microsoft.com/office/drawing/2014/main" id="{E1BA40D9-ACEB-7759-7256-A18D241078C6}"/>
              </a:ext>
            </a:extLst>
          </p:cNvPr>
          <p:cNvSpPr txBox="1">
            <a:spLocks noChangeArrowheads="1"/>
          </p:cNvSpPr>
          <p:nvPr/>
        </p:nvSpPr>
        <p:spPr bwMode="auto">
          <a:xfrm>
            <a:off x="419100" y="3052763"/>
            <a:ext cx="4062413"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25000"/>
              </a:spcBef>
              <a:buFontTx/>
              <a:buNone/>
            </a:pPr>
            <a:r>
              <a:rPr lang="en-GB" altLang="pt-PT" sz="2000"/>
              <a:t>win</a:t>
            </a:r>
          </a:p>
          <a:p>
            <a:pPr eaLnBrk="1" hangingPunct="1">
              <a:spcBef>
                <a:spcPct val="0"/>
              </a:spcBef>
              <a:buFontTx/>
              <a:buNone/>
            </a:pPr>
            <a:r>
              <a:rPr lang="en-GB" altLang="pt-PT" sz="2000"/>
              <a:t>lose</a:t>
            </a:r>
          </a:p>
          <a:p>
            <a:pPr eaLnBrk="1" hangingPunct="1">
              <a:spcBef>
                <a:spcPct val="50000"/>
              </a:spcBef>
              <a:buFontTx/>
              <a:buNone/>
            </a:pPr>
            <a:r>
              <a:rPr lang="en-GB" altLang="pt-PT" sz="2000" i="1"/>
              <a:t>win=lose vs lose&lt;win </a:t>
            </a:r>
          </a:p>
          <a:p>
            <a:pPr eaLnBrk="1" hangingPunct="1">
              <a:spcBef>
                <a:spcPct val="50000"/>
              </a:spcBef>
              <a:buFontTx/>
              <a:buNone/>
            </a:pPr>
            <a:r>
              <a:rPr lang="en-GB" altLang="pt-PT" sz="2000"/>
              <a:t>observe others win</a:t>
            </a:r>
          </a:p>
          <a:p>
            <a:pPr eaLnBrk="1" hangingPunct="1">
              <a:spcBef>
                <a:spcPct val="0"/>
              </a:spcBef>
              <a:buFontTx/>
              <a:buNone/>
            </a:pPr>
            <a:r>
              <a:rPr lang="en-GB" altLang="pt-PT" sz="2000"/>
              <a:t>observe others lose</a:t>
            </a:r>
          </a:p>
          <a:p>
            <a:pPr eaLnBrk="1" hangingPunct="1">
              <a:spcBef>
                <a:spcPct val="50000"/>
              </a:spcBef>
              <a:buFontTx/>
              <a:buNone/>
            </a:pPr>
            <a:r>
              <a:rPr lang="en-GB" altLang="pt-PT" sz="2000" i="1"/>
              <a:t>obs win=obs lose vs &lt;&gt;</a:t>
            </a:r>
            <a:endParaRPr lang="en-US" altLang="pt-PT" sz="2000" i="1"/>
          </a:p>
        </p:txBody>
      </p:sp>
      <p:sp>
        <p:nvSpPr>
          <p:cNvPr id="25605" name="Text Box 5">
            <a:extLst>
              <a:ext uri="{FF2B5EF4-FFF2-40B4-BE49-F238E27FC236}">
                <a16:creationId xmlns:a16="http://schemas.microsoft.com/office/drawing/2014/main" id="{63C15FF5-639B-3E10-6E14-5ABB63BBF435}"/>
              </a:ext>
            </a:extLst>
          </p:cNvPr>
          <p:cNvSpPr txBox="1">
            <a:spLocks noChangeArrowheads="1"/>
          </p:cNvSpPr>
          <p:nvPr/>
        </p:nvSpPr>
        <p:spPr bwMode="auto">
          <a:xfrm>
            <a:off x="3832225" y="1755775"/>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 bet</a:t>
            </a:r>
            <a:endParaRPr lang="en-US" altLang="pt-PT" sz="2000"/>
          </a:p>
        </p:txBody>
      </p:sp>
      <p:sp>
        <p:nvSpPr>
          <p:cNvPr id="25606" name="Text Box 6">
            <a:extLst>
              <a:ext uri="{FF2B5EF4-FFF2-40B4-BE49-F238E27FC236}">
                <a16:creationId xmlns:a16="http://schemas.microsoft.com/office/drawing/2014/main" id="{EBA36CA0-E60D-243B-0A14-DAF56BC3F511}"/>
              </a:ext>
            </a:extLst>
          </p:cNvPr>
          <p:cNvSpPr txBox="1">
            <a:spLocks noChangeArrowheads="1"/>
          </p:cNvSpPr>
          <p:nvPr/>
        </p:nvSpPr>
        <p:spPr bwMode="auto">
          <a:xfrm>
            <a:off x="3351213" y="2190750"/>
            <a:ext cx="1439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Mean bid change</a:t>
            </a:r>
            <a:endParaRPr lang="en-US" altLang="pt-PT" sz="2000"/>
          </a:p>
        </p:txBody>
      </p:sp>
      <p:sp>
        <p:nvSpPr>
          <p:cNvPr id="25607" name="Text Box 7">
            <a:extLst>
              <a:ext uri="{FF2B5EF4-FFF2-40B4-BE49-F238E27FC236}">
                <a16:creationId xmlns:a16="http://schemas.microsoft.com/office/drawing/2014/main" id="{4EE4E04D-3584-AFE5-8B21-F6F07FA7A50B}"/>
              </a:ext>
            </a:extLst>
          </p:cNvPr>
          <p:cNvSpPr txBox="1">
            <a:spLocks noChangeArrowheads="1"/>
          </p:cNvSpPr>
          <p:nvPr/>
        </p:nvSpPr>
        <p:spPr bwMode="auto">
          <a:xfrm>
            <a:off x="4813300" y="2506663"/>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value</a:t>
            </a:r>
            <a:endParaRPr lang="en-US" altLang="pt-PT" sz="2000"/>
          </a:p>
        </p:txBody>
      </p:sp>
      <p:sp>
        <p:nvSpPr>
          <p:cNvPr id="25608" name="Text Box 8">
            <a:extLst>
              <a:ext uri="{FF2B5EF4-FFF2-40B4-BE49-F238E27FC236}">
                <a16:creationId xmlns:a16="http://schemas.microsoft.com/office/drawing/2014/main" id="{AE23FB7A-5AA3-07EC-D160-86105728E2A8}"/>
              </a:ext>
            </a:extLst>
          </p:cNvPr>
          <p:cNvSpPr txBox="1">
            <a:spLocks noChangeArrowheads="1"/>
          </p:cNvSpPr>
          <p:nvPr/>
        </p:nvSpPr>
        <p:spPr bwMode="auto">
          <a:xfrm>
            <a:off x="6892925" y="1762125"/>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bet</a:t>
            </a:r>
            <a:endParaRPr lang="en-US" altLang="pt-PT" sz="2000"/>
          </a:p>
        </p:txBody>
      </p:sp>
      <p:sp>
        <p:nvSpPr>
          <p:cNvPr id="25609" name="Text Box 9">
            <a:extLst>
              <a:ext uri="{FF2B5EF4-FFF2-40B4-BE49-F238E27FC236}">
                <a16:creationId xmlns:a16="http://schemas.microsoft.com/office/drawing/2014/main" id="{41197840-2EC1-229C-6B7E-99E4D460B950}"/>
              </a:ext>
            </a:extLst>
          </p:cNvPr>
          <p:cNvSpPr txBox="1">
            <a:spLocks noChangeArrowheads="1"/>
          </p:cNvSpPr>
          <p:nvPr/>
        </p:nvSpPr>
        <p:spPr bwMode="auto">
          <a:xfrm>
            <a:off x="6324600" y="2197100"/>
            <a:ext cx="1439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Mean bid change</a:t>
            </a:r>
            <a:endParaRPr lang="en-US" altLang="pt-PT" sz="2000"/>
          </a:p>
        </p:txBody>
      </p:sp>
      <p:sp>
        <p:nvSpPr>
          <p:cNvPr id="25610" name="Text Box 10">
            <a:extLst>
              <a:ext uri="{FF2B5EF4-FFF2-40B4-BE49-F238E27FC236}">
                <a16:creationId xmlns:a16="http://schemas.microsoft.com/office/drawing/2014/main" id="{879C6A86-854E-61B4-44D9-4E54851834FD}"/>
              </a:ext>
            </a:extLst>
          </p:cNvPr>
          <p:cNvSpPr txBox="1">
            <a:spLocks noChangeArrowheads="1"/>
          </p:cNvSpPr>
          <p:nvPr/>
        </p:nvSpPr>
        <p:spPr bwMode="auto">
          <a:xfrm>
            <a:off x="7804150" y="2495550"/>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value</a:t>
            </a:r>
            <a:endParaRPr lang="en-US" altLang="pt-PT" sz="2000"/>
          </a:p>
        </p:txBody>
      </p:sp>
      <p:sp>
        <p:nvSpPr>
          <p:cNvPr id="195595" name="Text Box 11">
            <a:extLst>
              <a:ext uri="{FF2B5EF4-FFF2-40B4-BE49-F238E27FC236}">
                <a16:creationId xmlns:a16="http://schemas.microsoft.com/office/drawing/2014/main" id="{B52EA9FA-30F4-A382-E6F3-2EDF8B3DBD86}"/>
              </a:ext>
            </a:extLst>
          </p:cNvPr>
          <p:cNvSpPr txBox="1">
            <a:spLocks noChangeArrowheads="1"/>
          </p:cNvSpPr>
          <p:nvPr/>
        </p:nvSpPr>
        <p:spPr bwMode="auto">
          <a:xfrm>
            <a:off x="3384550" y="303688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-1.63     0.02</a:t>
            </a:r>
            <a:endParaRPr lang="en-US" altLang="pt-PT" sz="2000"/>
          </a:p>
        </p:txBody>
      </p:sp>
      <p:sp>
        <p:nvSpPr>
          <p:cNvPr id="195596" name="Text Box 12">
            <a:extLst>
              <a:ext uri="{FF2B5EF4-FFF2-40B4-BE49-F238E27FC236}">
                <a16:creationId xmlns:a16="http://schemas.microsoft.com/office/drawing/2014/main" id="{BF8831DF-630D-7FE9-F869-B950DD3AD065}"/>
              </a:ext>
            </a:extLst>
          </p:cNvPr>
          <p:cNvSpPr txBox="1">
            <a:spLocks noChangeArrowheads="1"/>
          </p:cNvSpPr>
          <p:nvPr/>
        </p:nvSpPr>
        <p:spPr bwMode="auto">
          <a:xfrm>
            <a:off x="3384550" y="334803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-3.07     0.00</a:t>
            </a:r>
            <a:endParaRPr lang="en-US" altLang="pt-PT" sz="2000"/>
          </a:p>
        </p:txBody>
      </p:sp>
      <p:sp>
        <p:nvSpPr>
          <p:cNvPr id="195597" name="Text Box 13">
            <a:extLst>
              <a:ext uri="{FF2B5EF4-FFF2-40B4-BE49-F238E27FC236}">
                <a16:creationId xmlns:a16="http://schemas.microsoft.com/office/drawing/2014/main" id="{18052F50-257F-5982-A5DB-9F7CD15CEF6B}"/>
              </a:ext>
            </a:extLst>
          </p:cNvPr>
          <p:cNvSpPr txBox="1">
            <a:spLocks noChangeArrowheads="1"/>
          </p:cNvSpPr>
          <p:nvPr/>
        </p:nvSpPr>
        <p:spPr bwMode="auto">
          <a:xfrm>
            <a:off x="3389313" y="4267200"/>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1.03     0.20</a:t>
            </a:r>
            <a:endParaRPr lang="en-US" altLang="pt-PT" sz="2000"/>
          </a:p>
        </p:txBody>
      </p:sp>
      <p:sp>
        <p:nvSpPr>
          <p:cNvPr id="195598" name="Text Box 14">
            <a:extLst>
              <a:ext uri="{FF2B5EF4-FFF2-40B4-BE49-F238E27FC236}">
                <a16:creationId xmlns:a16="http://schemas.microsoft.com/office/drawing/2014/main" id="{50A973B1-16EE-6CDE-89F9-FE6005EA7C9A}"/>
              </a:ext>
            </a:extLst>
          </p:cNvPr>
          <p:cNvSpPr txBox="1">
            <a:spLocks noChangeArrowheads="1"/>
          </p:cNvSpPr>
          <p:nvPr/>
        </p:nvSpPr>
        <p:spPr bwMode="auto">
          <a:xfrm>
            <a:off x="3384550" y="458787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1.00     0.00</a:t>
            </a:r>
            <a:endParaRPr lang="en-US" altLang="pt-PT" sz="2000"/>
          </a:p>
        </p:txBody>
      </p:sp>
      <p:sp>
        <p:nvSpPr>
          <p:cNvPr id="195603" name="Text Box 19">
            <a:extLst>
              <a:ext uri="{FF2B5EF4-FFF2-40B4-BE49-F238E27FC236}">
                <a16:creationId xmlns:a16="http://schemas.microsoft.com/office/drawing/2014/main" id="{2BD62C98-E405-BD52-7058-004774B3B734}"/>
              </a:ext>
            </a:extLst>
          </p:cNvPr>
          <p:cNvSpPr txBox="1">
            <a:spLocks noChangeArrowheads="1"/>
          </p:cNvSpPr>
          <p:nvPr/>
        </p:nvSpPr>
        <p:spPr bwMode="auto">
          <a:xfrm>
            <a:off x="4643438" y="3811588"/>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0.04</a:t>
            </a:r>
            <a:endParaRPr lang="en-US" altLang="pt-PT" sz="2000" i="1"/>
          </a:p>
        </p:txBody>
      </p:sp>
      <p:sp>
        <p:nvSpPr>
          <p:cNvPr id="195604" name="Text Box 20">
            <a:extLst>
              <a:ext uri="{FF2B5EF4-FFF2-40B4-BE49-F238E27FC236}">
                <a16:creationId xmlns:a16="http://schemas.microsoft.com/office/drawing/2014/main" id="{6B12B213-0883-F7CF-C923-3997176FB9F8}"/>
              </a:ext>
            </a:extLst>
          </p:cNvPr>
          <p:cNvSpPr txBox="1">
            <a:spLocks noChangeArrowheads="1"/>
          </p:cNvSpPr>
          <p:nvPr/>
        </p:nvSpPr>
        <p:spPr bwMode="auto">
          <a:xfrm>
            <a:off x="4643438" y="5035550"/>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0.98</a:t>
            </a:r>
            <a:endParaRPr lang="en-US" altLang="pt-PT" sz="2000" i="1"/>
          </a:p>
        </p:txBody>
      </p:sp>
      <p:sp>
        <p:nvSpPr>
          <p:cNvPr id="25617" name="Line 31">
            <a:extLst>
              <a:ext uri="{FF2B5EF4-FFF2-40B4-BE49-F238E27FC236}">
                <a16:creationId xmlns:a16="http://schemas.microsoft.com/office/drawing/2014/main" id="{CE42102D-B7A5-622D-189D-993FE29F6F36}"/>
              </a:ext>
            </a:extLst>
          </p:cNvPr>
          <p:cNvSpPr>
            <a:spLocks noChangeShapeType="1"/>
          </p:cNvSpPr>
          <p:nvPr/>
        </p:nvSpPr>
        <p:spPr bwMode="auto">
          <a:xfrm>
            <a:off x="304800" y="2979738"/>
            <a:ext cx="86423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8" name="Line 32">
            <a:extLst>
              <a:ext uri="{FF2B5EF4-FFF2-40B4-BE49-F238E27FC236}">
                <a16:creationId xmlns:a16="http://schemas.microsoft.com/office/drawing/2014/main" id="{5F5F4D06-D2C2-1C79-6393-34A94A050CA2}"/>
              </a:ext>
            </a:extLst>
          </p:cNvPr>
          <p:cNvSpPr>
            <a:spLocks noChangeShapeType="1"/>
          </p:cNvSpPr>
          <p:nvPr/>
        </p:nvSpPr>
        <p:spPr bwMode="auto">
          <a:xfrm>
            <a:off x="3438525" y="2166938"/>
            <a:ext cx="244792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9" name="Line 33">
            <a:extLst>
              <a:ext uri="{FF2B5EF4-FFF2-40B4-BE49-F238E27FC236}">
                <a16:creationId xmlns:a16="http://schemas.microsoft.com/office/drawing/2014/main" id="{3805FF1E-F71D-10DB-C9A1-50BB223D79B1}"/>
              </a:ext>
            </a:extLst>
          </p:cNvPr>
          <p:cNvSpPr>
            <a:spLocks noChangeShapeType="1"/>
          </p:cNvSpPr>
          <p:nvPr/>
        </p:nvSpPr>
        <p:spPr bwMode="auto">
          <a:xfrm>
            <a:off x="6400800" y="2168525"/>
            <a:ext cx="244792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0" name="Line 34">
            <a:extLst>
              <a:ext uri="{FF2B5EF4-FFF2-40B4-BE49-F238E27FC236}">
                <a16:creationId xmlns:a16="http://schemas.microsoft.com/office/drawing/2014/main" id="{150459FB-4AF7-7905-2D59-13B12B1FB6E9}"/>
              </a:ext>
            </a:extLst>
          </p:cNvPr>
          <p:cNvSpPr>
            <a:spLocks noChangeShapeType="1"/>
          </p:cNvSpPr>
          <p:nvPr/>
        </p:nvSpPr>
        <p:spPr bwMode="auto">
          <a:xfrm>
            <a:off x="269875" y="5502275"/>
            <a:ext cx="864235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1" name="Line 35">
            <a:extLst>
              <a:ext uri="{FF2B5EF4-FFF2-40B4-BE49-F238E27FC236}">
                <a16:creationId xmlns:a16="http://schemas.microsoft.com/office/drawing/2014/main" id="{42F053E1-28F4-0E38-02BC-936A017D4406}"/>
              </a:ext>
            </a:extLst>
          </p:cNvPr>
          <p:cNvSpPr>
            <a:spLocks noChangeShapeType="1"/>
          </p:cNvSpPr>
          <p:nvPr/>
        </p:nvSpPr>
        <p:spPr bwMode="auto">
          <a:xfrm>
            <a:off x="252413" y="1684338"/>
            <a:ext cx="864235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622" name="Text Box 38">
            <a:extLst>
              <a:ext uri="{FF2B5EF4-FFF2-40B4-BE49-F238E27FC236}">
                <a16:creationId xmlns:a16="http://schemas.microsoft.com/office/drawing/2014/main" id="{6BDCC162-DD43-615B-8D24-85E2664B707B}"/>
              </a:ext>
            </a:extLst>
          </p:cNvPr>
          <p:cNvSpPr txBox="1">
            <a:spLocks noChangeArrowheads="1"/>
          </p:cNvSpPr>
          <p:nvPr/>
        </p:nvSpPr>
        <p:spPr bwMode="auto">
          <a:xfrm>
            <a:off x="6380163" y="304482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-0.12     0.02</a:t>
            </a:r>
            <a:endParaRPr lang="en-US" altLang="pt-PT" sz="2000"/>
          </a:p>
        </p:txBody>
      </p:sp>
      <p:sp>
        <p:nvSpPr>
          <p:cNvPr id="195623" name="Text Box 39">
            <a:extLst>
              <a:ext uri="{FF2B5EF4-FFF2-40B4-BE49-F238E27FC236}">
                <a16:creationId xmlns:a16="http://schemas.microsoft.com/office/drawing/2014/main" id="{68FC4937-44B0-A7CB-E969-C478B1E28935}"/>
              </a:ext>
            </a:extLst>
          </p:cNvPr>
          <p:cNvSpPr txBox="1">
            <a:spLocks noChangeArrowheads="1"/>
          </p:cNvSpPr>
          <p:nvPr/>
        </p:nvSpPr>
        <p:spPr bwMode="auto">
          <a:xfrm>
            <a:off x="6380163" y="335597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-0.26     0.00</a:t>
            </a:r>
            <a:endParaRPr lang="en-US" altLang="pt-PT" sz="2000"/>
          </a:p>
        </p:txBody>
      </p:sp>
      <p:sp>
        <p:nvSpPr>
          <p:cNvPr id="195624" name="Text Box 40">
            <a:extLst>
              <a:ext uri="{FF2B5EF4-FFF2-40B4-BE49-F238E27FC236}">
                <a16:creationId xmlns:a16="http://schemas.microsoft.com/office/drawing/2014/main" id="{E54EE0F0-3218-4264-A84F-2CB1B8031BCD}"/>
              </a:ext>
            </a:extLst>
          </p:cNvPr>
          <p:cNvSpPr txBox="1">
            <a:spLocks noChangeArrowheads="1"/>
          </p:cNvSpPr>
          <p:nvPr/>
        </p:nvSpPr>
        <p:spPr bwMode="auto">
          <a:xfrm>
            <a:off x="6384925" y="427513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0.11     0.20</a:t>
            </a:r>
            <a:endParaRPr lang="en-US" altLang="pt-PT" sz="2000"/>
          </a:p>
        </p:txBody>
      </p:sp>
      <p:sp>
        <p:nvSpPr>
          <p:cNvPr id="195625" name="Text Box 41">
            <a:extLst>
              <a:ext uri="{FF2B5EF4-FFF2-40B4-BE49-F238E27FC236}">
                <a16:creationId xmlns:a16="http://schemas.microsoft.com/office/drawing/2014/main" id="{F3D03CB5-423A-4910-55CB-0A81899CEA52}"/>
              </a:ext>
            </a:extLst>
          </p:cNvPr>
          <p:cNvSpPr txBox="1">
            <a:spLocks noChangeArrowheads="1"/>
          </p:cNvSpPr>
          <p:nvPr/>
        </p:nvSpPr>
        <p:spPr bwMode="auto">
          <a:xfrm>
            <a:off x="6380163" y="4595813"/>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0.36     0.03</a:t>
            </a:r>
            <a:endParaRPr lang="en-US" altLang="pt-PT" sz="2000"/>
          </a:p>
        </p:txBody>
      </p:sp>
      <p:sp>
        <p:nvSpPr>
          <p:cNvPr id="195626" name="Text Box 42">
            <a:extLst>
              <a:ext uri="{FF2B5EF4-FFF2-40B4-BE49-F238E27FC236}">
                <a16:creationId xmlns:a16="http://schemas.microsoft.com/office/drawing/2014/main" id="{B05C63CF-D213-8BCA-C598-05215BAFFA94}"/>
              </a:ext>
            </a:extLst>
          </p:cNvPr>
          <p:cNvSpPr txBox="1">
            <a:spLocks noChangeArrowheads="1"/>
          </p:cNvSpPr>
          <p:nvPr/>
        </p:nvSpPr>
        <p:spPr bwMode="auto">
          <a:xfrm>
            <a:off x="7639050" y="3819525"/>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0.07</a:t>
            </a:r>
            <a:endParaRPr lang="en-US" altLang="pt-PT" sz="2000" i="1"/>
          </a:p>
        </p:txBody>
      </p:sp>
      <p:sp>
        <p:nvSpPr>
          <p:cNvPr id="195627" name="Text Box 43">
            <a:extLst>
              <a:ext uri="{FF2B5EF4-FFF2-40B4-BE49-F238E27FC236}">
                <a16:creationId xmlns:a16="http://schemas.microsoft.com/office/drawing/2014/main" id="{DDD2D6C4-24FD-5EA1-74B5-9C3AFB6E0F26}"/>
              </a:ext>
            </a:extLst>
          </p:cNvPr>
          <p:cNvSpPr txBox="1">
            <a:spLocks noChangeArrowheads="1"/>
          </p:cNvSpPr>
          <p:nvPr/>
        </p:nvSpPr>
        <p:spPr bwMode="auto">
          <a:xfrm>
            <a:off x="7639050" y="5043488"/>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0.15</a:t>
            </a:r>
            <a:endParaRPr lang="en-US" altLang="pt-PT" sz="20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55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559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560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559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559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560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56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56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562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56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56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56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95" grpId="0"/>
      <p:bldP spid="195596" grpId="0"/>
      <p:bldP spid="195597" grpId="0"/>
      <p:bldP spid="195598" grpId="0"/>
      <p:bldP spid="195603" grpId="0"/>
      <p:bldP spid="195604" grpId="0"/>
      <p:bldP spid="195622" grpId="0"/>
      <p:bldP spid="195623" grpId="0"/>
      <p:bldP spid="195624" grpId="0"/>
      <p:bldP spid="195625" grpId="0"/>
      <p:bldP spid="195626" grpId="0"/>
      <p:bldP spid="1956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650" name="Rectangle 2">
            <a:extLst>
              <a:ext uri="{FF2B5EF4-FFF2-40B4-BE49-F238E27FC236}">
                <a16:creationId xmlns:a16="http://schemas.microsoft.com/office/drawing/2014/main" id="{BD3F2154-CCC9-461F-81A5-345ADA791D22}"/>
              </a:ext>
            </a:extLst>
          </p:cNvPr>
          <p:cNvSpPr>
            <a:spLocks noGrp="1" noChangeArrowheads="1"/>
          </p:cNvSpPr>
          <p:nvPr>
            <p:ph type="title"/>
          </p:nvPr>
        </p:nvSpPr>
        <p:spPr>
          <a:xfrm>
            <a:off x="827088" y="136525"/>
            <a:ext cx="7772400" cy="628650"/>
          </a:xfrm>
        </p:spPr>
        <p:txBody>
          <a:bodyPr/>
          <a:lstStyle/>
          <a:p>
            <a:pPr eaLnBrk="1" hangingPunct="1"/>
            <a:r>
              <a:rPr lang="en-GB" altLang="pt-PT" sz="2400"/>
              <a:t>Experiment B</a:t>
            </a:r>
            <a:r>
              <a:rPr lang="en-GB" altLang="pt-PT" sz="2800"/>
              <a:t> </a:t>
            </a:r>
          </a:p>
        </p:txBody>
      </p:sp>
      <p:sp>
        <p:nvSpPr>
          <p:cNvPr id="190467" name="Text Box 3">
            <a:extLst>
              <a:ext uri="{FF2B5EF4-FFF2-40B4-BE49-F238E27FC236}">
                <a16:creationId xmlns:a16="http://schemas.microsoft.com/office/drawing/2014/main" id="{A41B90DB-7F04-779F-8A6B-62A6542E2DA9}"/>
              </a:ext>
            </a:extLst>
          </p:cNvPr>
          <p:cNvSpPr txBox="1">
            <a:spLocks noChangeArrowheads="1"/>
          </p:cNvSpPr>
          <p:nvPr/>
        </p:nvSpPr>
        <p:spPr bwMode="auto">
          <a:xfrm>
            <a:off x="4694238" y="1693863"/>
            <a:ext cx="2376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Two Treatments</a:t>
            </a:r>
          </a:p>
        </p:txBody>
      </p:sp>
      <p:sp>
        <p:nvSpPr>
          <p:cNvPr id="27652" name="Text Box 4">
            <a:extLst>
              <a:ext uri="{FF2B5EF4-FFF2-40B4-BE49-F238E27FC236}">
                <a16:creationId xmlns:a16="http://schemas.microsoft.com/office/drawing/2014/main" id="{0F8966E7-47E2-6783-A133-610D1E7FA63F}"/>
              </a:ext>
            </a:extLst>
          </p:cNvPr>
          <p:cNvSpPr txBox="1">
            <a:spLocks noChangeArrowheads="1"/>
          </p:cNvSpPr>
          <p:nvPr/>
        </p:nvSpPr>
        <p:spPr bwMode="auto">
          <a:xfrm>
            <a:off x="611188" y="3000375"/>
            <a:ext cx="2663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endParaRPr lang="en-US" altLang="pt-PT" sz="2000">
              <a:solidFill>
                <a:srgbClr val="FFFF66"/>
              </a:solidFill>
            </a:endParaRPr>
          </a:p>
        </p:txBody>
      </p:sp>
      <p:sp>
        <p:nvSpPr>
          <p:cNvPr id="190469" name="Text Box 5">
            <a:extLst>
              <a:ext uri="{FF2B5EF4-FFF2-40B4-BE49-F238E27FC236}">
                <a16:creationId xmlns:a16="http://schemas.microsoft.com/office/drawing/2014/main" id="{C9321F94-459E-9FA4-8A87-D9DD74145A04}"/>
              </a:ext>
            </a:extLst>
          </p:cNvPr>
          <p:cNvSpPr txBox="1">
            <a:spLocks noChangeArrowheads="1"/>
          </p:cNvSpPr>
          <p:nvPr/>
        </p:nvSpPr>
        <p:spPr bwMode="auto">
          <a:xfrm>
            <a:off x="611188" y="3314700"/>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10 Valuations of P ($)</a:t>
            </a:r>
            <a:endParaRPr lang="en-US" altLang="pt-PT" sz="2000"/>
          </a:p>
        </p:txBody>
      </p:sp>
      <p:sp>
        <p:nvSpPr>
          <p:cNvPr id="190470" name="Text Box 6">
            <a:extLst>
              <a:ext uri="{FF2B5EF4-FFF2-40B4-BE49-F238E27FC236}">
                <a16:creationId xmlns:a16="http://schemas.microsoft.com/office/drawing/2014/main" id="{11353155-27BE-BEBC-0094-44BF46DFA864}"/>
              </a:ext>
            </a:extLst>
          </p:cNvPr>
          <p:cNvSpPr txBox="1">
            <a:spLocks noChangeArrowheads="1"/>
          </p:cNvSpPr>
          <p:nvPr/>
        </p:nvSpPr>
        <p:spPr bwMode="auto">
          <a:xfrm>
            <a:off x="1290638" y="2354263"/>
            <a:ext cx="1577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23 tasks</a:t>
            </a:r>
            <a:endParaRPr lang="en-US" altLang="pt-PT" sz="2000"/>
          </a:p>
        </p:txBody>
      </p:sp>
      <p:sp>
        <p:nvSpPr>
          <p:cNvPr id="190471" name="Text Box 7">
            <a:extLst>
              <a:ext uri="{FF2B5EF4-FFF2-40B4-BE49-F238E27FC236}">
                <a16:creationId xmlns:a16="http://schemas.microsoft.com/office/drawing/2014/main" id="{E4233207-6795-A695-2D9A-BC683CF2561E}"/>
              </a:ext>
            </a:extLst>
          </p:cNvPr>
          <p:cNvSpPr txBox="1">
            <a:spLocks noChangeArrowheads="1"/>
          </p:cNvSpPr>
          <p:nvPr/>
        </p:nvSpPr>
        <p:spPr bwMode="auto">
          <a:xfrm>
            <a:off x="6097588" y="3294063"/>
            <a:ext cx="22320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Play lotteries only at the end of the experiment  </a:t>
            </a:r>
            <a:endParaRPr lang="en-US" altLang="pt-PT" sz="2000"/>
          </a:p>
        </p:txBody>
      </p:sp>
      <p:sp>
        <p:nvSpPr>
          <p:cNvPr id="190472" name="Text Box 8">
            <a:extLst>
              <a:ext uri="{FF2B5EF4-FFF2-40B4-BE49-F238E27FC236}">
                <a16:creationId xmlns:a16="http://schemas.microsoft.com/office/drawing/2014/main" id="{59B1C3E4-1863-65DE-7129-3AF904CDFBE9}"/>
              </a:ext>
            </a:extLst>
          </p:cNvPr>
          <p:cNvSpPr txBox="1">
            <a:spLocks noChangeArrowheads="1"/>
          </p:cNvSpPr>
          <p:nvPr/>
        </p:nvSpPr>
        <p:spPr bwMode="auto">
          <a:xfrm>
            <a:off x="4110038" y="3314700"/>
            <a:ext cx="16573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Play lotteries as you go along</a:t>
            </a:r>
            <a:endParaRPr lang="en-US" altLang="pt-PT" sz="2000" b="0"/>
          </a:p>
        </p:txBody>
      </p:sp>
      <p:sp>
        <p:nvSpPr>
          <p:cNvPr id="190473" name="Line 9">
            <a:extLst>
              <a:ext uri="{FF2B5EF4-FFF2-40B4-BE49-F238E27FC236}">
                <a16:creationId xmlns:a16="http://schemas.microsoft.com/office/drawing/2014/main" id="{3528F8BE-59B9-EF53-0BBC-29331E544323}"/>
              </a:ext>
            </a:extLst>
          </p:cNvPr>
          <p:cNvSpPr>
            <a:spLocks noChangeShapeType="1"/>
          </p:cNvSpPr>
          <p:nvPr/>
        </p:nvSpPr>
        <p:spPr bwMode="auto">
          <a:xfrm>
            <a:off x="533400" y="2832100"/>
            <a:ext cx="78676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0474" name="Line 10">
            <a:extLst>
              <a:ext uri="{FF2B5EF4-FFF2-40B4-BE49-F238E27FC236}">
                <a16:creationId xmlns:a16="http://schemas.microsoft.com/office/drawing/2014/main" id="{D539269F-419B-99D7-45C8-66337999A710}"/>
              </a:ext>
            </a:extLst>
          </p:cNvPr>
          <p:cNvSpPr>
            <a:spLocks noChangeShapeType="1"/>
          </p:cNvSpPr>
          <p:nvPr/>
        </p:nvSpPr>
        <p:spPr bwMode="auto">
          <a:xfrm>
            <a:off x="539750" y="4960938"/>
            <a:ext cx="78676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0475" name="Text Box 11">
            <a:extLst>
              <a:ext uri="{FF2B5EF4-FFF2-40B4-BE49-F238E27FC236}">
                <a16:creationId xmlns:a16="http://schemas.microsoft.com/office/drawing/2014/main" id="{1481FF7C-EDF3-553C-A354-787809AA7E53}"/>
              </a:ext>
            </a:extLst>
          </p:cNvPr>
          <p:cNvSpPr txBox="1">
            <a:spLocks noChangeArrowheads="1"/>
          </p:cNvSpPr>
          <p:nvPr/>
        </p:nvSpPr>
        <p:spPr bwMode="auto">
          <a:xfrm>
            <a:off x="820738" y="2900363"/>
            <a:ext cx="2376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Choice</a:t>
            </a:r>
            <a:endParaRPr lang="en-US" altLang="pt-PT" sz="2000"/>
          </a:p>
        </p:txBody>
      </p:sp>
      <p:sp>
        <p:nvSpPr>
          <p:cNvPr id="190476" name="Text Box 12">
            <a:extLst>
              <a:ext uri="{FF2B5EF4-FFF2-40B4-BE49-F238E27FC236}">
                <a16:creationId xmlns:a16="http://schemas.microsoft.com/office/drawing/2014/main" id="{1DCEE6F5-DE2E-BFED-1BE5-A420D2B69F27}"/>
              </a:ext>
            </a:extLst>
          </p:cNvPr>
          <p:cNvSpPr txBox="1">
            <a:spLocks noChangeArrowheads="1"/>
          </p:cNvSpPr>
          <p:nvPr/>
        </p:nvSpPr>
        <p:spPr bwMode="auto">
          <a:xfrm>
            <a:off x="666750" y="4110038"/>
            <a:ext cx="3041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10 Valuations of $ (P)</a:t>
            </a:r>
            <a:endParaRPr lang="en-US" altLang="pt-PT" sz="2000"/>
          </a:p>
        </p:txBody>
      </p:sp>
      <p:sp>
        <p:nvSpPr>
          <p:cNvPr id="190477" name="Text Box 13">
            <a:extLst>
              <a:ext uri="{FF2B5EF4-FFF2-40B4-BE49-F238E27FC236}">
                <a16:creationId xmlns:a16="http://schemas.microsoft.com/office/drawing/2014/main" id="{D485BA8C-6A0B-5743-62B1-E3F781525E91}"/>
              </a:ext>
            </a:extLst>
          </p:cNvPr>
          <p:cNvSpPr txBox="1">
            <a:spLocks noChangeArrowheads="1"/>
          </p:cNvSpPr>
          <p:nvPr/>
        </p:nvSpPr>
        <p:spPr bwMode="auto">
          <a:xfrm>
            <a:off x="806450" y="3713163"/>
            <a:ext cx="2376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Choice</a:t>
            </a:r>
            <a:endParaRPr lang="en-US" altLang="pt-PT" sz="2000"/>
          </a:p>
        </p:txBody>
      </p:sp>
      <p:sp>
        <p:nvSpPr>
          <p:cNvPr id="190478" name="Text Box 14">
            <a:extLst>
              <a:ext uri="{FF2B5EF4-FFF2-40B4-BE49-F238E27FC236}">
                <a16:creationId xmlns:a16="http://schemas.microsoft.com/office/drawing/2014/main" id="{4E024ADD-3E77-F579-F1CE-174193E7F032}"/>
              </a:ext>
            </a:extLst>
          </p:cNvPr>
          <p:cNvSpPr txBox="1">
            <a:spLocks noChangeArrowheads="1"/>
          </p:cNvSpPr>
          <p:nvPr/>
        </p:nvSpPr>
        <p:spPr bwMode="auto">
          <a:xfrm>
            <a:off x="788988" y="4489450"/>
            <a:ext cx="2376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Choice</a:t>
            </a:r>
            <a:endParaRPr lang="en-US" altLang="pt-PT" sz="2000"/>
          </a:p>
        </p:txBody>
      </p:sp>
      <p:sp>
        <p:nvSpPr>
          <p:cNvPr id="190479" name="Line 15">
            <a:extLst>
              <a:ext uri="{FF2B5EF4-FFF2-40B4-BE49-F238E27FC236}">
                <a16:creationId xmlns:a16="http://schemas.microsoft.com/office/drawing/2014/main" id="{2D6043E6-7024-4646-C3FD-EEB944B9E995}"/>
              </a:ext>
            </a:extLst>
          </p:cNvPr>
          <p:cNvSpPr>
            <a:spLocks noChangeShapeType="1"/>
          </p:cNvSpPr>
          <p:nvPr/>
        </p:nvSpPr>
        <p:spPr bwMode="auto">
          <a:xfrm>
            <a:off x="533400" y="2832100"/>
            <a:ext cx="2819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0480" name="Text Box 16">
            <a:extLst>
              <a:ext uri="{FF2B5EF4-FFF2-40B4-BE49-F238E27FC236}">
                <a16:creationId xmlns:a16="http://schemas.microsoft.com/office/drawing/2014/main" id="{F253FF84-335F-CD38-CE7C-29A2560AE6C0}"/>
              </a:ext>
            </a:extLst>
          </p:cNvPr>
          <p:cNvSpPr txBox="1">
            <a:spLocks noChangeArrowheads="1"/>
          </p:cNvSpPr>
          <p:nvPr/>
        </p:nvSpPr>
        <p:spPr bwMode="auto">
          <a:xfrm>
            <a:off x="3973513" y="2352675"/>
            <a:ext cx="419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   Feedback            Blind</a:t>
            </a:r>
          </a:p>
        </p:txBody>
      </p:sp>
      <p:sp>
        <p:nvSpPr>
          <p:cNvPr id="190481" name="Line 17">
            <a:extLst>
              <a:ext uri="{FF2B5EF4-FFF2-40B4-BE49-F238E27FC236}">
                <a16:creationId xmlns:a16="http://schemas.microsoft.com/office/drawing/2014/main" id="{C2AAA2B3-77DF-B72E-2FF7-F81B36472A5E}"/>
              </a:ext>
            </a:extLst>
          </p:cNvPr>
          <p:cNvSpPr>
            <a:spLocks noChangeShapeType="1"/>
          </p:cNvSpPr>
          <p:nvPr/>
        </p:nvSpPr>
        <p:spPr bwMode="auto">
          <a:xfrm>
            <a:off x="538163" y="4965700"/>
            <a:ext cx="2819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0482" name="Line 18">
            <a:extLst>
              <a:ext uri="{FF2B5EF4-FFF2-40B4-BE49-F238E27FC236}">
                <a16:creationId xmlns:a16="http://schemas.microsoft.com/office/drawing/2014/main" id="{A336A78B-95DA-3D89-6385-B2B50DCB2CAF}"/>
              </a:ext>
            </a:extLst>
          </p:cNvPr>
          <p:cNvSpPr>
            <a:spLocks noChangeShapeType="1"/>
          </p:cNvSpPr>
          <p:nvPr/>
        </p:nvSpPr>
        <p:spPr bwMode="auto">
          <a:xfrm>
            <a:off x="3924300" y="2230438"/>
            <a:ext cx="44640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04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19047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04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04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9047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904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047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499"/>
                                          </p:stCondLst>
                                        </p:cTn>
                                        <p:tgtEl>
                                          <p:spTgt spid="19048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90467"/>
                                        </p:tgtEl>
                                        <p:attrNameLst>
                                          <p:attrName>style.visibility</p:attrName>
                                        </p:attrNameLst>
                                      </p:cBhvr>
                                      <p:to>
                                        <p:strVal val="visible"/>
                                      </p:to>
                                    </p:set>
                                  </p:childTnLst>
                                </p:cTn>
                              </p:par>
                            </p:childTnLst>
                          </p:cTn>
                        </p:par>
                        <p:par>
                          <p:cTn id="25" fill="hold" nodeType="afterGroup">
                            <p:stCondLst>
                              <p:cond delay="500"/>
                            </p:stCondLst>
                            <p:childTnLst>
                              <p:par>
                                <p:cTn id="26" presetID="1" presetClass="entr" presetSubtype="0" fill="hold" nodeType="afterEffect">
                                  <p:stCondLst>
                                    <p:cond delay="0"/>
                                  </p:stCondLst>
                                  <p:childTnLst>
                                    <p:set>
                                      <p:cBhvr>
                                        <p:cTn id="27" dur="1" fill="hold">
                                          <p:stCondLst>
                                            <p:cond delay="0"/>
                                          </p:stCondLst>
                                        </p:cTn>
                                        <p:tgtEl>
                                          <p:spTgt spid="190482"/>
                                        </p:tgtEl>
                                        <p:attrNameLst>
                                          <p:attrName>style.visibility</p:attrName>
                                        </p:attrNameLst>
                                      </p:cBhvr>
                                      <p:to>
                                        <p:strVal val="visible"/>
                                      </p:to>
                                    </p:set>
                                  </p:childTnLst>
                                </p:cTn>
                              </p:par>
                            </p:childTnLst>
                          </p:cTn>
                        </p:par>
                        <p:par>
                          <p:cTn id="28" fill="hold" nodeType="afterGroup">
                            <p:stCondLst>
                              <p:cond delay="500"/>
                            </p:stCondLst>
                            <p:childTnLst>
                              <p:par>
                                <p:cTn id="29" presetID="1" presetClass="entr" presetSubtype="0" fill="hold" grpId="0" nodeType="afterEffect">
                                  <p:stCondLst>
                                    <p:cond delay="0"/>
                                  </p:stCondLst>
                                  <p:childTnLst>
                                    <p:set>
                                      <p:cBhvr>
                                        <p:cTn id="30" dur="1" fill="hold">
                                          <p:stCondLst>
                                            <p:cond delay="499"/>
                                          </p:stCondLst>
                                        </p:cTn>
                                        <p:tgtEl>
                                          <p:spTgt spid="190480"/>
                                        </p:tgtEl>
                                        <p:attrNameLst>
                                          <p:attrName>style.visibility</p:attrName>
                                        </p:attrNameLst>
                                      </p:cBhvr>
                                      <p:to>
                                        <p:strVal val="visible"/>
                                      </p:to>
                                    </p:set>
                                  </p:childTnLst>
                                </p:cTn>
                              </p:par>
                            </p:childTnLst>
                          </p:cTn>
                        </p:par>
                        <p:par>
                          <p:cTn id="31" fill="hold" nodeType="afterGroup">
                            <p:stCondLst>
                              <p:cond delay="1000"/>
                            </p:stCondLst>
                            <p:childTnLst>
                              <p:par>
                                <p:cTn id="32" presetID="22" presetClass="entr" presetSubtype="8" fill="hold" nodeType="afterEffect">
                                  <p:stCondLst>
                                    <p:cond delay="0"/>
                                  </p:stCondLst>
                                  <p:childTnLst>
                                    <p:set>
                                      <p:cBhvr>
                                        <p:cTn id="33" dur="1" fill="hold">
                                          <p:stCondLst>
                                            <p:cond delay="0"/>
                                          </p:stCondLst>
                                        </p:cTn>
                                        <p:tgtEl>
                                          <p:spTgt spid="190473"/>
                                        </p:tgtEl>
                                        <p:attrNameLst>
                                          <p:attrName>style.visibility</p:attrName>
                                        </p:attrNameLst>
                                      </p:cBhvr>
                                      <p:to>
                                        <p:strVal val="visible"/>
                                      </p:to>
                                    </p:set>
                                    <p:animEffect transition="in" filter="wipe(left)">
                                      <p:cBhvr>
                                        <p:cTn id="34" dur="500"/>
                                        <p:tgtEl>
                                          <p:spTgt spid="190473"/>
                                        </p:tgtEl>
                                      </p:cBhvr>
                                    </p:animEffect>
                                  </p:childTnLst>
                                </p:cTn>
                              </p:par>
                            </p:childTnLst>
                          </p:cTn>
                        </p:par>
                        <p:par>
                          <p:cTn id="35" fill="hold" nodeType="afterGroup">
                            <p:stCondLst>
                              <p:cond delay="1500"/>
                            </p:stCondLst>
                            <p:childTnLst>
                              <p:par>
                                <p:cTn id="36" presetID="22" presetClass="entr" presetSubtype="8" fill="hold" nodeType="afterEffect">
                                  <p:stCondLst>
                                    <p:cond delay="0"/>
                                  </p:stCondLst>
                                  <p:childTnLst>
                                    <p:set>
                                      <p:cBhvr>
                                        <p:cTn id="37" dur="1" fill="hold">
                                          <p:stCondLst>
                                            <p:cond delay="0"/>
                                          </p:stCondLst>
                                        </p:cTn>
                                        <p:tgtEl>
                                          <p:spTgt spid="190474"/>
                                        </p:tgtEl>
                                        <p:attrNameLst>
                                          <p:attrName>style.visibility</p:attrName>
                                        </p:attrNameLst>
                                      </p:cBhvr>
                                      <p:to>
                                        <p:strVal val="visible"/>
                                      </p:to>
                                    </p:set>
                                    <p:animEffect transition="in" filter="wipe(left)">
                                      <p:cBhvr>
                                        <p:cTn id="38" dur="500"/>
                                        <p:tgtEl>
                                          <p:spTgt spid="190474"/>
                                        </p:tgtEl>
                                      </p:cBhvr>
                                    </p:animEffect>
                                  </p:childTnLst>
                                </p:cTn>
                              </p:par>
                            </p:childTnLst>
                          </p:cTn>
                        </p:par>
                        <p:par>
                          <p:cTn id="39" fill="hold" nodeType="afterGroup">
                            <p:stCondLst>
                              <p:cond delay="2000"/>
                            </p:stCondLst>
                            <p:childTnLst>
                              <p:par>
                                <p:cTn id="40" presetID="22" presetClass="entr" presetSubtype="1" fill="hold" grpId="0" nodeType="afterEffect">
                                  <p:stCondLst>
                                    <p:cond delay="0"/>
                                  </p:stCondLst>
                                  <p:childTnLst>
                                    <p:set>
                                      <p:cBhvr>
                                        <p:cTn id="41" dur="1" fill="hold">
                                          <p:stCondLst>
                                            <p:cond delay="0"/>
                                          </p:stCondLst>
                                        </p:cTn>
                                        <p:tgtEl>
                                          <p:spTgt spid="190472"/>
                                        </p:tgtEl>
                                        <p:attrNameLst>
                                          <p:attrName>style.visibility</p:attrName>
                                        </p:attrNameLst>
                                      </p:cBhvr>
                                      <p:to>
                                        <p:strVal val="visible"/>
                                      </p:to>
                                    </p:set>
                                    <p:animEffect transition="in" filter="wipe(up)">
                                      <p:cBhvr>
                                        <p:cTn id="42" dur="500"/>
                                        <p:tgtEl>
                                          <p:spTgt spid="190472"/>
                                        </p:tgtEl>
                                      </p:cBhvr>
                                    </p:animEffect>
                                  </p:childTnLst>
                                </p:cTn>
                              </p:par>
                            </p:childTnLst>
                          </p:cTn>
                        </p:par>
                        <p:par>
                          <p:cTn id="43" fill="hold" nodeType="afterGroup">
                            <p:stCondLst>
                              <p:cond delay="2500"/>
                            </p:stCondLst>
                            <p:childTnLst>
                              <p:par>
                                <p:cTn id="44" presetID="22" presetClass="entr" presetSubtype="1" fill="hold" grpId="0" nodeType="afterEffect">
                                  <p:stCondLst>
                                    <p:cond delay="0"/>
                                  </p:stCondLst>
                                  <p:childTnLst>
                                    <p:set>
                                      <p:cBhvr>
                                        <p:cTn id="45" dur="1" fill="hold">
                                          <p:stCondLst>
                                            <p:cond delay="0"/>
                                          </p:stCondLst>
                                        </p:cTn>
                                        <p:tgtEl>
                                          <p:spTgt spid="190471"/>
                                        </p:tgtEl>
                                        <p:attrNameLst>
                                          <p:attrName>style.visibility</p:attrName>
                                        </p:attrNameLst>
                                      </p:cBhvr>
                                      <p:to>
                                        <p:strVal val="visible"/>
                                      </p:to>
                                    </p:set>
                                    <p:animEffect transition="in" filter="wipe(up)">
                                      <p:cBhvr>
                                        <p:cTn id="46" dur="500"/>
                                        <p:tgtEl>
                                          <p:spTgt spid="190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autoUpdateAnimBg="0"/>
      <p:bldP spid="190469" grpId="0" autoUpdateAnimBg="0"/>
      <p:bldP spid="190470" grpId="0" autoUpdateAnimBg="0"/>
      <p:bldP spid="190471" grpId="0" autoUpdateAnimBg="0"/>
      <p:bldP spid="190472" grpId="0" autoUpdateAnimBg="0"/>
      <p:bldP spid="190475" grpId="0" autoUpdateAnimBg="0"/>
      <p:bldP spid="190476" grpId="0" autoUpdateAnimBg="0"/>
      <p:bldP spid="190477" grpId="0" autoUpdateAnimBg="0"/>
      <p:bldP spid="190478" grpId="0" autoUpdateAnimBg="0"/>
      <p:bldP spid="19048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a:extLst>
              <a:ext uri="{FF2B5EF4-FFF2-40B4-BE49-F238E27FC236}">
                <a16:creationId xmlns:a16="http://schemas.microsoft.com/office/drawing/2014/main" id="{899165AE-14F6-8667-4BFD-6AE8E270DE87}"/>
              </a:ext>
            </a:extLst>
          </p:cNvPr>
          <p:cNvSpPr txBox="1">
            <a:spLocks noChangeArrowheads="1"/>
          </p:cNvSpPr>
          <p:nvPr/>
        </p:nvSpPr>
        <p:spPr bwMode="auto">
          <a:xfrm>
            <a:off x="827088" y="138113"/>
            <a:ext cx="7704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a:t>What do subjects do after they lose, win, etc?</a:t>
            </a:r>
            <a:endParaRPr lang="en-US" altLang="pt-PT"/>
          </a:p>
        </p:txBody>
      </p:sp>
      <p:sp>
        <p:nvSpPr>
          <p:cNvPr id="29699" name="Text Box 5">
            <a:extLst>
              <a:ext uri="{FF2B5EF4-FFF2-40B4-BE49-F238E27FC236}">
                <a16:creationId xmlns:a16="http://schemas.microsoft.com/office/drawing/2014/main" id="{B8153A56-4D4B-2559-1612-A60F7F800249}"/>
              </a:ext>
            </a:extLst>
          </p:cNvPr>
          <p:cNvSpPr txBox="1">
            <a:spLocks noChangeArrowheads="1"/>
          </p:cNvSpPr>
          <p:nvPr/>
        </p:nvSpPr>
        <p:spPr bwMode="auto">
          <a:xfrm>
            <a:off x="323850" y="1152525"/>
            <a:ext cx="29527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2000"/>
              <a:t>Mean bid change (£) after subjects</a:t>
            </a:r>
            <a:endParaRPr lang="en-US" altLang="pt-PT" sz="2000"/>
          </a:p>
        </p:txBody>
      </p:sp>
      <p:sp>
        <p:nvSpPr>
          <p:cNvPr id="29700" name="Text Box 6">
            <a:extLst>
              <a:ext uri="{FF2B5EF4-FFF2-40B4-BE49-F238E27FC236}">
                <a16:creationId xmlns:a16="http://schemas.microsoft.com/office/drawing/2014/main" id="{67253019-D813-612A-9D06-7C306140C9F6}"/>
              </a:ext>
            </a:extLst>
          </p:cNvPr>
          <p:cNvSpPr txBox="1">
            <a:spLocks noChangeArrowheads="1"/>
          </p:cNvSpPr>
          <p:nvPr/>
        </p:nvSpPr>
        <p:spPr bwMode="auto">
          <a:xfrm>
            <a:off x="365125" y="2000250"/>
            <a:ext cx="4062413"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25000"/>
              </a:spcBef>
              <a:buFontTx/>
              <a:buNone/>
            </a:pPr>
            <a:r>
              <a:rPr lang="en-GB" altLang="pt-PT" sz="2000"/>
              <a:t>keep lottery (Blind)</a:t>
            </a:r>
          </a:p>
          <a:p>
            <a:pPr eaLnBrk="1" hangingPunct="1">
              <a:spcBef>
                <a:spcPct val="0"/>
              </a:spcBef>
              <a:buFontTx/>
              <a:buNone/>
            </a:pPr>
            <a:r>
              <a:rPr lang="en-GB" altLang="pt-PT" sz="2000"/>
              <a:t>win</a:t>
            </a:r>
          </a:p>
          <a:p>
            <a:pPr eaLnBrk="1" hangingPunct="1">
              <a:spcBef>
                <a:spcPct val="0"/>
              </a:spcBef>
              <a:buFontTx/>
              <a:buNone/>
            </a:pPr>
            <a:r>
              <a:rPr lang="en-GB" altLang="pt-PT" sz="2000"/>
              <a:t>lose</a:t>
            </a:r>
          </a:p>
          <a:p>
            <a:pPr eaLnBrk="1" hangingPunct="1">
              <a:spcBef>
                <a:spcPct val="50000"/>
              </a:spcBef>
              <a:buFontTx/>
              <a:buNone/>
            </a:pPr>
            <a:r>
              <a:rPr lang="en-GB" altLang="pt-PT" sz="2000" i="1"/>
              <a:t>win=keep vs win&lt;&gt;keep</a:t>
            </a:r>
          </a:p>
          <a:p>
            <a:pPr eaLnBrk="1" hangingPunct="1">
              <a:spcBef>
                <a:spcPct val="0"/>
              </a:spcBef>
              <a:buFontTx/>
              <a:buNone/>
            </a:pPr>
            <a:r>
              <a:rPr lang="en-GB" altLang="pt-PT" sz="2000" i="1"/>
              <a:t>lose=keep vs lose&lt;keep</a:t>
            </a:r>
          </a:p>
          <a:p>
            <a:pPr eaLnBrk="1" hangingPunct="1">
              <a:spcBef>
                <a:spcPct val="50000"/>
              </a:spcBef>
              <a:buFontTx/>
              <a:buNone/>
            </a:pPr>
            <a:r>
              <a:rPr lang="en-GB" altLang="pt-PT" sz="2000"/>
              <a:t>Sell lottery (Blind)</a:t>
            </a:r>
          </a:p>
          <a:p>
            <a:pPr eaLnBrk="1" hangingPunct="1">
              <a:spcBef>
                <a:spcPct val="0"/>
              </a:spcBef>
              <a:buFontTx/>
              <a:buNone/>
            </a:pPr>
            <a:r>
              <a:rPr lang="en-GB" altLang="pt-PT" sz="2000"/>
              <a:t>Observe others win</a:t>
            </a:r>
          </a:p>
          <a:p>
            <a:pPr eaLnBrk="1" hangingPunct="1">
              <a:spcBef>
                <a:spcPct val="0"/>
              </a:spcBef>
              <a:buFontTx/>
              <a:buNone/>
            </a:pPr>
            <a:r>
              <a:rPr lang="en-GB" altLang="pt-PT" sz="2000"/>
              <a:t>Observe other lose</a:t>
            </a:r>
          </a:p>
          <a:p>
            <a:pPr eaLnBrk="1" hangingPunct="1">
              <a:spcBef>
                <a:spcPct val="50000"/>
              </a:spcBef>
              <a:buFontTx/>
              <a:buNone/>
            </a:pPr>
            <a:r>
              <a:rPr lang="en-GB" altLang="pt-PT" sz="2000" i="1"/>
              <a:t>obs win=sell vs obs win&lt;&gt;sell</a:t>
            </a:r>
          </a:p>
          <a:p>
            <a:pPr eaLnBrk="1" hangingPunct="1">
              <a:spcBef>
                <a:spcPct val="0"/>
              </a:spcBef>
              <a:buFontTx/>
              <a:buNone/>
            </a:pPr>
            <a:r>
              <a:rPr lang="en-GB" altLang="pt-PT" sz="2000" i="1"/>
              <a:t>obs lose=sell vs obs lose&lt;&gt;sell</a:t>
            </a:r>
            <a:endParaRPr lang="en-US" altLang="pt-PT" sz="2000" i="1"/>
          </a:p>
        </p:txBody>
      </p:sp>
      <p:sp>
        <p:nvSpPr>
          <p:cNvPr id="29701" name="Text Box 8">
            <a:extLst>
              <a:ext uri="{FF2B5EF4-FFF2-40B4-BE49-F238E27FC236}">
                <a16:creationId xmlns:a16="http://schemas.microsoft.com/office/drawing/2014/main" id="{EDF1260C-E78E-0884-B91A-B6A057BEE0FA}"/>
              </a:ext>
            </a:extLst>
          </p:cNvPr>
          <p:cNvSpPr txBox="1">
            <a:spLocks noChangeArrowheads="1"/>
          </p:cNvSpPr>
          <p:nvPr/>
        </p:nvSpPr>
        <p:spPr bwMode="auto">
          <a:xfrm>
            <a:off x="3778250" y="703263"/>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 bet</a:t>
            </a:r>
            <a:endParaRPr lang="en-US" altLang="pt-PT" sz="2000"/>
          </a:p>
        </p:txBody>
      </p:sp>
      <p:sp>
        <p:nvSpPr>
          <p:cNvPr id="29702" name="Text Box 9">
            <a:extLst>
              <a:ext uri="{FF2B5EF4-FFF2-40B4-BE49-F238E27FC236}">
                <a16:creationId xmlns:a16="http://schemas.microsoft.com/office/drawing/2014/main" id="{5D3C53E1-1EAE-14C5-20DA-DCAA5FBEA14E}"/>
              </a:ext>
            </a:extLst>
          </p:cNvPr>
          <p:cNvSpPr txBox="1">
            <a:spLocks noChangeArrowheads="1"/>
          </p:cNvSpPr>
          <p:nvPr/>
        </p:nvSpPr>
        <p:spPr bwMode="auto">
          <a:xfrm>
            <a:off x="3297238" y="1138238"/>
            <a:ext cx="14398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Mean bid change</a:t>
            </a:r>
            <a:endParaRPr lang="en-US" altLang="pt-PT" sz="2000"/>
          </a:p>
        </p:txBody>
      </p:sp>
      <p:sp>
        <p:nvSpPr>
          <p:cNvPr id="29703" name="Text Box 10">
            <a:extLst>
              <a:ext uri="{FF2B5EF4-FFF2-40B4-BE49-F238E27FC236}">
                <a16:creationId xmlns:a16="http://schemas.microsoft.com/office/drawing/2014/main" id="{CFD0FC02-4A03-153C-F49F-5CEC23EBB89C}"/>
              </a:ext>
            </a:extLst>
          </p:cNvPr>
          <p:cNvSpPr txBox="1">
            <a:spLocks noChangeArrowheads="1"/>
          </p:cNvSpPr>
          <p:nvPr/>
        </p:nvSpPr>
        <p:spPr bwMode="auto">
          <a:xfrm>
            <a:off x="4759325" y="1454150"/>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value</a:t>
            </a:r>
            <a:endParaRPr lang="en-US" altLang="pt-PT" sz="2000"/>
          </a:p>
        </p:txBody>
      </p:sp>
      <p:sp>
        <p:nvSpPr>
          <p:cNvPr id="29704" name="Text Box 11">
            <a:extLst>
              <a:ext uri="{FF2B5EF4-FFF2-40B4-BE49-F238E27FC236}">
                <a16:creationId xmlns:a16="http://schemas.microsoft.com/office/drawing/2014/main" id="{C8B77F5B-88EA-8D7D-E061-375DAD42F977}"/>
              </a:ext>
            </a:extLst>
          </p:cNvPr>
          <p:cNvSpPr txBox="1">
            <a:spLocks noChangeArrowheads="1"/>
          </p:cNvSpPr>
          <p:nvPr/>
        </p:nvSpPr>
        <p:spPr bwMode="auto">
          <a:xfrm>
            <a:off x="6838950" y="709613"/>
            <a:ext cx="1584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bet</a:t>
            </a:r>
            <a:endParaRPr lang="en-US" altLang="pt-PT" sz="2000"/>
          </a:p>
        </p:txBody>
      </p:sp>
      <p:sp>
        <p:nvSpPr>
          <p:cNvPr id="29705" name="Text Box 12">
            <a:extLst>
              <a:ext uri="{FF2B5EF4-FFF2-40B4-BE49-F238E27FC236}">
                <a16:creationId xmlns:a16="http://schemas.microsoft.com/office/drawing/2014/main" id="{D7C4C376-037F-28A5-8E85-A081B229FA8B}"/>
              </a:ext>
            </a:extLst>
          </p:cNvPr>
          <p:cNvSpPr txBox="1">
            <a:spLocks noChangeArrowheads="1"/>
          </p:cNvSpPr>
          <p:nvPr/>
        </p:nvSpPr>
        <p:spPr bwMode="auto">
          <a:xfrm>
            <a:off x="6270625" y="1144588"/>
            <a:ext cx="1439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Mean bid change</a:t>
            </a:r>
            <a:endParaRPr lang="en-US" altLang="pt-PT" sz="2000"/>
          </a:p>
        </p:txBody>
      </p:sp>
      <p:sp>
        <p:nvSpPr>
          <p:cNvPr id="29706" name="Text Box 13">
            <a:extLst>
              <a:ext uri="{FF2B5EF4-FFF2-40B4-BE49-F238E27FC236}">
                <a16:creationId xmlns:a16="http://schemas.microsoft.com/office/drawing/2014/main" id="{FE51E76F-D2C2-A066-FABE-FC395197F691}"/>
              </a:ext>
            </a:extLst>
          </p:cNvPr>
          <p:cNvSpPr txBox="1">
            <a:spLocks noChangeArrowheads="1"/>
          </p:cNvSpPr>
          <p:nvPr/>
        </p:nvSpPr>
        <p:spPr bwMode="auto">
          <a:xfrm>
            <a:off x="7750175" y="1443038"/>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value</a:t>
            </a:r>
            <a:endParaRPr lang="en-US" altLang="pt-PT" sz="2000"/>
          </a:p>
        </p:txBody>
      </p:sp>
      <p:sp>
        <p:nvSpPr>
          <p:cNvPr id="194576" name="Text Box 16">
            <a:extLst>
              <a:ext uri="{FF2B5EF4-FFF2-40B4-BE49-F238E27FC236}">
                <a16:creationId xmlns:a16="http://schemas.microsoft.com/office/drawing/2014/main" id="{B12602DE-CD2F-E634-6B0A-DB8CBE542994}"/>
              </a:ext>
            </a:extLst>
          </p:cNvPr>
          <p:cNvSpPr txBox="1">
            <a:spLocks noChangeArrowheads="1"/>
          </p:cNvSpPr>
          <p:nvPr/>
        </p:nvSpPr>
        <p:spPr bwMode="auto">
          <a:xfrm>
            <a:off x="3330575" y="198437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-1.07     0.00</a:t>
            </a:r>
            <a:endParaRPr lang="en-US" altLang="pt-PT" sz="2000"/>
          </a:p>
        </p:txBody>
      </p:sp>
      <p:sp>
        <p:nvSpPr>
          <p:cNvPr id="194578" name="Text Box 18">
            <a:extLst>
              <a:ext uri="{FF2B5EF4-FFF2-40B4-BE49-F238E27FC236}">
                <a16:creationId xmlns:a16="http://schemas.microsoft.com/office/drawing/2014/main" id="{70A58E07-7254-E548-0192-EAFA4F265422}"/>
              </a:ext>
            </a:extLst>
          </p:cNvPr>
          <p:cNvSpPr txBox="1">
            <a:spLocks noChangeArrowheads="1"/>
          </p:cNvSpPr>
          <p:nvPr/>
        </p:nvSpPr>
        <p:spPr bwMode="auto">
          <a:xfrm>
            <a:off x="3330575" y="229552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-1.10     0.01</a:t>
            </a:r>
            <a:endParaRPr lang="en-US" altLang="pt-PT" sz="2000"/>
          </a:p>
        </p:txBody>
      </p:sp>
      <p:sp>
        <p:nvSpPr>
          <p:cNvPr id="194579" name="Text Box 19">
            <a:extLst>
              <a:ext uri="{FF2B5EF4-FFF2-40B4-BE49-F238E27FC236}">
                <a16:creationId xmlns:a16="http://schemas.microsoft.com/office/drawing/2014/main" id="{5F4592CD-5546-C957-2C7C-3D490FB53A07}"/>
              </a:ext>
            </a:extLst>
          </p:cNvPr>
          <p:cNvSpPr txBox="1">
            <a:spLocks noChangeArrowheads="1"/>
          </p:cNvSpPr>
          <p:nvPr/>
        </p:nvSpPr>
        <p:spPr bwMode="auto">
          <a:xfrm>
            <a:off x="3335338" y="2620963"/>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-1.72     0.00</a:t>
            </a:r>
            <a:endParaRPr lang="en-US" altLang="pt-PT" sz="2000"/>
          </a:p>
        </p:txBody>
      </p:sp>
      <p:sp>
        <p:nvSpPr>
          <p:cNvPr id="194580" name="Text Box 20">
            <a:extLst>
              <a:ext uri="{FF2B5EF4-FFF2-40B4-BE49-F238E27FC236}">
                <a16:creationId xmlns:a16="http://schemas.microsoft.com/office/drawing/2014/main" id="{65200B10-319E-B529-00CC-F14DAE45D046}"/>
              </a:ext>
            </a:extLst>
          </p:cNvPr>
          <p:cNvSpPr txBox="1">
            <a:spLocks noChangeArrowheads="1"/>
          </p:cNvSpPr>
          <p:nvPr/>
        </p:nvSpPr>
        <p:spPr bwMode="auto">
          <a:xfrm>
            <a:off x="3349625" y="381793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0.61     0.01</a:t>
            </a:r>
            <a:endParaRPr lang="en-US" altLang="pt-PT" sz="2000"/>
          </a:p>
        </p:txBody>
      </p:sp>
      <p:sp>
        <p:nvSpPr>
          <p:cNvPr id="194581" name="Text Box 21">
            <a:extLst>
              <a:ext uri="{FF2B5EF4-FFF2-40B4-BE49-F238E27FC236}">
                <a16:creationId xmlns:a16="http://schemas.microsoft.com/office/drawing/2014/main" id="{38E6A99D-E7B3-FB23-C12D-0BD8821C8145}"/>
              </a:ext>
            </a:extLst>
          </p:cNvPr>
          <p:cNvSpPr txBox="1">
            <a:spLocks noChangeArrowheads="1"/>
          </p:cNvSpPr>
          <p:nvPr/>
        </p:nvSpPr>
        <p:spPr bwMode="auto">
          <a:xfrm>
            <a:off x="3332163" y="4146550"/>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1.38     0.00</a:t>
            </a:r>
            <a:endParaRPr lang="en-US" altLang="pt-PT" sz="2000"/>
          </a:p>
        </p:txBody>
      </p:sp>
      <p:sp>
        <p:nvSpPr>
          <p:cNvPr id="194582" name="Text Box 22">
            <a:extLst>
              <a:ext uri="{FF2B5EF4-FFF2-40B4-BE49-F238E27FC236}">
                <a16:creationId xmlns:a16="http://schemas.microsoft.com/office/drawing/2014/main" id="{6A63E54D-762E-2BAB-1BB2-F97C43162556}"/>
              </a:ext>
            </a:extLst>
          </p:cNvPr>
          <p:cNvSpPr txBox="1">
            <a:spLocks noChangeArrowheads="1"/>
          </p:cNvSpPr>
          <p:nvPr/>
        </p:nvSpPr>
        <p:spPr bwMode="auto">
          <a:xfrm>
            <a:off x="3336925" y="4437063"/>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0.50     0.14</a:t>
            </a:r>
            <a:endParaRPr lang="en-US" altLang="pt-PT" sz="2000"/>
          </a:p>
        </p:txBody>
      </p:sp>
      <p:sp>
        <p:nvSpPr>
          <p:cNvPr id="194585" name="Text Box 25">
            <a:extLst>
              <a:ext uri="{FF2B5EF4-FFF2-40B4-BE49-F238E27FC236}">
                <a16:creationId xmlns:a16="http://schemas.microsoft.com/office/drawing/2014/main" id="{D165B4A8-3BF2-02F6-3B2A-6ED01F6F974C}"/>
              </a:ext>
            </a:extLst>
          </p:cNvPr>
          <p:cNvSpPr txBox="1">
            <a:spLocks noChangeArrowheads="1"/>
          </p:cNvSpPr>
          <p:nvPr/>
        </p:nvSpPr>
        <p:spPr bwMode="auto">
          <a:xfrm>
            <a:off x="4752975" y="3051175"/>
            <a:ext cx="936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0.94</a:t>
            </a:r>
            <a:endParaRPr lang="en-US" altLang="pt-PT" sz="2000" i="1"/>
          </a:p>
        </p:txBody>
      </p:sp>
      <p:sp>
        <p:nvSpPr>
          <p:cNvPr id="194586" name="Text Box 26">
            <a:extLst>
              <a:ext uri="{FF2B5EF4-FFF2-40B4-BE49-F238E27FC236}">
                <a16:creationId xmlns:a16="http://schemas.microsoft.com/office/drawing/2014/main" id="{A75C52BF-9908-4119-BE29-74B5B33E9814}"/>
              </a:ext>
            </a:extLst>
          </p:cNvPr>
          <p:cNvSpPr txBox="1">
            <a:spLocks noChangeArrowheads="1"/>
          </p:cNvSpPr>
          <p:nvPr/>
        </p:nvSpPr>
        <p:spPr bwMode="auto">
          <a:xfrm>
            <a:off x="4752975" y="3360738"/>
            <a:ext cx="936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0.01</a:t>
            </a:r>
            <a:endParaRPr lang="en-US" altLang="pt-PT" sz="2000" i="1"/>
          </a:p>
        </p:txBody>
      </p:sp>
      <p:sp>
        <p:nvSpPr>
          <p:cNvPr id="194587" name="Text Box 27">
            <a:extLst>
              <a:ext uri="{FF2B5EF4-FFF2-40B4-BE49-F238E27FC236}">
                <a16:creationId xmlns:a16="http://schemas.microsoft.com/office/drawing/2014/main" id="{BA59E248-B2F0-F160-2C97-C40E28116D4E}"/>
              </a:ext>
            </a:extLst>
          </p:cNvPr>
          <p:cNvSpPr txBox="1">
            <a:spLocks noChangeArrowheads="1"/>
          </p:cNvSpPr>
          <p:nvPr/>
        </p:nvSpPr>
        <p:spPr bwMode="auto">
          <a:xfrm>
            <a:off x="4594225" y="4867275"/>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0.06</a:t>
            </a:r>
            <a:endParaRPr lang="en-US" altLang="pt-PT" sz="2000" i="1"/>
          </a:p>
        </p:txBody>
      </p:sp>
      <p:sp>
        <p:nvSpPr>
          <p:cNvPr id="194588" name="Text Box 28">
            <a:extLst>
              <a:ext uri="{FF2B5EF4-FFF2-40B4-BE49-F238E27FC236}">
                <a16:creationId xmlns:a16="http://schemas.microsoft.com/office/drawing/2014/main" id="{A9B8CF29-92BE-8AF3-06F7-7A24D246B433}"/>
              </a:ext>
            </a:extLst>
          </p:cNvPr>
          <p:cNvSpPr txBox="1">
            <a:spLocks noChangeArrowheads="1"/>
          </p:cNvSpPr>
          <p:nvPr/>
        </p:nvSpPr>
        <p:spPr bwMode="auto">
          <a:xfrm>
            <a:off x="4597400" y="5194300"/>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0.77</a:t>
            </a:r>
            <a:endParaRPr lang="en-US" altLang="pt-PT" sz="2000" i="1"/>
          </a:p>
        </p:txBody>
      </p:sp>
      <p:sp>
        <p:nvSpPr>
          <p:cNvPr id="194589" name="Text Box 29">
            <a:extLst>
              <a:ext uri="{FF2B5EF4-FFF2-40B4-BE49-F238E27FC236}">
                <a16:creationId xmlns:a16="http://schemas.microsoft.com/office/drawing/2014/main" id="{BEDAB6B9-1836-D3DB-62B7-17142EDD35B7}"/>
              </a:ext>
            </a:extLst>
          </p:cNvPr>
          <p:cNvSpPr txBox="1">
            <a:spLocks noChangeArrowheads="1"/>
          </p:cNvSpPr>
          <p:nvPr/>
        </p:nvSpPr>
        <p:spPr bwMode="auto">
          <a:xfrm>
            <a:off x="6303963" y="198278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-0.21     0.01</a:t>
            </a:r>
            <a:endParaRPr lang="en-US" altLang="pt-PT" sz="2000"/>
          </a:p>
        </p:txBody>
      </p:sp>
      <p:sp>
        <p:nvSpPr>
          <p:cNvPr id="194590" name="Text Box 30">
            <a:extLst>
              <a:ext uri="{FF2B5EF4-FFF2-40B4-BE49-F238E27FC236}">
                <a16:creationId xmlns:a16="http://schemas.microsoft.com/office/drawing/2014/main" id="{1EA05CC1-97D7-BF33-1649-3633BE88D457}"/>
              </a:ext>
            </a:extLst>
          </p:cNvPr>
          <p:cNvSpPr txBox="1">
            <a:spLocks noChangeArrowheads="1"/>
          </p:cNvSpPr>
          <p:nvPr/>
        </p:nvSpPr>
        <p:spPr bwMode="auto">
          <a:xfrm>
            <a:off x="6303963" y="2293938"/>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-0.02     0.61</a:t>
            </a:r>
            <a:endParaRPr lang="en-US" altLang="pt-PT" sz="2000"/>
          </a:p>
        </p:txBody>
      </p:sp>
      <p:sp>
        <p:nvSpPr>
          <p:cNvPr id="194591" name="Text Box 31">
            <a:extLst>
              <a:ext uri="{FF2B5EF4-FFF2-40B4-BE49-F238E27FC236}">
                <a16:creationId xmlns:a16="http://schemas.microsoft.com/office/drawing/2014/main" id="{494050C5-FDE0-8680-741A-D85807E7E48E}"/>
              </a:ext>
            </a:extLst>
          </p:cNvPr>
          <p:cNvSpPr txBox="1">
            <a:spLocks noChangeArrowheads="1"/>
          </p:cNvSpPr>
          <p:nvPr/>
        </p:nvSpPr>
        <p:spPr bwMode="auto">
          <a:xfrm>
            <a:off x="6308725" y="261937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-0.20     0.09</a:t>
            </a:r>
            <a:endParaRPr lang="en-US" altLang="pt-PT" sz="2000"/>
          </a:p>
        </p:txBody>
      </p:sp>
      <p:sp>
        <p:nvSpPr>
          <p:cNvPr id="194592" name="Text Box 32">
            <a:extLst>
              <a:ext uri="{FF2B5EF4-FFF2-40B4-BE49-F238E27FC236}">
                <a16:creationId xmlns:a16="http://schemas.microsoft.com/office/drawing/2014/main" id="{95B49E9C-AB85-0CB3-F1AD-212B8B21F62C}"/>
              </a:ext>
            </a:extLst>
          </p:cNvPr>
          <p:cNvSpPr txBox="1">
            <a:spLocks noChangeArrowheads="1"/>
          </p:cNvSpPr>
          <p:nvPr/>
        </p:nvSpPr>
        <p:spPr bwMode="auto">
          <a:xfrm>
            <a:off x="6323013" y="3816350"/>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0.38     0.00</a:t>
            </a:r>
            <a:endParaRPr lang="en-US" altLang="pt-PT" sz="2000"/>
          </a:p>
        </p:txBody>
      </p:sp>
      <p:sp>
        <p:nvSpPr>
          <p:cNvPr id="194593" name="Text Box 33">
            <a:extLst>
              <a:ext uri="{FF2B5EF4-FFF2-40B4-BE49-F238E27FC236}">
                <a16:creationId xmlns:a16="http://schemas.microsoft.com/office/drawing/2014/main" id="{7A402DEA-88E1-2A82-F214-E13A4F6C0DA7}"/>
              </a:ext>
            </a:extLst>
          </p:cNvPr>
          <p:cNvSpPr txBox="1">
            <a:spLocks noChangeArrowheads="1"/>
          </p:cNvSpPr>
          <p:nvPr/>
        </p:nvSpPr>
        <p:spPr bwMode="auto">
          <a:xfrm>
            <a:off x="6305550" y="4144963"/>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0.44     0.00</a:t>
            </a:r>
            <a:endParaRPr lang="en-US" altLang="pt-PT" sz="2000"/>
          </a:p>
        </p:txBody>
      </p:sp>
      <p:sp>
        <p:nvSpPr>
          <p:cNvPr id="194594" name="Text Box 34">
            <a:extLst>
              <a:ext uri="{FF2B5EF4-FFF2-40B4-BE49-F238E27FC236}">
                <a16:creationId xmlns:a16="http://schemas.microsoft.com/office/drawing/2014/main" id="{9AF4F9AF-8592-6426-2644-AC49A92A5059}"/>
              </a:ext>
            </a:extLst>
          </p:cNvPr>
          <p:cNvSpPr txBox="1">
            <a:spLocks noChangeArrowheads="1"/>
          </p:cNvSpPr>
          <p:nvPr/>
        </p:nvSpPr>
        <p:spPr bwMode="auto">
          <a:xfrm>
            <a:off x="6310313" y="4435475"/>
            <a:ext cx="2343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a:t>0.00     1.00</a:t>
            </a:r>
            <a:endParaRPr lang="en-US" altLang="pt-PT" sz="2000"/>
          </a:p>
        </p:txBody>
      </p:sp>
      <p:sp>
        <p:nvSpPr>
          <p:cNvPr id="194595" name="Text Box 35">
            <a:extLst>
              <a:ext uri="{FF2B5EF4-FFF2-40B4-BE49-F238E27FC236}">
                <a16:creationId xmlns:a16="http://schemas.microsoft.com/office/drawing/2014/main" id="{721991F3-8636-2DBD-00DF-B8E237FB3D0F}"/>
              </a:ext>
            </a:extLst>
          </p:cNvPr>
          <p:cNvSpPr txBox="1">
            <a:spLocks noChangeArrowheads="1"/>
          </p:cNvSpPr>
          <p:nvPr/>
        </p:nvSpPr>
        <p:spPr bwMode="auto">
          <a:xfrm>
            <a:off x="7726363" y="3049588"/>
            <a:ext cx="936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0.02</a:t>
            </a:r>
            <a:endParaRPr lang="en-US" altLang="pt-PT" sz="2000" i="1"/>
          </a:p>
        </p:txBody>
      </p:sp>
      <p:sp>
        <p:nvSpPr>
          <p:cNvPr id="194596" name="Text Box 36">
            <a:extLst>
              <a:ext uri="{FF2B5EF4-FFF2-40B4-BE49-F238E27FC236}">
                <a16:creationId xmlns:a16="http://schemas.microsoft.com/office/drawing/2014/main" id="{C786C001-FAFB-5A14-57A0-70C831621FCC}"/>
              </a:ext>
            </a:extLst>
          </p:cNvPr>
          <p:cNvSpPr txBox="1">
            <a:spLocks noChangeArrowheads="1"/>
          </p:cNvSpPr>
          <p:nvPr/>
        </p:nvSpPr>
        <p:spPr bwMode="auto">
          <a:xfrm>
            <a:off x="7726363" y="3359150"/>
            <a:ext cx="936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0.48</a:t>
            </a:r>
            <a:endParaRPr lang="en-US" altLang="pt-PT" sz="2000" i="1"/>
          </a:p>
        </p:txBody>
      </p:sp>
      <p:sp>
        <p:nvSpPr>
          <p:cNvPr id="194597" name="Text Box 37">
            <a:extLst>
              <a:ext uri="{FF2B5EF4-FFF2-40B4-BE49-F238E27FC236}">
                <a16:creationId xmlns:a16="http://schemas.microsoft.com/office/drawing/2014/main" id="{2E19ABF1-187E-7AFB-A9D7-35D2798CA116}"/>
              </a:ext>
            </a:extLst>
          </p:cNvPr>
          <p:cNvSpPr txBox="1">
            <a:spLocks noChangeArrowheads="1"/>
          </p:cNvSpPr>
          <p:nvPr/>
        </p:nvSpPr>
        <p:spPr bwMode="auto">
          <a:xfrm>
            <a:off x="7567613" y="4865688"/>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0.68</a:t>
            </a:r>
            <a:endParaRPr lang="en-US" altLang="pt-PT" sz="2000" i="1"/>
          </a:p>
        </p:txBody>
      </p:sp>
      <p:sp>
        <p:nvSpPr>
          <p:cNvPr id="194598" name="Text Box 38">
            <a:extLst>
              <a:ext uri="{FF2B5EF4-FFF2-40B4-BE49-F238E27FC236}">
                <a16:creationId xmlns:a16="http://schemas.microsoft.com/office/drawing/2014/main" id="{C0ADBEB5-C761-7DDB-5A61-567B31928D4E}"/>
              </a:ext>
            </a:extLst>
          </p:cNvPr>
          <p:cNvSpPr txBox="1">
            <a:spLocks noChangeArrowheads="1"/>
          </p:cNvSpPr>
          <p:nvPr/>
        </p:nvSpPr>
        <p:spPr bwMode="auto">
          <a:xfrm>
            <a:off x="7570788" y="5192713"/>
            <a:ext cx="1079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r" eaLnBrk="1" hangingPunct="1">
              <a:spcBef>
                <a:spcPct val="50000"/>
              </a:spcBef>
              <a:buFontTx/>
              <a:buNone/>
            </a:pPr>
            <a:r>
              <a:rPr lang="en-GB" altLang="pt-PT" sz="2000" i="1"/>
              <a:t>0.77</a:t>
            </a:r>
            <a:endParaRPr lang="en-US" altLang="pt-PT" sz="2000" i="1"/>
          </a:p>
        </p:txBody>
      </p:sp>
      <p:sp>
        <p:nvSpPr>
          <p:cNvPr id="29727" name="Line 39">
            <a:extLst>
              <a:ext uri="{FF2B5EF4-FFF2-40B4-BE49-F238E27FC236}">
                <a16:creationId xmlns:a16="http://schemas.microsoft.com/office/drawing/2014/main" id="{04E86A06-0604-EBCB-9CB7-2FB869E95A1F}"/>
              </a:ext>
            </a:extLst>
          </p:cNvPr>
          <p:cNvSpPr>
            <a:spLocks noChangeShapeType="1"/>
          </p:cNvSpPr>
          <p:nvPr/>
        </p:nvSpPr>
        <p:spPr bwMode="auto">
          <a:xfrm>
            <a:off x="250825" y="1927225"/>
            <a:ext cx="86423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8" name="Line 40">
            <a:extLst>
              <a:ext uri="{FF2B5EF4-FFF2-40B4-BE49-F238E27FC236}">
                <a16:creationId xmlns:a16="http://schemas.microsoft.com/office/drawing/2014/main" id="{EB0F1F92-AC61-BCD5-594A-C282BDBB2279}"/>
              </a:ext>
            </a:extLst>
          </p:cNvPr>
          <p:cNvSpPr>
            <a:spLocks noChangeShapeType="1"/>
          </p:cNvSpPr>
          <p:nvPr/>
        </p:nvSpPr>
        <p:spPr bwMode="auto">
          <a:xfrm>
            <a:off x="3384550" y="1114425"/>
            <a:ext cx="244792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29" name="Line 41">
            <a:extLst>
              <a:ext uri="{FF2B5EF4-FFF2-40B4-BE49-F238E27FC236}">
                <a16:creationId xmlns:a16="http://schemas.microsoft.com/office/drawing/2014/main" id="{0E2278FC-559B-130B-F928-F973AD5D4638}"/>
              </a:ext>
            </a:extLst>
          </p:cNvPr>
          <p:cNvSpPr>
            <a:spLocks noChangeShapeType="1"/>
          </p:cNvSpPr>
          <p:nvPr/>
        </p:nvSpPr>
        <p:spPr bwMode="auto">
          <a:xfrm>
            <a:off x="6346825" y="1116013"/>
            <a:ext cx="244792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0" name="Line 44">
            <a:extLst>
              <a:ext uri="{FF2B5EF4-FFF2-40B4-BE49-F238E27FC236}">
                <a16:creationId xmlns:a16="http://schemas.microsoft.com/office/drawing/2014/main" id="{DA2AAF67-1206-3B55-A062-BC405E2D1DD9}"/>
              </a:ext>
            </a:extLst>
          </p:cNvPr>
          <p:cNvSpPr>
            <a:spLocks noChangeShapeType="1"/>
          </p:cNvSpPr>
          <p:nvPr/>
        </p:nvSpPr>
        <p:spPr bwMode="auto">
          <a:xfrm>
            <a:off x="222250" y="5672138"/>
            <a:ext cx="864235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31" name="Line 45">
            <a:extLst>
              <a:ext uri="{FF2B5EF4-FFF2-40B4-BE49-F238E27FC236}">
                <a16:creationId xmlns:a16="http://schemas.microsoft.com/office/drawing/2014/main" id="{0E6B5478-060A-C4C9-A275-B2B117B0873E}"/>
              </a:ext>
            </a:extLst>
          </p:cNvPr>
          <p:cNvSpPr>
            <a:spLocks noChangeShapeType="1"/>
          </p:cNvSpPr>
          <p:nvPr/>
        </p:nvSpPr>
        <p:spPr bwMode="auto">
          <a:xfrm>
            <a:off x="198438" y="631825"/>
            <a:ext cx="864235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7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7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8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45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458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458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458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458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458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458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459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459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459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459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459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459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459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9459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4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6" grpId="0"/>
      <p:bldP spid="194578" grpId="0"/>
      <p:bldP spid="194579" grpId="0"/>
      <p:bldP spid="194580" grpId="0"/>
      <p:bldP spid="194581" grpId="0"/>
      <p:bldP spid="194582" grpId="0"/>
      <p:bldP spid="194585" grpId="0"/>
      <p:bldP spid="194586" grpId="0"/>
      <p:bldP spid="194587" grpId="0"/>
      <p:bldP spid="194588" grpId="0"/>
      <p:bldP spid="194589" grpId="0"/>
      <p:bldP spid="194590" grpId="0"/>
      <p:bldP spid="194591" grpId="0"/>
      <p:bldP spid="194592" grpId="0"/>
      <p:bldP spid="194593" grpId="0"/>
      <p:bldP spid="194594" grpId="0"/>
      <p:bldP spid="194595" grpId="0"/>
      <p:bldP spid="194596" grpId="0"/>
      <p:bldP spid="194597" grpId="0"/>
      <p:bldP spid="1945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3">
            <a:extLst>
              <a:ext uri="{FF2B5EF4-FFF2-40B4-BE49-F238E27FC236}">
                <a16:creationId xmlns:a16="http://schemas.microsoft.com/office/drawing/2014/main" id="{0B8EABA8-C06B-0B05-7F43-2143693C6FBA}"/>
              </a:ext>
            </a:extLst>
          </p:cNvPr>
          <p:cNvGraphicFramePr>
            <a:graphicFrameLocks noGrp="1" noChangeAspect="1"/>
          </p:cNvGraphicFramePr>
          <p:nvPr>
            <p:ph sz="half" idx="1"/>
          </p:nvPr>
        </p:nvGraphicFramePr>
        <p:xfrm>
          <a:off x="2484438" y="1844675"/>
          <a:ext cx="4283075" cy="989013"/>
        </p:xfrm>
        <a:graphic>
          <a:graphicData uri="http://schemas.openxmlformats.org/presentationml/2006/ole">
            <mc:AlternateContent xmlns:mc="http://schemas.openxmlformats.org/markup-compatibility/2006">
              <mc:Choice xmlns:v="urn:schemas-microsoft-com:vml" Requires="v">
                <p:oleObj name="Bitmap Image" r:id="rId3" imgW="4285714" imgH="990738" progId="Paint.Picture">
                  <p:embed/>
                </p:oleObj>
              </mc:Choice>
              <mc:Fallback>
                <p:oleObj name="Bitmap Image" r:id="rId3" imgW="4285714" imgH="990738"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1844675"/>
                        <a:ext cx="4283075"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7" name="Text Box 5">
            <a:extLst>
              <a:ext uri="{FF2B5EF4-FFF2-40B4-BE49-F238E27FC236}">
                <a16:creationId xmlns:a16="http://schemas.microsoft.com/office/drawing/2014/main" id="{403DD4CB-AE31-87E1-D8D8-3CF9D3B09255}"/>
              </a:ext>
            </a:extLst>
          </p:cNvPr>
          <p:cNvSpPr txBox="1">
            <a:spLocks noChangeArrowheads="1"/>
          </p:cNvSpPr>
          <p:nvPr/>
        </p:nvSpPr>
        <p:spPr bwMode="auto">
          <a:xfrm>
            <a:off x="3852863" y="1409700"/>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 bet</a:t>
            </a:r>
            <a:endParaRPr lang="en-US" altLang="pt-PT"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4">
            <a:extLst>
              <a:ext uri="{FF2B5EF4-FFF2-40B4-BE49-F238E27FC236}">
                <a16:creationId xmlns:a16="http://schemas.microsoft.com/office/drawing/2014/main" id="{5CC1219B-7D9C-9DF6-8195-B65BA42340FF}"/>
              </a:ext>
            </a:extLst>
          </p:cNvPr>
          <p:cNvGraphicFramePr>
            <a:graphicFrameLocks noChangeAspect="1"/>
          </p:cNvGraphicFramePr>
          <p:nvPr/>
        </p:nvGraphicFramePr>
        <p:xfrm>
          <a:off x="2509838" y="1890713"/>
          <a:ext cx="4278312" cy="996950"/>
        </p:xfrm>
        <a:graphic>
          <a:graphicData uri="http://schemas.openxmlformats.org/presentationml/2006/ole">
            <mc:AlternateContent xmlns:mc="http://schemas.openxmlformats.org/markup-compatibility/2006">
              <mc:Choice xmlns:v="urn:schemas-microsoft-com:vml" Requires="v">
                <p:oleObj name="Bitmap Image" r:id="rId2" imgW="4296375" imgH="1000000" progId="Paint.Picture">
                  <p:embed/>
                </p:oleObj>
              </mc:Choice>
              <mc:Fallback>
                <p:oleObj name="Bitmap Image" r:id="rId2" imgW="4296375" imgH="1000000"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9838" y="1890713"/>
                        <a:ext cx="4278312"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5" name="Text Box 6">
            <a:extLst>
              <a:ext uri="{FF2B5EF4-FFF2-40B4-BE49-F238E27FC236}">
                <a16:creationId xmlns:a16="http://schemas.microsoft.com/office/drawing/2014/main" id="{C6602D02-4B73-7D4E-00D4-DAA6C1B328A4}"/>
              </a:ext>
            </a:extLst>
          </p:cNvPr>
          <p:cNvSpPr txBox="1">
            <a:spLocks noChangeArrowheads="1"/>
          </p:cNvSpPr>
          <p:nvPr/>
        </p:nvSpPr>
        <p:spPr bwMode="auto">
          <a:xfrm>
            <a:off x="3878263" y="1457325"/>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bet</a:t>
            </a:r>
            <a:endParaRPr lang="en-US" altLang="pt-PT"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3">
            <a:extLst>
              <a:ext uri="{FF2B5EF4-FFF2-40B4-BE49-F238E27FC236}">
                <a16:creationId xmlns:a16="http://schemas.microsoft.com/office/drawing/2014/main" id="{10C834CD-A8CB-14C6-0E66-27B4B901CB43}"/>
              </a:ext>
            </a:extLst>
          </p:cNvPr>
          <p:cNvGraphicFramePr>
            <a:graphicFrameLocks noGrp="1" noChangeAspect="1"/>
          </p:cNvGraphicFramePr>
          <p:nvPr>
            <p:ph sz="half" idx="1"/>
          </p:nvPr>
        </p:nvGraphicFramePr>
        <p:xfrm>
          <a:off x="4643438" y="1260475"/>
          <a:ext cx="4283075" cy="989013"/>
        </p:xfrm>
        <a:graphic>
          <a:graphicData uri="http://schemas.openxmlformats.org/presentationml/2006/ole">
            <mc:AlternateContent xmlns:mc="http://schemas.openxmlformats.org/markup-compatibility/2006">
              <mc:Choice xmlns:v="urn:schemas-microsoft-com:vml" Requires="v">
                <p:oleObj name="Bitmap Image" r:id="rId3" imgW="4285714" imgH="990738" progId="Paint.Picture">
                  <p:embed/>
                </p:oleObj>
              </mc:Choice>
              <mc:Fallback>
                <p:oleObj name="Bitmap Image" r:id="rId3" imgW="4285714" imgH="990738"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1260475"/>
                        <a:ext cx="4283075"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4">
            <a:extLst>
              <a:ext uri="{FF2B5EF4-FFF2-40B4-BE49-F238E27FC236}">
                <a16:creationId xmlns:a16="http://schemas.microsoft.com/office/drawing/2014/main" id="{FDAA48BD-FFD5-2E71-DDFD-BA3A371DB0C0}"/>
              </a:ext>
            </a:extLst>
          </p:cNvPr>
          <p:cNvGraphicFramePr>
            <a:graphicFrameLocks noGrp="1" noChangeAspect="1"/>
          </p:cNvGraphicFramePr>
          <p:nvPr>
            <p:ph sz="half" idx="2"/>
          </p:nvPr>
        </p:nvGraphicFramePr>
        <p:xfrm>
          <a:off x="250825" y="1258888"/>
          <a:ext cx="4278313" cy="996950"/>
        </p:xfrm>
        <a:graphic>
          <a:graphicData uri="http://schemas.openxmlformats.org/presentationml/2006/ole">
            <mc:AlternateContent xmlns:mc="http://schemas.openxmlformats.org/markup-compatibility/2006">
              <mc:Choice xmlns:v="urn:schemas-microsoft-com:vml" Requires="v">
                <p:oleObj name="Bitmap Image" r:id="rId5" imgW="4296375" imgH="1000000" progId="Paint.Picture">
                  <p:embed/>
                </p:oleObj>
              </mc:Choice>
              <mc:Fallback>
                <p:oleObj name="Bitmap Image" r:id="rId5" imgW="4296375" imgH="1000000" progId="Paint.Picture">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1258888"/>
                        <a:ext cx="4278313"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0" name="Text Box 5">
            <a:extLst>
              <a:ext uri="{FF2B5EF4-FFF2-40B4-BE49-F238E27FC236}">
                <a16:creationId xmlns:a16="http://schemas.microsoft.com/office/drawing/2014/main" id="{64EBC8BE-476E-64F6-3ADE-69D10BF6204B}"/>
              </a:ext>
            </a:extLst>
          </p:cNvPr>
          <p:cNvSpPr txBox="1">
            <a:spLocks noChangeArrowheads="1"/>
          </p:cNvSpPr>
          <p:nvPr/>
        </p:nvSpPr>
        <p:spPr bwMode="auto">
          <a:xfrm>
            <a:off x="6011863" y="825500"/>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 bet</a:t>
            </a:r>
            <a:endParaRPr lang="en-US" altLang="pt-PT" sz="2000"/>
          </a:p>
        </p:txBody>
      </p:sp>
      <p:sp>
        <p:nvSpPr>
          <p:cNvPr id="9221" name="Text Box 6">
            <a:extLst>
              <a:ext uri="{FF2B5EF4-FFF2-40B4-BE49-F238E27FC236}">
                <a16:creationId xmlns:a16="http://schemas.microsoft.com/office/drawing/2014/main" id="{4FDA5A26-37FD-AC9F-94DB-0AE369CDAA34}"/>
              </a:ext>
            </a:extLst>
          </p:cNvPr>
          <p:cNvSpPr txBox="1">
            <a:spLocks noChangeArrowheads="1"/>
          </p:cNvSpPr>
          <p:nvPr/>
        </p:nvSpPr>
        <p:spPr bwMode="auto">
          <a:xfrm>
            <a:off x="1619250" y="825500"/>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2000"/>
              <a:t>P bet</a:t>
            </a:r>
            <a:endParaRPr lang="en-US" altLang="pt-PT" sz="2000"/>
          </a:p>
        </p:txBody>
      </p:sp>
      <p:sp>
        <p:nvSpPr>
          <p:cNvPr id="161800" name="Text Box 8">
            <a:extLst>
              <a:ext uri="{FF2B5EF4-FFF2-40B4-BE49-F238E27FC236}">
                <a16:creationId xmlns:a16="http://schemas.microsoft.com/office/drawing/2014/main" id="{359FB217-3C8D-A2AD-AB55-A3422F9D96FE}"/>
              </a:ext>
            </a:extLst>
          </p:cNvPr>
          <p:cNvSpPr txBox="1">
            <a:spLocks noChangeArrowheads="1"/>
          </p:cNvSpPr>
          <p:nvPr/>
        </p:nvSpPr>
        <p:spPr bwMode="auto">
          <a:xfrm>
            <a:off x="4140200" y="3213100"/>
            <a:ext cx="2055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Highest value</a:t>
            </a:r>
          </a:p>
        </p:txBody>
      </p:sp>
      <p:sp>
        <p:nvSpPr>
          <p:cNvPr id="161801" name="Text Box 9">
            <a:extLst>
              <a:ext uri="{FF2B5EF4-FFF2-40B4-BE49-F238E27FC236}">
                <a16:creationId xmlns:a16="http://schemas.microsoft.com/office/drawing/2014/main" id="{527AF77E-5444-609E-5299-F506438ACBBC}"/>
              </a:ext>
            </a:extLst>
          </p:cNvPr>
          <p:cNvSpPr txBox="1">
            <a:spLocks noChangeArrowheads="1"/>
          </p:cNvSpPr>
          <p:nvPr/>
        </p:nvSpPr>
        <p:spPr bwMode="auto">
          <a:xfrm>
            <a:off x="1350963" y="4216400"/>
            <a:ext cx="3603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a:t>
            </a:r>
            <a:endParaRPr lang="en-US" altLang="pt-PT" sz="1800" b="0">
              <a:solidFill>
                <a:srgbClr val="FFFF66"/>
              </a:solidFill>
            </a:endParaRPr>
          </a:p>
        </p:txBody>
      </p:sp>
      <p:sp>
        <p:nvSpPr>
          <p:cNvPr id="161802" name="Text Box 10">
            <a:extLst>
              <a:ext uri="{FF2B5EF4-FFF2-40B4-BE49-F238E27FC236}">
                <a16:creationId xmlns:a16="http://schemas.microsoft.com/office/drawing/2014/main" id="{E756E25C-4025-F8D8-4BCD-4FA1222D23BC}"/>
              </a:ext>
            </a:extLst>
          </p:cNvPr>
          <p:cNvSpPr txBox="1">
            <a:spLocks noChangeArrowheads="1"/>
          </p:cNvSpPr>
          <p:nvPr/>
        </p:nvSpPr>
        <p:spPr bwMode="auto">
          <a:xfrm>
            <a:off x="1312863" y="473551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a:t>
            </a:r>
            <a:endParaRPr lang="en-US" altLang="pt-PT" sz="1800" b="0"/>
          </a:p>
        </p:txBody>
      </p:sp>
      <p:sp>
        <p:nvSpPr>
          <p:cNvPr id="161803" name="Text Box 11">
            <a:extLst>
              <a:ext uri="{FF2B5EF4-FFF2-40B4-BE49-F238E27FC236}">
                <a16:creationId xmlns:a16="http://schemas.microsoft.com/office/drawing/2014/main" id="{C92D5D16-24C5-A157-3B28-99218524AC25}"/>
              </a:ext>
            </a:extLst>
          </p:cNvPr>
          <p:cNvSpPr txBox="1">
            <a:spLocks noChangeArrowheads="1"/>
          </p:cNvSpPr>
          <p:nvPr/>
        </p:nvSpPr>
        <p:spPr bwMode="auto">
          <a:xfrm>
            <a:off x="1036638" y="3714750"/>
            <a:ext cx="59356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Choice                          P                                           $</a:t>
            </a:r>
            <a:endParaRPr lang="en-US" altLang="pt-PT" sz="1800" b="0"/>
          </a:p>
        </p:txBody>
      </p:sp>
      <p:sp>
        <p:nvSpPr>
          <p:cNvPr id="161804" name="Text Box 12">
            <a:extLst>
              <a:ext uri="{FF2B5EF4-FFF2-40B4-BE49-F238E27FC236}">
                <a16:creationId xmlns:a16="http://schemas.microsoft.com/office/drawing/2014/main" id="{4DB9AF52-3182-C2B3-A8E0-CD31DAA7752D}"/>
              </a:ext>
            </a:extLst>
          </p:cNvPr>
          <p:cNvSpPr txBox="1">
            <a:spLocks noChangeArrowheads="1"/>
          </p:cNvSpPr>
          <p:nvPr/>
        </p:nvSpPr>
        <p:spPr bwMode="auto">
          <a:xfrm>
            <a:off x="5357813" y="4224338"/>
            <a:ext cx="2759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standard reversal</a:t>
            </a:r>
            <a:endParaRPr lang="en-US" altLang="pt-PT" sz="1800" b="0"/>
          </a:p>
        </p:txBody>
      </p:sp>
      <p:sp>
        <p:nvSpPr>
          <p:cNvPr id="161805" name="Text Box 13">
            <a:extLst>
              <a:ext uri="{FF2B5EF4-FFF2-40B4-BE49-F238E27FC236}">
                <a16:creationId xmlns:a16="http://schemas.microsoft.com/office/drawing/2014/main" id="{97B74A9E-D2F8-8124-E107-6DE84719D63A}"/>
              </a:ext>
            </a:extLst>
          </p:cNvPr>
          <p:cNvSpPr txBox="1">
            <a:spLocks noChangeArrowheads="1"/>
          </p:cNvSpPr>
          <p:nvPr/>
        </p:nvSpPr>
        <p:spPr bwMode="auto">
          <a:xfrm>
            <a:off x="3024188" y="4216400"/>
            <a:ext cx="13684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prefer P</a:t>
            </a:r>
            <a:endParaRPr lang="en-US" altLang="pt-PT" sz="1800" b="0"/>
          </a:p>
        </p:txBody>
      </p:sp>
      <p:sp>
        <p:nvSpPr>
          <p:cNvPr id="161806" name="Text Box 14">
            <a:extLst>
              <a:ext uri="{FF2B5EF4-FFF2-40B4-BE49-F238E27FC236}">
                <a16:creationId xmlns:a16="http://schemas.microsoft.com/office/drawing/2014/main" id="{923FF7F3-5142-334C-F82E-CEA84A7FBFFE}"/>
              </a:ext>
            </a:extLst>
          </p:cNvPr>
          <p:cNvSpPr txBox="1">
            <a:spLocks noChangeArrowheads="1"/>
          </p:cNvSpPr>
          <p:nvPr/>
        </p:nvSpPr>
        <p:spPr bwMode="auto">
          <a:xfrm>
            <a:off x="6096000" y="4735513"/>
            <a:ext cx="12969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prefer $</a:t>
            </a:r>
            <a:endParaRPr lang="en-US" altLang="pt-PT" sz="1800" b="0"/>
          </a:p>
        </p:txBody>
      </p:sp>
      <p:sp>
        <p:nvSpPr>
          <p:cNvPr id="161807" name="Text Box 15">
            <a:extLst>
              <a:ext uri="{FF2B5EF4-FFF2-40B4-BE49-F238E27FC236}">
                <a16:creationId xmlns:a16="http://schemas.microsoft.com/office/drawing/2014/main" id="{D9C20373-A816-0AD1-0B93-1FD636F54C96}"/>
              </a:ext>
            </a:extLst>
          </p:cNvPr>
          <p:cNvSpPr txBox="1">
            <a:spLocks noChangeArrowheads="1"/>
          </p:cNvSpPr>
          <p:nvPr/>
        </p:nvSpPr>
        <p:spPr bwMode="auto">
          <a:xfrm>
            <a:off x="2116138" y="4730750"/>
            <a:ext cx="30972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non-standard reversal</a:t>
            </a:r>
            <a:endParaRPr lang="en-US" altLang="pt-PT" sz="1800" b="0"/>
          </a:p>
        </p:txBody>
      </p:sp>
      <p:sp>
        <p:nvSpPr>
          <p:cNvPr id="161812" name="Line 20">
            <a:extLst>
              <a:ext uri="{FF2B5EF4-FFF2-40B4-BE49-F238E27FC236}">
                <a16:creationId xmlns:a16="http://schemas.microsoft.com/office/drawing/2014/main" id="{C403AD89-C970-2FD7-05B1-87573275C7CA}"/>
              </a:ext>
            </a:extLst>
          </p:cNvPr>
          <p:cNvSpPr>
            <a:spLocks noChangeShapeType="1"/>
          </p:cNvSpPr>
          <p:nvPr/>
        </p:nvSpPr>
        <p:spPr bwMode="auto">
          <a:xfrm>
            <a:off x="782638" y="4143375"/>
            <a:ext cx="736441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15" name="Line 23">
            <a:extLst>
              <a:ext uri="{FF2B5EF4-FFF2-40B4-BE49-F238E27FC236}">
                <a16:creationId xmlns:a16="http://schemas.microsoft.com/office/drawing/2014/main" id="{2CF2B30B-CE6A-CC48-11D4-24475253736D}"/>
              </a:ext>
            </a:extLst>
          </p:cNvPr>
          <p:cNvSpPr>
            <a:spLocks noChangeShapeType="1"/>
          </p:cNvSpPr>
          <p:nvPr/>
        </p:nvSpPr>
        <p:spPr bwMode="auto">
          <a:xfrm>
            <a:off x="800100" y="5248275"/>
            <a:ext cx="7343775"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16" name="Line 24">
            <a:extLst>
              <a:ext uri="{FF2B5EF4-FFF2-40B4-BE49-F238E27FC236}">
                <a16:creationId xmlns:a16="http://schemas.microsoft.com/office/drawing/2014/main" id="{3BD7F2BB-0080-DFEB-6EF7-B5EED8B540CF}"/>
              </a:ext>
            </a:extLst>
          </p:cNvPr>
          <p:cNvSpPr>
            <a:spLocks noChangeShapeType="1"/>
          </p:cNvSpPr>
          <p:nvPr/>
        </p:nvSpPr>
        <p:spPr bwMode="auto">
          <a:xfrm>
            <a:off x="2405063" y="3648075"/>
            <a:ext cx="56896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800"/>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161816"/>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100"/>
                                  </p:stCondLst>
                                  <p:childTnLst>
                                    <p:set>
                                      <p:cBhvr>
                                        <p:cTn id="12" dur="1" fill="hold">
                                          <p:stCondLst>
                                            <p:cond delay="0"/>
                                          </p:stCondLst>
                                        </p:cTn>
                                        <p:tgtEl>
                                          <p:spTgt spid="161803"/>
                                        </p:tgtEl>
                                        <p:attrNameLst>
                                          <p:attrName>style.visibility</p:attrName>
                                        </p:attrNameLst>
                                      </p:cBhvr>
                                      <p:to>
                                        <p:strVal val="visible"/>
                                      </p:to>
                                    </p:set>
                                  </p:childTnLst>
                                </p:cTn>
                              </p:par>
                            </p:childTnLst>
                          </p:cTn>
                        </p:par>
                        <p:par>
                          <p:cTn id="13" fill="hold" nodeType="afterGroup">
                            <p:stCondLst>
                              <p:cond delay="100"/>
                            </p:stCondLst>
                            <p:childTnLst>
                              <p:par>
                                <p:cTn id="14" presetID="1" presetClass="entr" presetSubtype="0" fill="hold" nodeType="afterEffect">
                                  <p:stCondLst>
                                    <p:cond delay="100"/>
                                  </p:stCondLst>
                                  <p:childTnLst>
                                    <p:set>
                                      <p:cBhvr>
                                        <p:cTn id="15" dur="1" fill="hold">
                                          <p:stCondLst>
                                            <p:cond delay="0"/>
                                          </p:stCondLst>
                                        </p:cTn>
                                        <p:tgtEl>
                                          <p:spTgt spid="161812"/>
                                        </p:tgtEl>
                                        <p:attrNameLst>
                                          <p:attrName>style.visibility</p:attrName>
                                        </p:attrNameLst>
                                      </p:cBhvr>
                                      <p:to>
                                        <p:strVal val="visible"/>
                                      </p:to>
                                    </p:set>
                                  </p:childTnLst>
                                </p:cTn>
                              </p:par>
                            </p:childTnLst>
                          </p:cTn>
                        </p:par>
                        <p:par>
                          <p:cTn id="16" fill="hold" nodeType="afterGroup">
                            <p:stCondLst>
                              <p:cond delay="200"/>
                            </p:stCondLst>
                            <p:childTnLst>
                              <p:par>
                                <p:cTn id="17" presetID="1" presetClass="entr" presetSubtype="0" fill="hold" grpId="0" nodeType="afterEffect">
                                  <p:stCondLst>
                                    <p:cond delay="100"/>
                                  </p:stCondLst>
                                  <p:childTnLst>
                                    <p:set>
                                      <p:cBhvr>
                                        <p:cTn id="18" dur="1" fill="hold">
                                          <p:stCondLst>
                                            <p:cond delay="0"/>
                                          </p:stCondLst>
                                        </p:cTn>
                                        <p:tgtEl>
                                          <p:spTgt spid="161801"/>
                                        </p:tgtEl>
                                        <p:attrNameLst>
                                          <p:attrName>style.visibility</p:attrName>
                                        </p:attrNameLst>
                                      </p:cBhvr>
                                      <p:to>
                                        <p:strVal val="visible"/>
                                      </p:to>
                                    </p:set>
                                  </p:childTnLst>
                                </p:cTn>
                              </p:par>
                            </p:childTnLst>
                          </p:cTn>
                        </p:par>
                        <p:par>
                          <p:cTn id="19" fill="hold" nodeType="afterGroup">
                            <p:stCondLst>
                              <p:cond delay="300"/>
                            </p:stCondLst>
                            <p:childTnLst>
                              <p:par>
                                <p:cTn id="20" presetID="1" presetClass="entr" presetSubtype="0" fill="hold" grpId="0" nodeType="afterEffect">
                                  <p:stCondLst>
                                    <p:cond delay="100"/>
                                  </p:stCondLst>
                                  <p:childTnLst>
                                    <p:set>
                                      <p:cBhvr>
                                        <p:cTn id="21" dur="1" fill="hold">
                                          <p:stCondLst>
                                            <p:cond delay="0"/>
                                          </p:stCondLst>
                                        </p:cTn>
                                        <p:tgtEl>
                                          <p:spTgt spid="161802"/>
                                        </p:tgtEl>
                                        <p:attrNameLst>
                                          <p:attrName>style.visibility</p:attrName>
                                        </p:attrNameLst>
                                      </p:cBhvr>
                                      <p:to>
                                        <p:strVal val="visible"/>
                                      </p:to>
                                    </p:set>
                                  </p:childTnLst>
                                </p:cTn>
                              </p:par>
                            </p:childTnLst>
                          </p:cTn>
                        </p:par>
                        <p:par>
                          <p:cTn id="22" fill="hold" nodeType="afterGroup">
                            <p:stCondLst>
                              <p:cond delay="400"/>
                            </p:stCondLst>
                            <p:childTnLst>
                              <p:par>
                                <p:cTn id="23" presetID="1" presetClass="entr" presetSubtype="0" fill="hold" nodeType="afterEffect">
                                  <p:stCondLst>
                                    <p:cond delay="0"/>
                                  </p:stCondLst>
                                  <p:childTnLst>
                                    <p:set>
                                      <p:cBhvr>
                                        <p:cTn id="24" dur="1" fill="hold">
                                          <p:stCondLst>
                                            <p:cond delay="0"/>
                                          </p:stCondLst>
                                        </p:cTn>
                                        <p:tgtEl>
                                          <p:spTgt spid="16181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180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180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180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1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00" grpId="0"/>
      <p:bldP spid="161801" grpId="0"/>
      <p:bldP spid="161802" grpId="0"/>
      <p:bldP spid="161803" grpId="0"/>
      <p:bldP spid="161804" grpId="0"/>
      <p:bldP spid="161805" grpId="0"/>
      <p:bldP spid="161806" grpId="0"/>
      <p:bldP spid="16180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12F3B-825A-2B10-C8B5-C381135E2E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E0C0F34-28DC-C5BD-ABA0-9345C24F6A4B}"/>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1B103301-71E0-22C6-F7CA-F15617BAAD6C}"/>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198153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266" name="Rectangle 2">
            <a:extLst>
              <a:ext uri="{FF2B5EF4-FFF2-40B4-BE49-F238E27FC236}">
                <a16:creationId xmlns:a16="http://schemas.microsoft.com/office/drawing/2014/main" id="{045B535F-CA14-9A25-2FFC-B9CD24BD10C7}"/>
              </a:ext>
            </a:extLst>
          </p:cNvPr>
          <p:cNvSpPr>
            <a:spLocks noGrp="1" noChangeArrowheads="1"/>
          </p:cNvSpPr>
          <p:nvPr>
            <p:ph type="title"/>
          </p:nvPr>
        </p:nvSpPr>
        <p:spPr>
          <a:xfrm>
            <a:off x="808038" y="781050"/>
            <a:ext cx="7772400" cy="647700"/>
          </a:xfrm>
        </p:spPr>
        <p:txBody>
          <a:bodyPr/>
          <a:lstStyle/>
          <a:p>
            <a:pPr eaLnBrk="1" hangingPunct="1"/>
            <a:r>
              <a:rPr lang="en-GB" altLang="pt-PT" sz="2400"/>
              <a:t>Lichtenstein and Slovic’s 1971 Experiment</a:t>
            </a:r>
          </a:p>
        </p:txBody>
      </p:sp>
      <p:sp>
        <p:nvSpPr>
          <p:cNvPr id="11267" name="Rectangle 84">
            <a:extLst>
              <a:ext uri="{FF2B5EF4-FFF2-40B4-BE49-F238E27FC236}">
                <a16:creationId xmlns:a16="http://schemas.microsoft.com/office/drawing/2014/main" id="{A0E8152E-ED02-6FC9-F6EE-F69B3C36B62B}"/>
              </a:ext>
            </a:extLst>
          </p:cNvPr>
          <p:cNvSpPr>
            <a:spLocks noChangeArrowheads="1"/>
          </p:cNvSpPr>
          <p:nvPr/>
        </p:nvSpPr>
        <p:spPr bwMode="auto">
          <a:xfrm>
            <a:off x="3486150" y="1933575"/>
            <a:ext cx="2403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0"/>
              </a:spcBef>
              <a:buFontTx/>
              <a:buNone/>
            </a:pPr>
            <a:r>
              <a:rPr lang="en-GB" altLang="pt-PT" sz="1800" b="0">
                <a:cs typeface="Times New Roman" panose="02020603050405020304" pitchFamily="18" charset="0"/>
              </a:rPr>
              <a:t>Response Patterns %</a:t>
            </a:r>
            <a:endParaRPr lang="en-US" altLang="pt-PT" sz="1800" b="0"/>
          </a:p>
        </p:txBody>
      </p:sp>
      <p:sp>
        <p:nvSpPr>
          <p:cNvPr id="11268" name="Line 168">
            <a:extLst>
              <a:ext uri="{FF2B5EF4-FFF2-40B4-BE49-F238E27FC236}">
                <a16:creationId xmlns:a16="http://schemas.microsoft.com/office/drawing/2014/main" id="{0AB5DBD5-343A-E3C1-1D99-1C61198BFAD6}"/>
              </a:ext>
            </a:extLst>
          </p:cNvPr>
          <p:cNvSpPr>
            <a:spLocks noChangeShapeType="1"/>
          </p:cNvSpPr>
          <p:nvPr/>
        </p:nvSpPr>
        <p:spPr bwMode="auto">
          <a:xfrm>
            <a:off x="1038225" y="2365375"/>
            <a:ext cx="7129463"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9" name="Text Box 175">
            <a:extLst>
              <a:ext uri="{FF2B5EF4-FFF2-40B4-BE49-F238E27FC236}">
                <a16:creationId xmlns:a16="http://schemas.microsoft.com/office/drawing/2014/main" id="{6004ADBB-3539-B3CD-174C-6651596A7391}"/>
              </a:ext>
            </a:extLst>
          </p:cNvPr>
          <p:cNvSpPr txBox="1">
            <a:spLocks noChangeArrowheads="1"/>
          </p:cNvSpPr>
          <p:nvPr/>
        </p:nvSpPr>
        <p:spPr bwMode="auto">
          <a:xfrm>
            <a:off x="3919538" y="2368550"/>
            <a:ext cx="28082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Preference Reversals</a:t>
            </a:r>
            <a:endParaRPr lang="en-US" altLang="pt-PT" sz="1800" b="0"/>
          </a:p>
        </p:txBody>
      </p:sp>
      <p:sp>
        <p:nvSpPr>
          <p:cNvPr id="11270" name="Text Box 176">
            <a:extLst>
              <a:ext uri="{FF2B5EF4-FFF2-40B4-BE49-F238E27FC236}">
                <a16:creationId xmlns:a16="http://schemas.microsoft.com/office/drawing/2014/main" id="{09CCCE45-1839-A8F2-1BF8-47738724B809}"/>
              </a:ext>
            </a:extLst>
          </p:cNvPr>
          <p:cNvSpPr txBox="1">
            <a:spLocks noChangeArrowheads="1"/>
          </p:cNvSpPr>
          <p:nvPr/>
        </p:nvSpPr>
        <p:spPr bwMode="auto">
          <a:xfrm>
            <a:off x="6654800" y="2470150"/>
            <a:ext cx="172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Consistent Decisions</a:t>
            </a:r>
            <a:endParaRPr lang="en-US" altLang="pt-PT" sz="1800" b="0"/>
          </a:p>
        </p:txBody>
      </p:sp>
      <p:sp>
        <p:nvSpPr>
          <p:cNvPr id="11271" name="Text Box 177">
            <a:extLst>
              <a:ext uri="{FF2B5EF4-FFF2-40B4-BE49-F238E27FC236}">
                <a16:creationId xmlns:a16="http://schemas.microsoft.com/office/drawing/2014/main" id="{8E8D5FAB-1BB9-C552-A9D7-D99EB26ED8DA}"/>
              </a:ext>
            </a:extLst>
          </p:cNvPr>
          <p:cNvSpPr txBox="1">
            <a:spLocks noChangeArrowheads="1"/>
          </p:cNvSpPr>
          <p:nvPr/>
        </p:nvSpPr>
        <p:spPr bwMode="auto">
          <a:xfrm>
            <a:off x="3668713" y="2817813"/>
            <a:ext cx="30972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Standard     Non-standard</a:t>
            </a:r>
            <a:endParaRPr lang="en-US" altLang="pt-PT" sz="1800" b="0"/>
          </a:p>
        </p:txBody>
      </p:sp>
      <p:sp>
        <p:nvSpPr>
          <p:cNvPr id="11272" name="Text Box 178">
            <a:extLst>
              <a:ext uri="{FF2B5EF4-FFF2-40B4-BE49-F238E27FC236}">
                <a16:creationId xmlns:a16="http://schemas.microsoft.com/office/drawing/2014/main" id="{0CC5C286-DAC5-040E-3F1C-22A8C537E171}"/>
              </a:ext>
            </a:extLst>
          </p:cNvPr>
          <p:cNvSpPr txBox="1">
            <a:spLocks noChangeArrowheads="1"/>
          </p:cNvSpPr>
          <p:nvPr/>
        </p:nvSpPr>
        <p:spPr bwMode="auto">
          <a:xfrm>
            <a:off x="1036638" y="2609850"/>
            <a:ext cx="1412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Experiment</a:t>
            </a:r>
            <a:endParaRPr lang="en-US" altLang="pt-PT" sz="1800" b="0"/>
          </a:p>
        </p:txBody>
      </p:sp>
      <p:sp>
        <p:nvSpPr>
          <p:cNvPr id="143539" name="Text Box 179">
            <a:extLst>
              <a:ext uri="{FF2B5EF4-FFF2-40B4-BE49-F238E27FC236}">
                <a16:creationId xmlns:a16="http://schemas.microsoft.com/office/drawing/2014/main" id="{CC55FD52-7BD7-063B-BD1E-6B8D20265080}"/>
              </a:ext>
            </a:extLst>
          </p:cNvPr>
          <p:cNvSpPr txBox="1">
            <a:spLocks noChangeArrowheads="1"/>
          </p:cNvSpPr>
          <p:nvPr/>
        </p:nvSpPr>
        <p:spPr bwMode="auto">
          <a:xfrm>
            <a:off x="1038225" y="3284538"/>
            <a:ext cx="2232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Imaginary Payoffs</a:t>
            </a:r>
            <a:endParaRPr lang="en-US" altLang="pt-PT" sz="1800" b="0"/>
          </a:p>
        </p:txBody>
      </p:sp>
      <p:sp>
        <p:nvSpPr>
          <p:cNvPr id="143540" name="Text Box 180">
            <a:extLst>
              <a:ext uri="{FF2B5EF4-FFF2-40B4-BE49-F238E27FC236}">
                <a16:creationId xmlns:a16="http://schemas.microsoft.com/office/drawing/2014/main" id="{55384A5C-9AF8-0B30-1071-02BEB98349D6}"/>
              </a:ext>
            </a:extLst>
          </p:cNvPr>
          <p:cNvSpPr txBox="1">
            <a:spLocks noChangeArrowheads="1"/>
          </p:cNvSpPr>
          <p:nvPr/>
        </p:nvSpPr>
        <p:spPr bwMode="auto">
          <a:xfrm>
            <a:off x="1758950" y="3644900"/>
            <a:ext cx="63357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Bids to sell                 42.5               3.1                   54.4</a:t>
            </a:r>
            <a:endParaRPr lang="en-US" altLang="pt-PT" sz="1800" b="0"/>
          </a:p>
        </p:txBody>
      </p:sp>
      <p:sp>
        <p:nvSpPr>
          <p:cNvPr id="143542" name="Text Box 182">
            <a:extLst>
              <a:ext uri="{FF2B5EF4-FFF2-40B4-BE49-F238E27FC236}">
                <a16:creationId xmlns:a16="http://schemas.microsoft.com/office/drawing/2014/main" id="{11AB42FE-1F3E-1E03-9CFA-99F9AACB7CB1}"/>
              </a:ext>
            </a:extLst>
          </p:cNvPr>
          <p:cNvSpPr txBox="1">
            <a:spLocks noChangeArrowheads="1"/>
          </p:cNvSpPr>
          <p:nvPr/>
        </p:nvSpPr>
        <p:spPr bwMode="auto">
          <a:xfrm>
            <a:off x="1766888" y="4017963"/>
            <a:ext cx="64341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Bids to buy                 27.1      </a:t>
            </a:r>
            <a:r>
              <a:rPr lang="en-GB" altLang="pt-PT" sz="1400" b="0"/>
              <a:t> </a:t>
            </a:r>
            <a:r>
              <a:rPr lang="en-GB" altLang="pt-PT" sz="1800" b="0"/>
              <a:t>       12.7        </a:t>
            </a:r>
            <a:r>
              <a:rPr lang="en-GB" altLang="pt-PT" sz="1400" b="0"/>
              <a:t>  </a:t>
            </a:r>
            <a:r>
              <a:rPr lang="en-GB" altLang="pt-PT" sz="1800" b="0"/>
              <a:t>         60.2</a:t>
            </a:r>
            <a:endParaRPr lang="en-US" altLang="pt-PT" sz="1800" b="0"/>
          </a:p>
        </p:txBody>
      </p:sp>
      <p:sp>
        <p:nvSpPr>
          <p:cNvPr id="143543" name="Text Box 183">
            <a:extLst>
              <a:ext uri="{FF2B5EF4-FFF2-40B4-BE49-F238E27FC236}">
                <a16:creationId xmlns:a16="http://schemas.microsoft.com/office/drawing/2014/main" id="{B98A7722-D9DC-9AA7-D2A7-1242FCE5DE5F}"/>
              </a:ext>
            </a:extLst>
          </p:cNvPr>
          <p:cNvSpPr txBox="1">
            <a:spLocks noChangeArrowheads="1"/>
          </p:cNvSpPr>
          <p:nvPr/>
        </p:nvSpPr>
        <p:spPr bwMode="auto">
          <a:xfrm>
            <a:off x="1038225" y="4381500"/>
            <a:ext cx="69135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Real payoffs, bids to sell   </a:t>
            </a:r>
            <a:r>
              <a:rPr lang="en-GB" altLang="pt-PT" sz="1000" b="0"/>
              <a:t> </a:t>
            </a:r>
            <a:r>
              <a:rPr lang="en-GB" altLang="pt-PT" sz="1800" b="0"/>
              <a:t>   32.1        </a:t>
            </a:r>
            <a:r>
              <a:rPr lang="en-GB" altLang="pt-PT" sz="1000" b="0"/>
              <a:t> </a:t>
            </a:r>
            <a:r>
              <a:rPr lang="en-GB" altLang="pt-PT" sz="1800" b="0"/>
              <a:t>       4.8      </a:t>
            </a:r>
            <a:r>
              <a:rPr lang="en-GB" altLang="pt-PT" sz="1400" b="0"/>
              <a:t>  </a:t>
            </a:r>
            <a:r>
              <a:rPr lang="en-GB" altLang="pt-PT" sz="1800" b="0"/>
              <a:t>           63.1 </a:t>
            </a:r>
            <a:endParaRPr lang="en-US" altLang="pt-PT" sz="1800" b="0"/>
          </a:p>
        </p:txBody>
      </p:sp>
      <p:sp>
        <p:nvSpPr>
          <p:cNvPr id="11277" name="Line 185">
            <a:extLst>
              <a:ext uri="{FF2B5EF4-FFF2-40B4-BE49-F238E27FC236}">
                <a16:creationId xmlns:a16="http://schemas.microsoft.com/office/drawing/2014/main" id="{C182C015-434A-CEC5-8E4C-F09C926EA9B0}"/>
              </a:ext>
            </a:extLst>
          </p:cNvPr>
          <p:cNvSpPr>
            <a:spLocks noChangeShapeType="1"/>
          </p:cNvSpPr>
          <p:nvPr/>
        </p:nvSpPr>
        <p:spPr bwMode="auto">
          <a:xfrm>
            <a:off x="3702050" y="2797175"/>
            <a:ext cx="295275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8" name="Line 186">
            <a:extLst>
              <a:ext uri="{FF2B5EF4-FFF2-40B4-BE49-F238E27FC236}">
                <a16:creationId xmlns:a16="http://schemas.microsoft.com/office/drawing/2014/main" id="{C7CDC107-2583-7605-DC35-9EA4019C6C8B}"/>
              </a:ext>
            </a:extLst>
          </p:cNvPr>
          <p:cNvSpPr>
            <a:spLocks noChangeShapeType="1"/>
          </p:cNvSpPr>
          <p:nvPr/>
        </p:nvSpPr>
        <p:spPr bwMode="auto">
          <a:xfrm>
            <a:off x="1038225" y="3236913"/>
            <a:ext cx="712946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9" name="Line 187">
            <a:extLst>
              <a:ext uri="{FF2B5EF4-FFF2-40B4-BE49-F238E27FC236}">
                <a16:creationId xmlns:a16="http://schemas.microsoft.com/office/drawing/2014/main" id="{6A8B8EE4-C078-0DED-15E6-559733C32D73}"/>
              </a:ext>
            </a:extLst>
          </p:cNvPr>
          <p:cNvSpPr>
            <a:spLocks noChangeShapeType="1"/>
          </p:cNvSpPr>
          <p:nvPr/>
        </p:nvSpPr>
        <p:spPr bwMode="auto">
          <a:xfrm>
            <a:off x="1042988" y="4797425"/>
            <a:ext cx="7129462"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539"/>
                                        </p:tgtEl>
                                        <p:attrNameLst>
                                          <p:attrName>style.visibility</p:attrName>
                                        </p:attrNameLst>
                                      </p:cBhvr>
                                      <p:to>
                                        <p:strVal val="visible"/>
                                      </p:to>
                                    </p:set>
                                    <p:animEffect transition="in" filter="wipe(left)">
                                      <p:cBhvr>
                                        <p:cTn id="7" dur="500"/>
                                        <p:tgtEl>
                                          <p:spTgt spid="143539"/>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3540"/>
                                        </p:tgtEl>
                                        <p:attrNameLst>
                                          <p:attrName>style.visibility</p:attrName>
                                        </p:attrNameLst>
                                      </p:cBhvr>
                                      <p:to>
                                        <p:strVal val="visible"/>
                                      </p:to>
                                    </p:set>
                                    <p:animEffect transition="in" filter="wipe(left)">
                                      <p:cBhvr>
                                        <p:cTn id="11" dur="500"/>
                                        <p:tgtEl>
                                          <p:spTgt spid="14354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3542"/>
                                        </p:tgtEl>
                                        <p:attrNameLst>
                                          <p:attrName>style.visibility</p:attrName>
                                        </p:attrNameLst>
                                      </p:cBhvr>
                                      <p:to>
                                        <p:strVal val="visible"/>
                                      </p:to>
                                    </p:set>
                                    <p:animEffect transition="in" filter="wipe(left)">
                                      <p:cBhvr>
                                        <p:cTn id="16" dur="500"/>
                                        <p:tgtEl>
                                          <p:spTgt spid="1435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3543"/>
                                        </p:tgtEl>
                                        <p:attrNameLst>
                                          <p:attrName>style.visibility</p:attrName>
                                        </p:attrNameLst>
                                      </p:cBhvr>
                                      <p:to>
                                        <p:strVal val="visible"/>
                                      </p:to>
                                    </p:set>
                                    <p:animEffect transition="in" filter="wipe(left)">
                                      <p:cBhvr>
                                        <p:cTn id="21" dur="500"/>
                                        <p:tgtEl>
                                          <p:spTgt spid="143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39" grpId="0"/>
      <p:bldP spid="143540" grpId="0"/>
      <p:bldP spid="143542" grpId="0"/>
      <p:bldP spid="1435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314" name="Rectangle 2">
            <a:extLst>
              <a:ext uri="{FF2B5EF4-FFF2-40B4-BE49-F238E27FC236}">
                <a16:creationId xmlns:a16="http://schemas.microsoft.com/office/drawing/2014/main" id="{74A3FE06-9061-6D25-FB6F-38FAC4BF2045}"/>
              </a:ext>
            </a:extLst>
          </p:cNvPr>
          <p:cNvSpPr>
            <a:spLocks noGrp="1" noChangeArrowheads="1"/>
          </p:cNvSpPr>
          <p:nvPr>
            <p:ph type="title"/>
          </p:nvPr>
        </p:nvSpPr>
        <p:spPr>
          <a:xfrm>
            <a:off x="685800" y="876300"/>
            <a:ext cx="7772400" cy="908050"/>
          </a:xfrm>
        </p:spPr>
        <p:txBody>
          <a:bodyPr/>
          <a:lstStyle/>
          <a:p>
            <a:pPr eaLnBrk="1" hangingPunct="1"/>
            <a:r>
              <a:rPr lang="en-GB" altLang="pt-PT" sz="2400"/>
              <a:t>Grether and Plott’s 1979 Reaction</a:t>
            </a:r>
          </a:p>
        </p:txBody>
      </p:sp>
      <p:sp>
        <p:nvSpPr>
          <p:cNvPr id="13315" name="Text Box 3">
            <a:extLst>
              <a:ext uri="{FF2B5EF4-FFF2-40B4-BE49-F238E27FC236}">
                <a16:creationId xmlns:a16="http://schemas.microsoft.com/office/drawing/2014/main" id="{CB6AAE53-F474-5FA9-5CEF-2E7EC48C6B76}"/>
              </a:ext>
            </a:extLst>
          </p:cNvPr>
          <p:cNvSpPr txBox="1">
            <a:spLocks noChangeArrowheads="1"/>
          </p:cNvSpPr>
          <p:nvPr/>
        </p:nvSpPr>
        <p:spPr bwMode="auto">
          <a:xfrm>
            <a:off x="1346200" y="1557338"/>
            <a:ext cx="705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endParaRPr lang="en-US" altLang="pt-PT" sz="2000"/>
          </a:p>
        </p:txBody>
      </p:sp>
      <p:sp>
        <p:nvSpPr>
          <p:cNvPr id="204805" name="Text Box 5">
            <a:extLst>
              <a:ext uri="{FF2B5EF4-FFF2-40B4-BE49-F238E27FC236}">
                <a16:creationId xmlns:a16="http://schemas.microsoft.com/office/drawing/2014/main" id="{CB2ECFE5-8151-B720-1D9E-4C85BA22586E}"/>
              </a:ext>
            </a:extLst>
          </p:cNvPr>
          <p:cNvSpPr txBox="1">
            <a:spLocks noChangeArrowheads="1"/>
          </p:cNvSpPr>
          <p:nvPr/>
        </p:nvSpPr>
        <p:spPr bwMode="auto">
          <a:xfrm>
            <a:off x="3403600" y="4149725"/>
            <a:ext cx="15986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20.0     </a:t>
            </a:r>
            <a:r>
              <a:rPr lang="en-GB" altLang="pt-PT" sz="1800" b="0">
                <a:solidFill>
                  <a:srgbClr val="FFFF66"/>
                </a:solidFill>
              </a:rPr>
              <a:t>29.0</a:t>
            </a:r>
            <a:endParaRPr lang="en-US" altLang="pt-PT" sz="1800" b="0">
              <a:solidFill>
                <a:srgbClr val="FFFF66"/>
              </a:solidFill>
            </a:endParaRPr>
          </a:p>
        </p:txBody>
      </p:sp>
      <p:sp>
        <p:nvSpPr>
          <p:cNvPr id="204806" name="Text Box 6">
            <a:extLst>
              <a:ext uri="{FF2B5EF4-FFF2-40B4-BE49-F238E27FC236}">
                <a16:creationId xmlns:a16="http://schemas.microsoft.com/office/drawing/2014/main" id="{2E1C4ECF-A18F-1CDF-49F6-EF50F96BC186}"/>
              </a:ext>
            </a:extLst>
          </p:cNvPr>
          <p:cNvSpPr txBox="1">
            <a:spLocks noChangeArrowheads="1"/>
          </p:cNvSpPr>
          <p:nvPr/>
        </p:nvSpPr>
        <p:spPr bwMode="auto">
          <a:xfrm>
            <a:off x="3302000" y="4510088"/>
            <a:ext cx="1800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    </a:t>
            </a:r>
            <a:r>
              <a:rPr lang="en-GB" altLang="pt-PT" sz="1800" b="0">
                <a:solidFill>
                  <a:srgbClr val="FFFF66"/>
                </a:solidFill>
              </a:rPr>
              <a:t>5.7</a:t>
            </a:r>
            <a:r>
              <a:rPr lang="en-GB" altLang="pt-PT" sz="1800" b="0"/>
              <a:t>     45.3</a:t>
            </a:r>
            <a:endParaRPr lang="en-US" altLang="pt-PT" sz="1800" b="0"/>
          </a:p>
        </p:txBody>
      </p:sp>
      <p:sp>
        <p:nvSpPr>
          <p:cNvPr id="204809" name="Text Box 9">
            <a:extLst>
              <a:ext uri="{FF2B5EF4-FFF2-40B4-BE49-F238E27FC236}">
                <a16:creationId xmlns:a16="http://schemas.microsoft.com/office/drawing/2014/main" id="{7A87A686-5E60-B123-0969-3DB2E2E94F2A}"/>
              </a:ext>
            </a:extLst>
          </p:cNvPr>
          <p:cNvSpPr txBox="1">
            <a:spLocks noChangeArrowheads="1"/>
          </p:cNvSpPr>
          <p:nvPr/>
        </p:nvSpPr>
        <p:spPr bwMode="auto">
          <a:xfrm>
            <a:off x="5634038" y="4156075"/>
            <a:ext cx="1608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9.9     </a:t>
            </a:r>
            <a:r>
              <a:rPr lang="en-GB" altLang="pt-PT" sz="1800" b="0">
                <a:solidFill>
                  <a:srgbClr val="FFFF66"/>
                </a:solidFill>
              </a:rPr>
              <a:t>26.4</a:t>
            </a:r>
            <a:endParaRPr lang="en-US" altLang="pt-PT" sz="1800" b="0">
              <a:solidFill>
                <a:srgbClr val="FFFF66"/>
              </a:solidFill>
            </a:endParaRPr>
          </a:p>
        </p:txBody>
      </p:sp>
      <p:sp>
        <p:nvSpPr>
          <p:cNvPr id="204810" name="Text Box 10">
            <a:extLst>
              <a:ext uri="{FF2B5EF4-FFF2-40B4-BE49-F238E27FC236}">
                <a16:creationId xmlns:a16="http://schemas.microsoft.com/office/drawing/2014/main" id="{8BCCDEE2-5453-71F2-AA1F-BF71D89656E7}"/>
              </a:ext>
            </a:extLst>
          </p:cNvPr>
          <p:cNvSpPr txBox="1">
            <a:spLocks noChangeArrowheads="1"/>
          </p:cNvSpPr>
          <p:nvPr/>
        </p:nvSpPr>
        <p:spPr bwMode="auto">
          <a:xfrm>
            <a:off x="5657850" y="4513263"/>
            <a:ext cx="159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solidFill>
                  <a:srgbClr val="FFFF66"/>
                </a:solidFill>
              </a:rPr>
              <a:t>8.4</a:t>
            </a:r>
            <a:r>
              <a:rPr lang="en-GB" altLang="pt-PT" sz="1800" b="0"/>
              <a:t>     55.3</a:t>
            </a:r>
            <a:endParaRPr lang="en-US" altLang="pt-PT" sz="1800" b="0"/>
          </a:p>
        </p:txBody>
      </p:sp>
      <p:sp>
        <p:nvSpPr>
          <p:cNvPr id="204823" name="Line 23">
            <a:extLst>
              <a:ext uri="{FF2B5EF4-FFF2-40B4-BE49-F238E27FC236}">
                <a16:creationId xmlns:a16="http://schemas.microsoft.com/office/drawing/2014/main" id="{DAE59767-BEDC-199B-D149-7101F15794C6}"/>
              </a:ext>
            </a:extLst>
          </p:cNvPr>
          <p:cNvSpPr>
            <a:spLocks noChangeShapeType="1"/>
          </p:cNvSpPr>
          <p:nvPr/>
        </p:nvSpPr>
        <p:spPr bwMode="auto">
          <a:xfrm flipV="1">
            <a:off x="1985963" y="4932363"/>
            <a:ext cx="511175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4921" name="Group 121">
            <a:extLst>
              <a:ext uri="{FF2B5EF4-FFF2-40B4-BE49-F238E27FC236}">
                <a16:creationId xmlns:a16="http://schemas.microsoft.com/office/drawing/2014/main" id="{47ED5588-EC4A-740A-7904-AFCC79C19DD7}"/>
              </a:ext>
            </a:extLst>
          </p:cNvPr>
          <p:cNvGrpSpPr>
            <a:grpSpLocks/>
          </p:cNvGrpSpPr>
          <p:nvPr/>
        </p:nvGrpSpPr>
        <p:grpSpPr bwMode="auto">
          <a:xfrm>
            <a:off x="1979613" y="2276475"/>
            <a:ext cx="5272087" cy="1771650"/>
            <a:chOff x="253" y="2343"/>
            <a:chExt cx="3321" cy="1116"/>
          </a:xfrm>
        </p:grpSpPr>
        <p:sp>
          <p:nvSpPr>
            <p:cNvPr id="13324" name="Text Box 4">
              <a:extLst>
                <a:ext uri="{FF2B5EF4-FFF2-40B4-BE49-F238E27FC236}">
                  <a16:creationId xmlns:a16="http://schemas.microsoft.com/office/drawing/2014/main" id="{83EAB9B8-778B-1CD4-E084-88B032608AC7}"/>
                </a:ext>
              </a:extLst>
            </p:cNvPr>
            <p:cNvSpPr txBox="1">
              <a:spLocks noChangeArrowheads="1"/>
            </p:cNvSpPr>
            <p:nvPr/>
          </p:nvSpPr>
          <p:spPr bwMode="auto">
            <a:xfrm>
              <a:off x="1053" y="2894"/>
              <a:ext cx="10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Highest bid</a:t>
              </a:r>
            </a:p>
          </p:txBody>
        </p:sp>
        <p:sp>
          <p:nvSpPr>
            <p:cNvPr id="13325" name="Text Box 7">
              <a:extLst>
                <a:ext uri="{FF2B5EF4-FFF2-40B4-BE49-F238E27FC236}">
                  <a16:creationId xmlns:a16="http://schemas.microsoft.com/office/drawing/2014/main" id="{D4EEEA01-84CF-B6B0-9BB4-2D9942289DB7}"/>
                </a:ext>
              </a:extLst>
            </p:cNvPr>
            <p:cNvSpPr txBox="1">
              <a:spLocks noChangeArrowheads="1"/>
            </p:cNvSpPr>
            <p:nvPr/>
          </p:nvSpPr>
          <p:spPr bwMode="auto">
            <a:xfrm>
              <a:off x="306" y="3207"/>
              <a:ext cx="22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Choice             P         $</a:t>
              </a:r>
              <a:endParaRPr lang="en-US" altLang="pt-PT" sz="1800" b="0"/>
            </a:p>
          </p:txBody>
        </p:sp>
        <p:sp>
          <p:nvSpPr>
            <p:cNvPr id="13326" name="Text Box 8">
              <a:extLst>
                <a:ext uri="{FF2B5EF4-FFF2-40B4-BE49-F238E27FC236}">
                  <a16:creationId xmlns:a16="http://schemas.microsoft.com/office/drawing/2014/main" id="{1A9AA505-2F77-7E1C-C03C-31C7D56CA2F7}"/>
                </a:ext>
              </a:extLst>
            </p:cNvPr>
            <p:cNvSpPr txBox="1">
              <a:spLocks noChangeArrowheads="1"/>
            </p:cNvSpPr>
            <p:nvPr/>
          </p:nvSpPr>
          <p:spPr bwMode="auto">
            <a:xfrm>
              <a:off x="2445" y="2893"/>
              <a:ext cx="10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Highest bid</a:t>
              </a:r>
            </a:p>
          </p:txBody>
        </p:sp>
        <p:sp>
          <p:nvSpPr>
            <p:cNvPr id="13327" name="Line 13">
              <a:extLst>
                <a:ext uri="{FF2B5EF4-FFF2-40B4-BE49-F238E27FC236}">
                  <a16:creationId xmlns:a16="http://schemas.microsoft.com/office/drawing/2014/main" id="{0E12E859-701B-A738-17CF-EC39560A991F}"/>
                </a:ext>
              </a:extLst>
            </p:cNvPr>
            <p:cNvSpPr>
              <a:spLocks noChangeShapeType="1"/>
            </p:cNvSpPr>
            <p:nvPr/>
          </p:nvSpPr>
          <p:spPr bwMode="auto">
            <a:xfrm>
              <a:off x="1087" y="3163"/>
              <a:ext cx="998"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8" name="Text Box 15">
              <a:extLst>
                <a:ext uri="{FF2B5EF4-FFF2-40B4-BE49-F238E27FC236}">
                  <a16:creationId xmlns:a16="http://schemas.microsoft.com/office/drawing/2014/main" id="{D05495E6-BD43-B9AF-EFCE-5D195F86CFFD}"/>
                </a:ext>
              </a:extLst>
            </p:cNvPr>
            <p:cNvSpPr txBox="1">
              <a:spLocks noChangeArrowheads="1"/>
            </p:cNvSpPr>
            <p:nvPr/>
          </p:nvSpPr>
          <p:spPr bwMode="auto">
            <a:xfrm>
              <a:off x="1069" y="2621"/>
              <a:ext cx="91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Fixed pay</a:t>
              </a:r>
              <a:endParaRPr lang="en-US" altLang="pt-PT" sz="1800" b="0"/>
            </a:p>
          </p:txBody>
        </p:sp>
        <p:sp>
          <p:nvSpPr>
            <p:cNvPr id="13329" name="Text Box 16">
              <a:extLst>
                <a:ext uri="{FF2B5EF4-FFF2-40B4-BE49-F238E27FC236}">
                  <a16:creationId xmlns:a16="http://schemas.microsoft.com/office/drawing/2014/main" id="{95C7041E-B3A2-548C-287D-294EB67C570A}"/>
                </a:ext>
              </a:extLst>
            </p:cNvPr>
            <p:cNvSpPr txBox="1">
              <a:spLocks noChangeArrowheads="1"/>
            </p:cNvSpPr>
            <p:nvPr/>
          </p:nvSpPr>
          <p:spPr bwMode="auto">
            <a:xfrm>
              <a:off x="2566" y="2626"/>
              <a:ext cx="8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Real pay</a:t>
              </a:r>
              <a:endParaRPr lang="en-US" altLang="pt-PT" sz="1800" b="0"/>
            </a:p>
          </p:txBody>
        </p:sp>
        <p:sp>
          <p:nvSpPr>
            <p:cNvPr id="13330" name="Text Box 19">
              <a:extLst>
                <a:ext uri="{FF2B5EF4-FFF2-40B4-BE49-F238E27FC236}">
                  <a16:creationId xmlns:a16="http://schemas.microsoft.com/office/drawing/2014/main" id="{6AC47202-81BB-44C5-3243-41C88930BFDA}"/>
                </a:ext>
              </a:extLst>
            </p:cNvPr>
            <p:cNvSpPr txBox="1">
              <a:spLocks noChangeArrowheads="1"/>
            </p:cNvSpPr>
            <p:nvPr/>
          </p:nvSpPr>
          <p:spPr bwMode="auto">
            <a:xfrm>
              <a:off x="2621" y="3207"/>
              <a:ext cx="95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        $</a:t>
              </a:r>
              <a:endParaRPr lang="en-US" altLang="pt-PT" sz="1800" b="0"/>
            </a:p>
          </p:txBody>
        </p:sp>
        <p:sp>
          <p:nvSpPr>
            <p:cNvPr id="13331" name="Line 20">
              <a:extLst>
                <a:ext uri="{FF2B5EF4-FFF2-40B4-BE49-F238E27FC236}">
                  <a16:creationId xmlns:a16="http://schemas.microsoft.com/office/drawing/2014/main" id="{27478938-E1B0-0BBD-697F-9890F4FF5A43}"/>
                </a:ext>
              </a:extLst>
            </p:cNvPr>
            <p:cNvSpPr>
              <a:spLocks noChangeShapeType="1"/>
            </p:cNvSpPr>
            <p:nvPr/>
          </p:nvSpPr>
          <p:spPr bwMode="auto">
            <a:xfrm>
              <a:off x="2430" y="3163"/>
              <a:ext cx="104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2" name="Line 22">
              <a:extLst>
                <a:ext uri="{FF2B5EF4-FFF2-40B4-BE49-F238E27FC236}">
                  <a16:creationId xmlns:a16="http://schemas.microsoft.com/office/drawing/2014/main" id="{A048F96D-249E-6150-42B9-0954D088A4DD}"/>
                </a:ext>
              </a:extLst>
            </p:cNvPr>
            <p:cNvSpPr>
              <a:spLocks noChangeShapeType="1"/>
            </p:cNvSpPr>
            <p:nvPr/>
          </p:nvSpPr>
          <p:spPr bwMode="auto">
            <a:xfrm flipV="1">
              <a:off x="253" y="3459"/>
              <a:ext cx="32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3" name="Line 24">
              <a:extLst>
                <a:ext uri="{FF2B5EF4-FFF2-40B4-BE49-F238E27FC236}">
                  <a16:creationId xmlns:a16="http://schemas.microsoft.com/office/drawing/2014/main" id="{6626A866-FA3E-4B1C-75BB-84B53485B541}"/>
                </a:ext>
              </a:extLst>
            </p:cNvPr>
            <p:cNvSpPr>
              <a:spLocks noChangeShapeType="1"/>
            </p:cNvSpPr>
            <p:nvPr/>
          </p:nvSpPr>
          <p:spPr bwMode="auto">
            <a:xfrm flipV="1">
              <a:off x="253" y="2597"/>
              <a:ext cx="322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4" name="Text Box 32">
              <a:extLst>
                <a:ext uri="{FF2B5EF4-FFF2-40B4-BE49-F238E27FC236}">
                  <a16:creationId xmlns:a16="http://schemas.microsoft.com/office/drawing/2014/main" id="{822BAF72-54D8-3F83-3663-360D60C23EF4}"/>
                </a:ext>
              </a:extLst>
            </p:cNvPr>
            <p:cNvSpPr txBox="1">
              <a:spLocks noChangeArrowheads="1"/>
            </p:cNvSpPr>
            <p:nvPr/>
          </p:nvSpPr>
          <p:spPr bwMode="auto">
            <a:xfrm>
              <a:off x="253" y="2343"/>
              <a:ext cx="326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Responses in Grether &amp; Plott’s experiment, %</a:t>
              </a:r>
              <a:endParaRPr lang="en-US" altLang="pt-PT" sz="1800" b="0"/>
            </a:p>
          </p:txBody>
        </p:sp>
      </p:grpSp>
      <p:sp>
        <p:nvSpPr>
          <p:cNvPr id="204922" name="Text Box 122">
            <a:extLst>
              <a:ext uri="{FF2B5EF4-FFF2-40B4-BE49-F238E27FC236}">
                <a16:creationId xmlns:a16="http://schemas.microsoft.com/office/drawing/2014/main" id="{03AD25AC-E275-7ED2-6E22-F1CDE9CCC3EF}"/>
              </a:ext>
            </a:extLst>
          </p:cNvPr>
          <p:cNvSpPr txBox="1">
            <a:spLocks noChangeArrowheads="1"/>
          </p:cNvSpPr>
          <p:nvPr/>
        </p:nvSpPr>
        <p:spPr bwMode="auto">
          <a:xfrm>
            <a:off x="2339975" y="4140200"/>
            <a:ext cx="43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P</a:t>
            </a:r>
            <a:endParaRPr lang="en-US" altLang="pt-PT" sz="1800" b="0"/>
          </a:p>
        </p:txBody>
      </p:sp>
      <p:sp>
        <p:nvSpPr>
          <p:cNvPr id="204923" name="Text Box 123">
            <a:extLst>
              <a:ext uri="{FF2B5EF4-FFF2-40B4-BE49-F238E27FC236}">
                <a16:creationId xmlns:a16="http://schemas.microsoft.com/office/drawing/2014/main" id="{D379B935-EF67-CD60-DE28-D6FBDF853CAF}"/>
              </a:ext>
            </a:extLst>
          </p:cNvPr>
          <p:cNvSpPr txBox="1">
            <a:spLocks noChangeArrowheads="1"/>
          </p:cNvSpPr>
          <p:nvPr/>
        </p:nvSpPr>
        <p:spPr bwMode="auto">
          <a:xfrm>
            <a:off x="2314575" y="4510088"/>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a:t>
            </a:r>
            <a:endParaRPr lang="en-US" altLang="pt-PT" sz="1800" b="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4921"/>
                                        </p:tgtEl>
                                        <p:attrNameLst>
                                          <p:attrName>style.visibility</p:attrName>
                                        </p:attrNameLst>
                                      </p:cBhvr>
                                      <p:to>
                                        <p:strVal val="visible"/>
                                      </p:to>
                                    </p:set>
                                    <p:animEffect transition="in" filter="wipe(up)">
                                      <p:cBhvr>
                                        <p:cTn id="7" dur="500"/>
                                        <p:tgtEl>
                                          <p:spTgt spid="20492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04922"/>
                                        </p:tgtEl>
                                        <p:attrNameLst>
                                          <p:attrName>style.visibility</p:attrName>
                                        </p:attrNameLst>
                                      </p:cBhvr>
                                      <p:to>
                                        <p:strVal val="visible"/>
                                      </p:to>
                                    </p:set>
                                    <p:animEffect transition="in" filter="wipe(up)">
                                      <p:cBhvr>
                                        <p:cTn id="11" dur="500"/>
                                        <p:tgtEl>
                                          <p:spTgt spid="204922"/>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04923"/>
                                        </p:tgtEl>
                                        <p:attrNameLst>
                                          <p:attrName>style.visibility</p:attrName>
                                        </p:attrNameLst>
                                      </p:cBhvr>
                                      <p:to>
                                        <p:strVal val="visible"/>
                                      </p:to>
                                    </p:set>
                                    <p:animEffect transition="in" filter="wipe(up)">
                                      <p:cBhvr>
                                        <p:cTn id="15" dur="500"/>
                                        <p:tgtEl>
                                          <p:spTgt spid="204923"/>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204823"/>
                                        </p:tgtEl>
                                        <p:attrNameLst>
                                          <p:attrName>style.visibility</p:attrName>
                                        </p:attrNameLst>
                                      </p:cBhvr>
                                      <p:to>
                                        <p:strVal val="visible"/>
                                      </p:to>
                                    </p:set>
                                    <p:animEffect transition="in" filter="wipe(up)">
                                      <p:cBhvr>
                                        <p:cTn id="19" dur="500"/>
                                        <p:tgtEl>
                                          <p:spTgt spid="2048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04805"/>
                                        </p:tgtEl>
                                        <p:attrNameLst>
                                          <p:attrName>style.visibility</p:attrName>
                                        </p:attrNameLst>
                                      </p:cBhvr>
                                      <p:to>
                                        <p:strVal val="visible"/>
                                      </p:to>
                                    </p:set>
                                    <p:animEffect transition="in" filter="wipe(up)">
                                      <p:cBhvr>
                                        <p:cTn id="24" dur="500"/>
                                        <p:tgtEl>
                                          <p:spTgt spid="204805"/>
                                        </p:tgtEl>
                                      </p:cBhvr>
                                    </p:animEffect>
                                  </p:childTnLst>
                                </p:cTn>
                              </p:par>
                            </p:childTnLst>
                          </p:cTn>
                        </p:par>
                        <p:par>
                          <p:cTn id="25" fill="hold" nodeType="afterGroup">
                            <p:stCondLst>
                              <p:cond delay="500"/>
                            </p:stCondLst>
                            <p:childTnLst>
                              <p:par>
                                <p:cTn id="26" presetID="22" presetClass="entr" presetSubtype="1" fill="hold" grpId="0" nodeType="afterEffect">
                                  <p:stCondLst>
                                    <p:cond delay="0"/>
                                  </p:stCondLst>
                                  <p:childTnLst>
                                    <p:set>
                                      <p:cBhvr>
                                        <p:cTn id="27" dur="1" fill="hold">
                                          <p:stCondLst>
                                            <p:cond delay="0"/>
                                          </p:stCondLst>
                                        </p:cTn>
                                        <p:tgtEl>
                                          <p:spTgt spid="204806"/>
                                        </p:tgtEl>
                                        <p:attrNameLst>
                                          <p:attrName>style.visibility</p:attrName>
                                        </p:attrNameLst>
                                      </p:cBhvr>
                                      <p:to>
                                        <p:strVal val="visible"/>
                                      </p:to>
                                    </p:set>
                                    <p:animEffect transition="in" filter="wipe(up)">
                                      <p:cBhvr>
                                        <p:cTn id="28" dur="500"/>
                                        <p:tgtEl>
                                          <p:spTgt spid="20480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204809"/>
                                        </p:tgtEl>
                                        <p:attrNameLst>
                                          <p:attrName>style.visibility</p:attrName>
                                        </p:attrNameLst>
                                      </p:cBhvr>
                                      <p:to>
                                        <p:strVal val="visible"/>
                                      </p:to>
                                    </p:set>
                                    <p:animEffect transition="in" filter="wipe(up)">
                                      <p:cBhvr>
                                        <p:cTn id="33" dur="500"/>
                                        <p:tgtEl>
                                          <p:spTgt spid="204809"/>
                                        </p:tgtEl>
                                      </p:cBhvr>
                                    </p:animEffect>
                                  </p:childTnLst>
                                </p:cTn>
                              </p:par>
                            </p:childTnLst>
                          </p:cTn>
                        </p:par>
                        <p:par>
                          <p:cTn id="34" fill="hold" nodeType="afterGroup">
                            <p:stCondLst>
                              <p:cond delay="500"/>
                            </p:stCondLst>
                            <p:childTnLst>
                              <p:par>
                                <p:cTn id="35" presetID="22" presetClass="entr" presetSubtype="1" fill="hold" grpId="0" nodeType="afterEffect">
                                  <p:stCondLst>
                                    <p:cond delay="0"/>
                                  </p:stCondLst>
                                  <p:childTnLst>
                                    <p:set>
                                      <p:cBhvr>
                                        <p:cTn id="36" dur="1" fill="hold">
                                          <p:stCondLst>
                                            <p:cond delay="0"/>
                                          </p:stCondLst>
                                        </p:cTn>
                                        <p:tgtEl>
                                          <p:spTgt spid="204810"/>
                                        </p:tgtEl>
                                        <p:attrNameLst>
                                          <p:attrName>style.visibility</p:attrName>
                                        </p:attrNameLst>
                                      </p:cBhvr>
                                      <p:to>
                                        <p:strVal val="visible"/>
                                      </p:to>
                                    </p:set>
                                    <p:animEffect transition="in" filter="wipe(up)">
                                      <p:cBhvr>
                                        <p:cTn id="37" dur="500"/>
                                        <p:tgtEl>
                                          <p:spTgt spid="204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5" grpId="0"/>
      <p:bldP spid="204806" grpId="0"/>
      <p:bldP spid="204809" grpId="0"/>
      <p:bldP spid="204810" grpId="0"/>
      <p:bldP spid="204922" grpId="0"/>
      <p:bldP spid="2049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50" name="Line 30">
            <a:extLst>
              <a:ext uri="{FF2B5EF4-FFF2-40B4-BE49-F238E27FC236}">
                <a16:creationId xmlns:a16="http://schemas.microsoft.com/office/drawing/2014/main" id="{00A6F9DD-86AC-7166-2A94-F3B70EA94259}"/>
              </a:ext>
            </a:extLst>
          </p:cNvPr>
          <p:cNvSpPr>
            <a:spLocks noChangeShapeType="1"/>
          </p:cNvSpPr>
          <p:nvPr/>
        </p:nvSpPr>
        <p:spPr bwMode="auto">
          <a:xfrm>
            <a:off x="1044575" y="2882900"/>
            <a:ext cx="7129463"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53" name="Text Box 33">
            <a:extLst>
              <a:ext uri="{FF2B5EF4-FFF2-40B4-BE49-F238E27FC236}">
                <a16:creationId xmlns:a16="http://schemas.microsoft.com/office/drawing/2014/main" id="{74DBAC5F-8B14-FD08-A099-4539DF38A9E0}"/>
              </a:ext>
            </a:extLst>
          </p:cNvPr>
          <p:cNvSpPr txBox="1">
            <a:spLocks noChangeArrowheads="1"/>
          </p:cNvSpPr>
          <p:nvPr/>
        </p:nvSpPr>
        <p:spPr bwMode="auto">
          <a:xfrm>
            <a:off x="2628900" y="2967038"/>
            <a:ext cx="54721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Diagnosis                                                     %</a:t>
            </a:r>
            <a:endParaRPr lang="en-US" altLang="pt-PT" sz="1800" b="0"/>
          </a:p>
        </p:txBody>
      </p:sp>
      <p:sp>
        <p:nvSpPr>
          <p:cNvPr id="209954" name="Text Box 34">
            <a:extLst>
              <a:ext uri="{FF2B5EF4-FFF2-40B4-BE49-F238E27FC236}">
                <a16:creationId xmlns:a16="http://schemas.microsoft.com/office/drawing/2014/main" id="{90B01CF7-2FB9-3C7D-10F5-CAA5AED766F6}"/>
              </a:ext>
            </a:extLst>
          </p:cNvPr>
          <p:cNvSpPr txBox="1">
            <a:spLocks noChangeArrowheads="1"/>
          </p:cNvSpPr>
          <p:nvPr/>
        </p:nvSpPr>
        <p:spPr bwMode="auto">
          <a:xfrm>
            <a:off x="971550" y="2967038"/>
            <a:ext cx="12969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Response</a:t>
            </a:r>
            <a:endParaRPr lang="en-US" altLang="pt-PT" sz="1800" b="0"/>
          </a:p>
        </p:txBody>
      </p:sp>
      <p:sp>
        <p:nvSpPr>
          <p:cNvPr id="209955" name="Text Box 35">
            <a:extLst>
              <a:ext uri="{FF2B5EF4-FFF2-40B4-BE49-F238E27FC236}">
                <a16:creationId xmlns:a16="http://schemas.microsoft.com/office/drawing/2014/main" id="{ADC535C9-5981-0391-B93F-F8DCD5606B83}"/>
              </a:ext>
            </a:extLst>
          </p:cNvPr>
          <p:cNvSpPr txBox="1">
            <a:spLocks noChangeArrowheads="1"/>
          </p:cNvSpPr>
          <p:nvPr/>
        </p:nvSpPr>
        <p:spPr bwMode="auto">
          <a:xfrm>
            <a:off x="1044575" y="3441700"/>
            <a:ext cx="3816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 &gt;</a:t>
            </a:r>
            <a:r>
              <a:rPr lang="en-GB" altLang="pt-PT" sz="1800" b="0" baseline="-25000"/>
              <a:t>c</a:t>
            </a:r>
            <a:r>
              <a:rPr lang="en-GB" altLang="pt-PT" sz="1800" b="0"/>
              <a:t> X &gt;</a:t>
            </a:r>
            <a:r>
              <a:rPr lang="en-GB" altLang="pt-PT" sz="1800" b="0" baseline="-25000"/>
              <a:t>c</a:t>
            </a:r>
            <a:r>
              <a:rPr lang="en-GB" altLang="pt-PT" sz="1800" b="0"/>
              <a:t> P    Intransitivity</a:t>
            </a:r>
            <a:endParaRPr lang="en-US" altLang="pt-PT" sz="1800" b="0"/>
          </a:p>
        </p:txBody>
      </p:sp>
      <p:sp>
        <p:nvSpPr>
          <p:cNvPr id="209956" name="Text Box 36">
            <a:extLst>
              <a:ext uri="{FF2B5EF4-FFF2-40B4-BE49-F238E27FC236}">
                <a16:creationId xmlns:a16="http://schemas.microsoft.com/office/drawing/2014/main" id="{2C4E527B-0462-02C4-A361-DEA2EE0428BE}"/>
              </a:ext>
            </a:extLst>
          </p:cNvPr>
          <p:cNvSpPr txBox="1">
            <a:spLocks noChangeArrowheads="1"/>
          </p:cNvSpPr>
          <p:nvPr/>
        </p:nvSpPr>
        <p:spPr bwMode="auto">
          <a:xfrm>
            <a:off x="1044575" y="3802063"/>
            <a:ext cx="3959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X &gt;</a:t>
            </a:r>
            <a:r>
              <a:rPr lang="en-GB" altLang="pt-PT" sz="1800" b="0" baseline="-25000"/>
              <a:t>c</a:t>
            </a:r>
            <a:r>
              <a:rPr lang="en-GB" altLang="pt-PT" sz="1800" b="0"/>
              <a:t> P, $      Overpricing of $</a:t>
            </a:r>
            <a:endParaRPr lang="en-US" altLang="pt-PT" sz="1800" b="0"/>
          </a:p>
        </p:txBody>
      </p:sp>
      <p:sp>
        <p:nvSpPr>
          <p:cNvPr id="209957" name="Text Box 37">
            <a:extLst>
              <a:ext uri="{FF2B5EF4-FFF2-40B4-BE49-F238E27FC236}">
                <a16:creationId xmlns:a16="http://schemas.microsoft.com/office/drawing/2014/main" id="{BBC6BEC3-0AC3-ED92-5D92-3056A66FE38C}"/>
              </a:ext>
            </a:extLst>
          </p:cNvPr>
          <p:cNvSpPr txBox="1">
            <a:spLocks noChangeArrowheads="1"/>
          </p:cNvSpPr>
          <p:nvPr/>
        </p:nvSpPr>
        <p:spPr bwMode="auto">
          <a:xfrm>
            <a:off x="1044575" y="4162425"/>
            <a:ext cx="4967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 $ &gt;</a:t>
            </a:r>
            <a:r>
              <a:rPr lang="en-GB" altLang="pt-PT" sz="1800" b="0" baseline="-25000"/>
              <a:t>c</a:t>
            </a:r>
            <a:r>
              <a:rPr lang="en-GB" altLang="pt-PT" sz="1800" b="0"/>
              <a:t> X      Underpricing of P</a:t>
            </a:r>
            <a:endParaRPr lang="en-US" altLang="pt-PT" sz="1800" b="0"/>
          </a:p>
        </p:txBody>
      </p:sp>
      <p:sp>
        <p:nvSpPr>
          <p:cNvPr id="209958" name="Text Box 38">
            <a:extLst>
              <a:ext uri="{FF2B5EF4-FFF2-40B4-BE49-F238E27FC236}">
                <a16:creationId xmlns:a16="http://schemas.microsoft.com/office/drawing/2014/main" id="{B61001CA-0502-92B5-B55C-D5485AE7E657}"/>
              </a:ext>
            </a:extLst>
          </p:cNvPr>
          <p:cNvSpPr txBox="1">
            <a:spLocks noChangeArrowheads="1"/>
          </p:cNvSpPr>
          <p:nvPr/>
        </p:nvSpPr>
        <p:spPr bwMode="auto">
          <a:xfrm>
            <a:off x="1044575" y="4538663"/>
            <a:ext cx="5832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P &gt;</a:t>
            </a:r>
            <a:r>
              <a:rPr lang="en-GB" altLang="pt-PT" sz="1800" b="0" baseline="-25000"/>
              <a:t>c</a:t>
            </a:r>
            <a:r>
              <a:rPr lang="en-GB" altLang="pt-PT" sz="1800" b="0"/>
              <a:t> X &gt;</a:t>
            </a:r>
            <a:r>
              <a:rPr lang="en-GB" altLang="pt-PT" sz="1800" b="0" baseline="-25000"/>
              <a:t>c</a:t>
            </a:r>
            <a:r>
              <a:rPr lang="en-GB" altLang="pt-PT" sz="1800" b="0"/>
              <a:t> $  </a:t>
            </a:r>
            <a:r>
              <a:rPr lang="en-GB" altLang="pt-PT" sz="1000" b="0"/>
              <a:t> </a:t>
            </a:r>
            <a:r>
              <a:rPr lang="en-GB" altLang="pt-PT" sz="1800" b="0"/>
              <a:t> Underpricing of P and overpricing of $ </a:t>
            </a:r>
            <a:endParaRPr lang="en-US" altLang="pt-PT" sz="1800" b="0"/>
          </a:p>
        </p:txBody>
      </p:sp>
      <p:sp>
        <p:nvSpPr>
          <p:cNvPr id="209960" name="Line 40">
            <a:extLst>
              <a:ext uri="{FF2B5EF4-FFF2-40B4-BE49-F238E27FC236}">
                <a16:creationId xmlns:a16="http://schemas.microsoft.com/office/drawing/2014/main" id="{8F2EE73F-EB2B-203B-2EA3-789E6198A0A5}"/>
              </a:ext>
            </a:extLst>
          </p:cNvPr>
          <p:cNvSpPr>
            <a:spLocks noChangeShapeType="1"/>
          </p:cNvSpPr>
          <p:nvPr/>
        </p:nvSpPr>
        <p:spPr bwMode="auto">
          <a:xfrm>
            <a:off x="1044575" y="3394075"/>
            <a:ext cx="712946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61" name="Line 41">
            <a:extLst>
              <a:ext uri="{FF2B5EF4-FFF2-40B4-BE49-F238E27FC236}">
                <a16:creationId xmlns:a16="http://schemas.microsoft.com/office/drawing/2014/main" id="{37FF6CB0-6949-F31C-2923-03F6715887EE}"/>
              </a:ext>
            </a:extLst>
          </p:cNvPr>
          <p:cNvSpPr>
            <a:spLocks noChangeShapeType="1"/>
          </p:cNvSpPr>
          <p:nvPr/>
        </p:nvSpPr>
        <p:spPr bwMode="auto">
          <a:xfrm>
            <a:off x="1049338" y="4954588"/>
            <a:ext cx="7129462"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62" name="Text Box 42">
            <a:extLst>
              <a:ext uri="{FF2B5EF4-FFF2-40B4-BE49-F238E27FC236}">
                <a16:creationId xmlns:a16="http://schemas.microsoft.com/office/drawing/2014/main" id="{F8ED2D2C-F648-E440-576D-E649C9B8ED8B}"/>
              </a:ext>
            </a:extLst>
          </p:cNvPr>
          <p:cNvSpPr txBox="1">
            <a:spLocks noChangeArrowheads="1"/>
          </p:cNvSpPr>
          <p:nvPr/>
        </p:nvSpPr>
        <p:spPr bwMode="auto">
          <a:xfrm>
            <a:off x="7100888" y="3454400"/>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10.0</a:t>
            </a:r>
            <a:endParaRPr lang="en-US" altLang="pt-PT" sz="1800" b="0"/>
          </a:p>
        </p:txBody>
      </p:sp>
      <p:sp>
        <p:nvSpPr>
          <p:cNvPr id="209963" name="Text Box 43">
            <a:extLst>
              <a:ext uri="{FF2B5EF4-FFF2-40B4-BE49-F238E27FC236}">
                <a16:creationId xmlns:a16="http://schemas.microsoft.com/office/drawing/2014/main" id="{64BDAF39-AC6F-23D9-8C48-2C1BD6D2ED0D}"/>
              </a:ext>
            </a:extLst>
          </p:cNvPr>
          <p:cNvSpPr txBox="1">
            <a:spLocks noChangeArrowheads="1"/>
          </p:cNvSpPr>
          <p:nvPr/>
        </p:nvSpPr>
        <p:spPr bwMode="auto">
          <a:xfrm>
            <a:off x="7085013" y="3806825"/>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65.5</a:t>
            </a:r>
            <a:endParaRPr lang="en-US" altLang="pt-PT" sz="1800" b="0"/>
          </a:p>
        </p:txBody>
      </p:sp>
      <p:sp>
        <p:nvSpPr>
          <p:cNvPr id="209964" name="Text Box 44">
            <a:extLst>
              <a:ext uri="{FF2B5EF4-FFF2-40B4-BE49-F238E27FC236}">
                <a16:creationId xmlns:a16="http://schemas.microsoft.com/office/drawing/2014/main" id="{FFFDC7C5-8608-5272-91B0-9D88DB1D7F48}"/>
              </a:ext>
            </a:extLst>
          </p:cNvPr>
          <p:cNvSpPr txBox="1">
            <a:spLocks noChangeArrowheads="1"/>
          </p:cNvSpPr>
          <p:nvPr/>
        </p:nvSpPr>
        <p:spPr bwMode="auto">
          <a:xfrm>
            <a:off x="7253288" y="4157663"/>
            <a:ext cx="720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6.1</a:t>
            </a:r>
            <a:endParaRPr lang="en-US" altLang="pt-PT" sz="1800" b="0"/>
          </a:p>
        </p:txBody>
      </p:sp>
      <p:sp>
        <p:nvSpPr>
          <p:cNvPr id="209965" name="Text Box 45">
            <a:extLst>
              <a:ext uri="{FF2B5EF4-FFF2-40B4-BE49-F238E27FC236}">
                <a16:creationId xmlns:a16="http://schemas.microsoft.com/office/drawing/2014/main" id="{B2AE8EC5-67D0-1EC2-DBF4-4A2CFF58AE7A}"/>
              </a:ext>
            </a:extLst>
          </p:cNvPr>
          <p:cNvSpPr txBox="1">
            <a:spLocks noChangeArrowheads="1"/>
          </p:cNvSpPr>
          <p:nvPr/>
        </p:nvSpPr>
        <p:spPr bwMode="auto">
          <a:xfrm>
            <a:off x="7181850" y="4538663"/>
            <a:ext cx="7191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800" b="0"/>
              <a:t>18.4</a:t>
            </a:r>
            <a:endParaRPr lang="en-US" altLang="pt-PT" sz="1800" b="0"/>
          </a:p>
        </p:txBody>
      </p:sp>
      <p:sp>
        <p:nvSpPr>
          <p:cNvPr id="209969" name="Text Box 49">
            <a:extLst>
              <a:ext uri="{FF2B5EF4-FFF2-40B4-BE49-F238E27FC236}">
                <a16:creationId xmlns:a16="http://schemas.microsoft.com/office/drawing/2014/main" id="{64869D6F-D3FB-903B-DE58-9F27B3570C59}"/>
              </a:ext>
            </a:extLst>
          </p:cNvPr>
          <p:cNvSpPr txBox="1">
            <a:spLocks noChangeArrowheads="1"/>
          </p:cNvSpPr>
          <p:nvPr/>
        </p:nvSpPr>
        <p:spPr bwMode="auto">
          <a:xfrm>
            <a:off x="1331913" y="2527300"/>
            <a:ext cx="64087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800" b="0"/>
              <a:t>Results of choices between X and P and between X and $</a:t>
            </a:r>
            <a:endParaRPr lang="en-US" altLang="pt-PT" sz="1800" b="0"/>
          </a:p>
        </p:txBody>
      </p:sp>
      <p:sp useBgFill="1">
        <p:nvSpPr>
          <p:cNvPr id="15376" name="Title 1">
            <a:extLst>
              <a:ext uri="{FF2B5EF4-FFF2-40B4-BE49-F238E27FC236}">
                <a16:creationId xmlns:a16="http://schemas.microsoft.com/office/drawing/2014/main" id="{ECB717A1-E013-02B5-C843-77C901EB91FE}"/>
              </a:ext>
            </a:extLst>
          </p:cNvPr>
          <p:cNvSpPr>
            <a:spLocks noGrp="1" noChangeArrowheads="1"/>
          </p:cNvSpPr>
          <p:nvPr>
            <p:ph type="title"/>
          </p:nvPr>
        </p:nvSpPr>
        <p:spPr>
          <a:xfrm>
            <a:off x="401638" y="631825"/>
            <a:ext cx="7772400" cy="1524000"/>
          </a:xfrm>
        </p:spPr>
        <p:txBody>
          <a:bodyPr/>
          <a:lstStyle/>
          <a:p>
            <a:r>
              <a:rPr lang="en-GB" altLang="pt-PT"/>
              <a:t>Tversky et al 1990</a:t>
            </a:r>
            <a:endParaRPr lang="pt-PT" altLang="pt-P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9969"/>
                                        </p:tgtEl>
                                        <p:attrNameLst>
                                          <p:attrName>style.visibility</p:attrName>
                                        </p:attrNameLst>
                                      </p:cBhvr>
                                      <p:to>
                                        <p:strVal val="visible"/>
                                      </p:to>
                                    </p:set>
                                    <p:animEffect transition="in" filter="wipe(up)">
                                      <p:cBhvr>
                                        <p:cTn id="7" dur="500"/>
                                        <p:tgtEl>
                                          <p:spTgt spid="209969"/>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09950"/>
                                        </p:tgtEl>
                                        <p:attrNameLst>
                                          <p:attrName>style.visibility</p:attrName>
                                        </p:attrNameLst>
                                      </p:cBhvr>
                                      <p:to>
                                        <p:strVal val="visible"/>
                                      </p:to>
                                    </p:set>
                                    <p:animEffect transition="in" filter="wipe(up)">
                                      <p:cBhvr>
                                        <p:cTn id="11" dur="500"/>
                                        <p:tgtEl>
                                          <p:spTgt spid="209950"/>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09954"/>
                                        </p:tgtEl>
                                        <p:attrNameLst>
                                          <p:attrName>style.visibility</p:attrName>
                                        </p:attrNameLst>
                                      </p:cBhvr>
                                      <p:to>
                                        <p:strVal val="visible"/>
                                      </p:to>
                                    </p:set>
                                    <p:animEffect transition="in" filter="wipe(up)">
                                      <p:cBhvr>
                                        <p:cTn id="15" dur="500"/>
                                        <p:tgtEl>
                                          <p:spTgt spid="209954"/>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09953"/>
                                        </p:tgtEl>
                                        <p:attrNameLst>
                                          <p:attrName>style.visibility</p:attrName>
                                        </p:attrNameLst>
                                      </p:cBhvr>
                                      <p:to>
                                        <p:strVal val="visible"/>
                                      </p:to>
                                    </p:set>
                                    <p:animEffect transition="in" filter="wipe(up)">
                                      <p:cBhvr>
                                        <p:cTn id="18" dur="500"/>
                                        <p:tgtEl>
                                          <p:spTgt spid="209953"/>
                                        </p:tgtEl>
                                      </p:cBhvr>
                                    </p:animEffect>
                                  </p:childTnLst>
                                </p:cTn>
                              </p:par>
                            </p:childTnLst>
                          </p:cTn>
                        </p:par>
                        <p:par>
                          <p:cTn id="19" fill="hold" nodeType="afterGroup">
                            <p:stCondLst>
                              <p:cond delay="1500"/>
                            </p:stCondLst>
                            <p:childTnLst>
                              <p:par>
                                <p:cTn id="20" presetID="22" presetClass="entr" presetSubtype="1" fill="hold" nodeType="afterEffect">
                                  <p:stCondLst>
                                    <p:cond delay="0"/>
                                  </p:stCondLst>
                                  <p:childTnLst>
                                    <p:set>
                                      <p:cBhvr>
                                        <p:cTn id="21" dur="1" fill="hold">
                                          <p:stCondLst>
                                            <p:cond delay="0"/>
                                          </p:stCondLst>
                                        </p:cTn>
                                        <p:tgtEl>
                                          <p:spTgt spid="209960"/>
                                        </p:tgtEl>
                                        <p:attrNameLst>
                                          <p:attrName>style.visibility</p:attrName>
                                        </p:attrNameLst>
                                      </p:cBhvr>
                                      <p:to>
                                        <p:strVal val="visible"/>
                                      </p:to>
                                    </p:set>
                                    <p:animEffect transition="in" filter="wipe(up)">
                                      <p:cBhvr>
                                        <p:cTn id="22" dur="500"/>
                                        <p:tgtEl>
                                          <p:spTgt spid="209960"/>
                                        </p:tgtEl>
                                      </p:cBhvr>
                                    </p:animEffect>
                                  </p:childTnLst>
                                </p:cTn>
                              </p:par>
                            </p:childTnLst>
                          </p:cTn>
                        </p:par>
                        <p:par>
                          <p:cTn id="23" fill="hold" nodeType="afterGroup">
                            <p:stCondLst>
                              <p:cond delay="2000"/>
                            </p:stCondLst>
                            <p:childTnLst>
                              <p:par>
                                <p:cTn id="24" presetID="22" presetClass="entr" presetSubtype="1" fill="hold" nodeType="afterEffect">
                                  <p:stCondLst>
                                    <p:cond delay="0"/>
                                  </p:stCondLst>
                                  <p:childTnLst>
                                    <p:set>
                                      <p:cBhvr>
                                        <p:cTn id="25" dur="1" fill="hold">
                                          <p:stCondLst>
                                            <p:cond delay="0"/>
                                          </p:stCondLst>
                                        </p:cTn>
                                        <p:tgtEl>
                                          <p:spTgt spid="209961"/>
                                        </p:tgtEl>
                                        <p:attrNameLst>
                                          <p:attrName>style.visibility</p:attrName>
                                        </p:attrNameLst>
                                      </p:cBhvr>
                                      <p:to>
                                        <p:strVal val="visible"/>
                                      </p:to>
                                    </p:set>
                                    <p:animEffect transition="in" filter="wipe(up)">
                                      <p:cBhvr>
                                        <p:cTn id="26" dur="500"/>
                                        <p:tgtEl>
                                          <p:spTgt spid="20996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09955"/>
                                        </p:tgtEl>
                                        <p:attrNameLst>
                                          <p:attrName>style.visibility</p:attrName>
                                        </p:attrNameLst>
                                      </p:cBhvr>
                                      <p:to>
                                        <p:strVal val="visible"/>
                                      </p:to>
                                    </p:set>
                                    <p:animEffect transition="in" filter="wipe(left)">
                                      <p:cBhvr>
                                        <p:cTn id="31" dur="500"/>
                                        <p:tgtEl>
                                          <p:spTgt spid="20995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09956"/>
                                        </p:tgtEl>
                                        <p:attrNameLst>
                                          <p:attrName>style.visibility</p:attrName>
                                        </p:attrNameLst>
                                      </p:cBhvr>
                                      <p:to>
                                        <p:strVal val="visible"/>
                                      </p:to>
                                    </p:set>
                                    <p:animEffect transition="in" filter="wipe(left)">
                                      <p:cBhvr>
                                        <p:cTn id="36" dur="500"/>
                                        <p:tgtEl>
                                          <p:spTgt spid="20995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09957"/>
                                        </p:tgtEl>
                                        <p:attrNameLst>
                                          <p:attrName>style.visibility</p:attrName>
                                        </p:attrNameLst>
                                      </p:cBhvr>
                                      <p:to>
                                        <p:strVal val="visible"/>
                                      </p:to>
                                    </p:set>
                                    <p:animEffect transition="in" filter="wipe(left)">
                                      <p:cBhvr>
                                        <p:cTn id="41" dur="500"/>
                                        <p:tgtEl>
                                          <p:spTgt spid="20995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09958"/>
                                        </p:tgtEl>
                                        <p:attrNameLst>
                                          <p:attrName>style.visibility</p:attrName>
                                        </p:attrNameLst>
                                      </p:cBhvr>
                                      <p:to>
                                        <p:strVal val="visible"/>
                                      </p:to>
                                    </p:set>
                                    <p:animEffect transition="in" filter="wipe(left)">
                                      <p:cBhvr>
                                        <p:cTn id="46" dur="500"/>
                                        <p:tgtEl>
                                          <p:spTgt spid="20995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209962"/>
                                        </p:tgtEl>
                                        <p:attrNameLst>
                                          <p:attrName>style.visibility</p:attrName>
                                        </p:attrNameLst>
                                      </p:cBhvr>
                                      <p:to>
                                        <p:strVal val="visible"/>
                                      </p:to>
                                    </p:set>
                                    <p:animEffect transition="in" filter="wipe(up)">
                                      <p:cBhvr>
                                        <p:cTn id="51" dur="500"/>
                                        <p:tgtEl>
                                          <p:spTgt spid="209962"/>
                                        </p:tgtEl>
                                      </p:cBhvr>
                                    </p:animEffect>
                                  </p:childTnLst>
                                </p:cTn>
                              </p:par>
                            </p:childTnLst>
                          </p:cTn>
                        </p:par>
                        <p:par>
                          <p:cTn id="52" fill="hold" nodeType="afterGroup">
                            <p:stCondLst>
                              <p:cond delay="500"/>
                            </p:stCondLst>
                            <p:childTnLst>
                              <p:par>
                                <p:cTn id="53" presetID="22" presetClass="entr" presetSubtype="1" fill="hold" grpId="0" nodeType="afterEffect">
                                  <p:stCondLst>
                                    <p:cond delay="0"/>
                                  </p:stCondLst>
                                  <p:childTnLst>
                                    <p:set>
                                      <p:cBhvr>
                                        <p:cTn id="54" dur="1" fill="hold">
                                          <p:stCondLst>
                                            <p:cond delay="0"/>
                                          </p:stCondLst>
                                        </p:cTn>
                                        <p:tgtEl>
                                          <p:spTgt spid="209963"/>
                                        </p:tgtEl>
                                        <p:attrNameLst>
                                          <p:attrName>style.visibility</p:attrName>
                                        </p:attrNameLst>
                                      </p:cBhvr>
                                      <p:to>
                                        <p:strVal val="visible"/>
                                      </p:to>
                                    </p:set>
                                    <p:animEffect transition="in" filter="wipe(up)">
                                      <p:cBhvr>
                                        <p:cTn id="55" dur="500"/>
                                        <p:tgtEl>
                                          <p:spTgt spid="209963"/>
                                        </p:tgtEl>
                                      </p:cBhvr>
                                    </p:animEffect>
                                  </p:childTnLst>
                                </p:cTn>
                              </p:par>
                            </p:childTnLst>
                          </p:cTn>
                        </p:par>
                        <p:par>
                          <p:cTn id="56" fill="hold" nodeType="afterGroup">
                            <p:stCondLst>
                              <p:cond delay="1000"/>
                            </p:stCondLst>
                            <p:childTnLst>
                              <p:par>
                                <p:cTn id="57" presetID="22" presetClass="entr" presetSubtype="1" fill="hold" grpId="0" nodeType="afterEffect">
                                  <p:stCondLst>
                                    <p:cond delay="0"/>
                                  </p:stCondLst>
                                  <p:childTnLst>
                                    <p:set>
                                      <p:cBhvr>
                                        <p:cTn id="58" dur="1" fill="hold">
                                          <p:stCondLst>
                                            <p:cond delay="0"/>
                                          </p:stCondLst>
                                        </p:cTn>
                                        <p:tgtEl>
                                          <p:spTgt spid="209964"/>
                                        </p:tgtEl>
                                        <p:attrNameLst>
                                          <p:attrName>style.visibility</p:attrName>
                                        </p:attrNameLst>
                                      </p:cBhvr>
                                      <p:to>
                                        <p:strVal val="visible"/>
                                      </p:to>
                                    </p:set>
                                    <p:animEffect transition="in" filter="wipe(up)">
                                      <p:cBhvr>
                                        <p:cTn id="59" dur="500"/>
                                        <p:tgtEl>
                                          <p:spTgt spid="209964"/>
                                        </p:tgtEl>
                                      </p:cBhvr>
                                    </p:animEffect>
                                  </p:childTnLst>
                                </p:cTn>
                              </p:par>
                            </p:childTnLst>
                          </p:cTn>
                        </p:par>
                        <p:par>
                          <p:cTn id="60" fill="hold" nodeType="afterGroup">
                            <p:stCondLst>
                              <p:cond delay="1500"/>
                            </p:stCondLst>
                            <p:childTnLst>
                              <p:par>
                                <p:cTn id="61" presetID="22" presetClass="entr" presetSubtype="1" fill="hold" grpId="0" nodeType="afterEffect">
                                  <p:stCondLst>
                                    <p:cond delay="0"/>
                                  </p:stCondLst>
                                  <p:childTnLst>
                                    <p:set>
                                      <p:cBhvr>
                                        <p:cTn id="62" dur="1" fill="hold">
                                          <p:stCondLst>
                                            <p:cond delay="0"/>
                                          </p:stCondLst>
                                        </p:cTn>
                                        <p:tgtEl>
                                          <p:spTgt spid="209965"/>
                                        </p:tgtEl>
                                        <p:attrNameLst>
                                          <p:attrName>style.visibility</p:attrName>
                                        </p:attrNameLst>
                                      </p:cBhvr>
                                      <p:to>
                                        <p:strVal val="visible"/>
                                      </p:to>
                                    </p:set>
                                    <p:animEffect transition="in" filter="wipe(up)">
                                      <p:cBhvr>
                                        <p:cTn id="63" dur="500"/>
                                        <p:tgtEl>
                                          <p:spTgt spid="209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53" grpId="0"/>
      <p:bldP spid="209954" grpId="0"/>
      <p:bldP spid="209955" grpId="0"/>
      <p:bldP spid="209956" grpId="0"/>
      <p:bldP spid="209957" grpId="0"/>
      <p:bldP spid="209958" grpId="0"/>
      <p:bldP spid="209962" grpId="0"/>
      <p:bldP spid="209963" grpId="0"/>
      <p:bldP spid="209964" grpId="0"/>
      <p:bldP spid="209965" grpId="0"/>
      <p:bldP spid="2099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410" name="Rectangle 2">
            <a:extLst>
              <a:ext uri="{FF2B5EF4-FFF2-40B4-BE49-F238E27FC236}">
                <a16:creationId xmlns:a16="http://schemas.microsoft.com/office/drawing/2014/main" id="{05FC3C1C-E6C3-5FA6-8B3C-9AB459FB2581}"/>
              </a:ext>
            </a:extLst>
          </p:cNvPr>
          <p:cNvSpPr>
            <a:spLocks noGrp="1" noChangeArrowheads="1"/>
          </p:cNvSpPr>
          <p:nvPr>
            <p:ph type="title"/>
          </p:nvPr>
        </p:nvSpPr>
        <p:spPr>
          <a:xfrm>
            <a:off x="392113" y="574675"/>
            <a:ext cx="8359775" cy="692150"/>
          </a:xfrm>
        </p:spPr>
        <p:txBody>
          <a:bodyPr/>
          <a:lstStyle/>
          <a:p>
            <a:pPr eaLnBrk="1" hangingPunct="1"/>
            <a:r>
              <a:rPr lang="en-GB" altLang="pt-PT" sz="2400"/>
              <a:t>A Related Anomaly: The Matching-Choice Discrepancy</a:t>
            </a:r>
          </a:p>
        </p:txBody>
      </p:sp>
      <p:sp>
        <p:nvSpPr>
          <p:cNvPr id="211972" name="Text Box 4">
            <a:extLst>
              <a:ext uri="{FF2B5EF4-FFF2-40B4-BE49-F238E27FC236}">
                <a16:creationId xmlns:a16="http://schemas.microsoft.com/office/drawing/2014/main" id="{58C318DF-F1BE-6CCB-AD23-3B9031904D43}"/>
              </a:ext>
            </a:extLst>
          </p:cNvPr>
          <p:cNvSpPr txBox="1">
            <a:spLocks noChangeArrowheads="1"/>
          </p:cNvSpPr>
          <p:nvPr/>
        </p:nvSpPr>
        <p:spPr bwMode="auto">
          <a:xfrm>
            <a:off x="150813" y="1309688"/>
            <a:ext cx="8964612"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600" b="0"/>
              <a:t>About 600 people are killed each year in Israel in traffic accidents. The ministry of transportation investigates various programs to reduce the number of casualties. Consider the following programs described in terms of yearly costs (in millions of dollars) and the number of casualties per year that is expected following the implementation of the program.</a:t>
            </a:r>
            <a:r>
              <a:rPr lang="en-US" altLang="pt-PT" sz="1600" b="0"/>
              <a:t> </a:t>
            </a:r>
          </a:p>
        </p:txBody>
      </p:sp>
      <p:sp>
        <p:nvSpPr>
          <p:cNvPr id="211973" name="Text Box 5">
            <a:extLst>
              <a:ext uri="{FF2B5EF4-FFF2-40B4-BE49-F238E27FC236}">
                <a16:creationId xmlns:a16="http://schemas.microsoft.com/office/drawing/2014/main" id="{4A2E29D9-2923-BF05-6FAF-258B15EBEFFA}"/>
              </a:ext>
            </a:extLst>
          </p:cNvPr>
          <p:cNvSpPr txBox="1">
            <a:spLocks noChangeArrowheads="1"/>
          </p:cNvSpPr>
          <p:nvPr/>
        </p:nvSpPr>
        <p:spPr bwMode="auto">
          <a:xfrm>
            <a:off x="968375" y="2424113"/>
            <a:ext cx="7272338"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600" b="0"/>
              <a:t>                      Expected number of casualties            Cost</a:t>
            </a:r>
          </a:p>
          <a:p>
            <a:pPr eaLnBrk="1" hangingPunct="1">
              <a:spcBef>
                <a:spcPct val="50000"/>
              </a:spcBef>
              <a:buFontTx/>
              <a:buNone/>
            </a:pPr>
            <a:r>
              <a:rPr lang="en-GB" altLang="pt-PT" sz="1600" b="0"/>
              <a:t>Program </a:t>
            </a:r>
            <a:r>
              <a:rPr lang="en-GB" altLang="pt-PT" sz="1600" b="0" i="1"/>
              <a:t>X                   </a:t>
            </a:r>
            <a:r>
              <a:rPr lang="en-GB" altLang="pt-PT" sz="1600" b="0"/>
              <a:t>500 (-100)</a:t>
            </a:r>
            <a:endParaRPr lang="en-US" altLang="pt-PT" sz="1600" b="0"/>
          </a:p>
        </p:txBody>
      </p:sp>
      <p:sp>
        <p:nvSpPr>
          <p:cNvPr id="211974" name="Text Box 6">
            <a:extLst>
              <a:ext uri="{FF2B5EF4-FFF2-40B4-BE49-F238E27FC236}">
                <a16:creationId xmlns:a16="http://schemas.microsoft.com/office/drawing/2014/main" id="{0BE92920-4F82-32E9-B45D-1960FA5E78F0}"/>
              </a:ext>
            </a:extLst>
          </p:cNvPr>
          <p:cNvSpPr txBox="1">
            <a:spLocks noChangeArrowheads="1"/>
          </p:cNvSpPr>
          <p:nvPr/>
        </p:nvSpPr>
        <p:spPr bwMode="auto">
          <a:xfrm>
            <a:off x="968375" y="3101975"/>
            <a:ext cx="4248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600" b="0"/>
              <a:t>Program </a:t>
            </a:r>
            <a:r>
              <a:rPr lang="en-GB" altLang="pt-PT" sz="1600" b="0" i="1"/>
              <a:t>Y                   </a:t>
            </a:r>
            <a:r>
              <a:rPr lang="en-GB" altLang="pt-PT" sz="1600" b="0"/>
              <a:t>570  (-30)</a:t>
            </a:r>
            <a:endParaRPr lang="en-US" altLang="pt-PT" sz="1600" b="0"/>
          </a:p>
        </p:txBody>
      </p:sp>
      <p:sp>
        <p:nvSpPr>
          <p:cNvPr id="211975" name="Line 7">
            <a:extLst>
              <a:ext uri="{FF2B5EF4-FFF2-40B4-BE49-F238E27FC236}">
                <a16:creationId xmlns:a16="http://schemas.microsoft.com/office/drawing/2014/main" id="{EA1904FC-251E-0449-448F-C48B02D89319}"/>
              </a:ext>
            </a:extLst>
          </p:cNvPr>
          <p:cNvSpPr>
            <a:spLocks noChangeShapeType="1"/>
          </p:cNvSpPr>
          <p:nvPr/>
        </p:nvSpPr>
        <p:spPr bwMode="auto">
          <a:xfrm>
            <a:off x="176213" y="1266825"/>
            <a:ext cx="8785225"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976" name="Text Box 8">
            <a:extLst>
              <a:ext uri="{FF2B5EF4-FFF2-40B4-BE49-F238E27FC236}">
                <a16:creationId xmlns:a16="http://schemas.microsoft.com/office/drawing/2014/main" id="{257B0A1F-D1CE-6F19-02E0-044B862CAD24}"/>
              </a:ext>
            </a:extLst>
          </p:cNvPr>
          <p:cNvSpPr txBox="1">
            <a:spLocks noChangeArrowheads="1"/>
          </p:cNvSpPr>
          <p:nvPr/>
        </p:nvSpPr>
        <p:spPr bwMode="auto">
          <a:xfrm>
            <a:off x="468313" y="3500438"/>
            <a:ext cx="81327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600" b="0"/>
              <a:t>Adapted from Tversky, Sattah and Slovic, 1988.</a:t>
            </a:r>
            <a:r>
              <a:rPr lang="en-US" altLang="pt-PT" sz="1600" b="0"/>
              <a:t> </a:t>
            </a:r>
            <a:r>
              <a:rPr lang="en-GB" altLang="pt-PT" sz="1600" b="0"/>
              <a:t>“Contingent Weighting in Judgement and Choice,” </a:t>
            </a:r>
            <a:r>
              <a:rPr lang="en-GB" altLang="pt-PT" sz="1600" b="0" i="1"/>
              <a:t>Psychological Review</a:t>
            </a:r>
            <a:r>
              <a:rPr lang="en-GB" altLang="pt-PT" sz="1600" b="0"/>
              <a:t> 95, 371-84 (p. 373).</a:t>
            </a:r>
            <a:endParaRPr lang="en-US" altLang="pt-PT" sz="1600" b="0"/>
          </a:p>
        </p:txBody>
      </p:sp>
      <p:sp>
        <p:nvSpPr>
          <p:cNvPr id="211981" name="Text Box 13">
            <a:extLst>
              <a:ext uri="{FF2B5EF4-FFF2-40B4-BE49-F238E27FC236}">
                <a16:creationId xmlns:a16="http://schemas.microsoft.com/office/drawing/2014/main" id="{061CECE1-2D2C-8D06-B6FC-DBEE2670C0A0}"/>
              </a:ext>
            </a:extLst>
          </p:cNvPr>
          <p:cNvSpPr txBox="1">
            <a:spLocks noChangeArrowheads="1"/>
          </p:cNvSpPr>
          <p:nvPr/>
        </p:nvSpPr>
        <p:spPr bwMode="auto">
          <a:xfrm>
            <a:off x="442913" y="4862513"/>
            <a:ext cx="7978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eaLnBrk="1" hangingPunct="1">
              <a:spcBef>
                <a:spcPct val="50000"/>
              </a:spcBef>
              <a:buFontTx/>
              <a:buNone/>
            </a:pPr>
            <a:r>
              <a:rPr lang="en-GB" altLang="pt-PT" sz="1600" b="0"/>
              <a:t>Results: 67% of subjects chose </a:t>
            </a:r>
            <a:r>
              <a:rPr lang="en-GB" altLang="pt-PT" sz="1600" b="0" i="1"/>
              <a:t>X, </a:t>
            </a:r>
            <a:r>
              <a:rPr lang="en-GB" altLang="pt-PT" sz="1600" b="0"/>
              <a:t> but in matching tasks only 4% preferred </a:t>
            </a:r>
            <a:r>
              <a:rPr lang="en-GB" altLang="pt-PT" sz="1600" b="0" i="1"/>
              <a:t>X</a:t>
            </a:r>
            <a:r>
              <a:rPr lang="en-GB" altLang="pt-PT" sz="1600" b="0"/>
              <a:t> </a:t>
            </a:r>
            <a:endParaRPr lang="en-US" altLang="pt-PT" sz="1600" b="0"/>
          </a:p>
        </p:txBody>
      </p:sp>
      <p:sp>
        <p:nvSpPr>
          <p:cNvPr id="211983" name="Line 15">
            <a:extLst>
              <a:ext uri="{FF2B5EF4-FFF2-40B4-BE49-F238E27FC236}">
                <a16:creationId xmlns:a16="http://schemas.microsoft.com/office/drawing/2014/main" id="{30E8650B-1BEA-62EF-00DB-9EF384CF9C09}"/>
              </a:ext>
            </a:extLst>
          </p:cNvPr>
          <p:cNvSpPr>
            <a:spLocks noChangeShapeType="1"/>
          </p:cNvSpPr>
          <p:nvPr/>
        </p:nvSpPr>
        <p:spPr bwMode="auto">
          <a:xfrm>
            <a:off x="371475" y="3457575"/>
            <a:ext cx="7993063"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989" name="Text Box 21">
            <a:extLst>
              <a:ext uri="{FF2B5EF4-FFF2-40B4-BE49-F238E27FC236}">
                <a16:creationId xmlns:a16="http://schemas.microsoft.com/office/drawing/2014/main" id="{15B6E0AB-DF41-A837-6C26-D47B0D37A910}"/>
              </a:ext>
            </a:extLst>
          </p:cNvPr>
          <p:cNvSpPr txBox="1">
            <a:spLocks noChangeArrowheads="1"/>
          </p:cNvSpPr>
          <p:nvPr/>
        </p:nvSpPr>
        <p:spPr bwMode="auto">
          <a:xfrm>
            <a:off x="5789613" y="3094038"/>
            <a:ext cx="1008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600" b="0"/>
              <a:t>£120m</a:t>
            </a:r>
            <a:endParaRPr lang="en-US" altLang="pt-PT" sz="1600" b="0"/>
          </a:p>
        </p:txBody>
      </p:sp>
      <p:sp>
        <p:nvSpPr>
          <p:cNvPr id="211991" name="Text Box 23">
            <a:extLst>
              <a:ext uri="{FF2B5EF4-FFF2-40B4-BE49-F238E27FC236}">
                <a16:creationId xmlns:a16="http://schemas.microsoft.com/office/drawing/2014/main" id="{DA5FD343-C91A-B6B5-6D34-3C673470A7A2}"/>
              </a:ext>
            </a:extLst>
          </p:cNvPr>
          <p:cNvSpPr txBox="1">
            <a:spLocks noChangeArrowheads="1"/>
          </p:cNvSpPr>
          <p:nvPr/>
        </p:nvSpPr>
        <p:spPr bwMode="auto">
          <a:xfrm>
            <a:off x="5622925" y="2767013"/>
            <a:ext cx="1296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600" b="0"/>
              <a:t>?</a:t>
            </a:r>
            <a:endParaRPr lang="en-US" altLang="pt-PT" sz="1600" b="0"/>
          </a:p>
        </p:txBody>
      </p:sp>
      <p:sp>
        <p:nvSpPr>
          <p:cNvPr id="211994" name="Text Box 26">
            <a:extLst>
              <a:ext uri="{FF2B5EF4-FFF2-40B4-BE49-F238E27FC236}">
                <a16:creationId xmlns:a16="http://schemas.microsoft.com/office/drawing/2014/main" id="{B506F621-9BA7-680E-760B-8368669F6068}"/>
              </a:ext>
            </a:extLst>
          </p:cNvPr>
          <p:cNvSpPr txBox="1">
            <a:spLocks noChangeArrowheads="1"/>
          </p:cNvSpPr>
          <p:nvPr/>
        </p:nvSpPr>
        <p:spPr bwMode="auto">
          <a:xfrm>
            <a:off x="5648325" y="2779713"/>
            <a:ext cx="1223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b="1">
                <a:solidFill>
                  <a:schemeClr val="bg1"/>
                </a:solidFill>
                <a:latin typeface="Comic Sans MS" panose="030F0702030302020204" pitchFamily="66" charset="0"/>
              </a:defRPr>
            </a:lvl1pPr>
            <a:lvl2pPr marL="742950" indent="-285750">
              <a:spcBef>
                <a:spcPct val="20000"/>
              </a:spcBef>
              <a:buChar char="–"/>
              <a:defRPr sz="2000" b="1">
                <a:solidFill>
                  <a:schemeClr val="bg1"/>
                </a:solidFill>
                <a:latin typeface="Comic Sans MS" panose="030F0702030302020204" pitchFamily="66" charset="0"/>
              </a:defRPr>
            </a:lvl2pPr>
            <a:lvl3pPr marL="1143000" indent="-228600">
              <a:spcBef>
                <a:spcPct val="20000"/>
              </a:spcBef>
              <a:buChar char="•"/>
              <a:defRPr sz="2400">
                <a:solidFill>
                  <a:schemeClr val="bg1"/>
                </a:solidFill>
                <a:latin typeface="Comic Sans MS" panose="030F0702030302020204" pitchFamily="66" charset="0"/>
              </a:defRPr>
            </a:lvl3pPr>
            <a:lvl4pPr marL="1600200" indent="-228600">
              <a:spcBef>
                <a:spcPct val="20000"/>
              </a:spcBef>
              <a:buChar char="–"/>
              <a:defRPr sz="2000">
                <a:solidFill>
                  <a:schemeClr val="bg1"/>
                </a:solidFill>
                <a:latin typeface="Comic Sans MS" panose="030F0702030302020204" pitchFamily="66" charset="0"/>
              </a:defRPr>
            </a:lvl4pPr>
            <a:lvl5pPr marL="2057400" indent="-228600">
              <a:spcBef>
                <a:spcPct val="20000"/>
              </a:spcBef>
              <a:buChar char="»"/>
              <a:defRPr sz="2000">
                <a:solidFill>
                  <a:schemeClr val="bg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bg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bg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bg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bg1"/>
                </a:solidFill>
                <a:latin typeface="Comic Sans MS" panose="030F0702030302020204" pitchFamily="66" charset="0"/>
              </a:defRPr>
            </a:lvl9pPr>
          </a:lstStyle>
          <a:p>
            <a:pPr algn="ctr" eaLnBrk="1" hangingPunct="1">
              <a:spcBef>
                <a:spcPct val="50000"/>
              </a:spcBef>
              <a:buFontTx/>
              <a:buNone/>
            </a:pPr>
            <a:r>
              <a:rPr lang="en-GB" altLang="pt-PT" sz="1600" b="0"/>
              <a:t>£550m</a:t>
            </a:r>
            <a:endParaRPr lang="en-US" altLang="pt-PT" sz="1600" b="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11975"/>
                                        </p:tgtEl>
                                        <p:attrNameLst>
                                          <p:attrName>style.visibility</p:attrName>
                                        </p:attrNameLst>
                                      </p:cBhvr>
                                      <p:to>
                                        <p:strVal val="visible"/>
                                      </p:to>
                                    </p:set>
                                    <p:animEffect transition="in" filter="wipe(up)">
                                      <p:cBhvr>
                                        <p:cTn id="7" dur="500"/>
                                        <p:tgtEl>
                                          <p:spTgt spid="211975"/>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1972"/>
                                        </p:tgtEl>
                                        <p:attrNameLst>
                                          <p:attrName>style.visibility</p:attrName>
                                        </p:attrNameLst>
                                      </p:cBhvr>
                                      <p:to>
                                        <p:strVal val="visible"/>
                                      </p:to>
                                    </p:set>
                                    <p:animEffect transition="in" filter="wipe(up)">
                                      <p:cBhvr>
                                        <p:cTn id="11" dur="500"/>
                                        <p:tgtEl>
                                          <p:spTgt spid="211972"/>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11973"/>
                                        </p:tgtEl>
                                        <p:attrNameLst>
                                          <p:attrName>style.visibility</p:attrName>
                                        </p:attrNameLst>
                                      </p:cBhvr>
                                      <p:to>
                                        <p:strVal val="visible"/>
                                      </p:to>
                                    </p:set>
                                    <p:animEffect transition="in" filter="wipe(up)">
                                      <p:cBhvr>
                                        <p:cTn id="15" dur="500"/>
                                        <p:tgtEl>
                                          <p:spTgt spid="211973"/>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11991"/>
                                        </p:tgtEl>
                                        <p:attrNameLst>
                                          <p:attrName>style.visibility</p:attrName>
                                        </p:attrNameLst>
                                      </p:cBhvr>
                                      <p:to>
                                        <p:strVal val="visible"/>
                                      </p:to>
                                    </p:set>
                                    <p:animEffect transition="in" filter="wipe(up)">
                                      <p:cBhvr>
                                        <p:cTn id="18" dur="500"/>
                                        <p:tgtEl>
                                          <p:spTgt spid="211991"/>
                                        </p:tgtEl>
                                      </p:cBhvr>
                                    </p:animEffect>
                                  </p:childTnLst>
                                </p:cTn>
                              </p:par>
                            </p:childTnLst>
                          </p:cTn>
                        </p:par>
                        <p:par>
                          <p:cTn id="19" fill="hold" nodeType="afterGroup">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11974"/>
                                        </p:tgtEl>
                                        <p:attrNameLst>
                                          <p:attrName>style.visibility</p:attrName>
                                        </p:attrNameLst>
                                      </p:cBhvr>
                                      <p:to>
                                        <p:strVal val="visible"/>
                                      </p:to>
                                    </p:set>
                                    <p:animEffect transition="in" filter="wipe(up)">
                                      <p:cBhvr>
                                        <p:cTn id="22" dur="500"/>
                                        <p:tgtEl>
                                          <p:spTgt spid="21197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11989"/>
                                        </p:tgtEl>
                                        <p:attrNameLst>
                                          <p:attrName>style.visibility</p:attrName>
                                        </p:attrNameLst>
                                      </p:cBhvr>
                                      <p:to>
                                        <p:strVal val="visible"/>
                                      </p:to>
                                    </p:set>
                                    <p:animEffect transition="in" filter="dissolve">
                                      <p:cBhvr>
                                        <p:cTn id="25" dur="500"/>
                                        <p:tgtEl>
                                          <p:spTgt spid="211989"/>
                                        </p:tgtEl>
                                      </p:cBhvr>
                                    </p:animEffect>
                                  </p:childTnLst>
                                </p:cTn>
                              </p:par>
                            </p:childTnLst>
                          </p:cTn>
                        </p:par>
                        <p:par>
                          <p:cTn id="26" fill="hold" nodeType="afterGroup">
                            <p:stCondLst>
                              <p:cond delay="2000"/>
                            </p:stCondLst>
                            <p:childTnLst>
                              <p:par>
                                <p:cTn id="27" presetID="22" presetClass="entr" presetSubtype="1" fill="hold" nodeType="afterEffect">
                                  <p:stCondLst>
                                    <p:cond delay="0"/>
                                  </p:stCondLst>
                                  <p:childTnLst>
                                    <p:set>
                                      <p:cBhvr>
                                        <p:cTn id="28" dur="1" fill="hold">
                                          <p:stCondLst>
                                            <p:cond delay="0"/>
                                          </p:stCondLst>
                                        </p:cTn>
                                        <p:tgtEl>
                                          <p:spTgt spid="211983"/>
                                        </p:tgtEl>
                                        <p:attrNameLst>
                                          <p:attrName>style.visibility</p:attrName>
                                        </p:attrNameLst>
                                      </p:cBhvr>
                                      <p:to>
                                        <p:strVal val="visible"/>
                                      </p:to>
                                    </p:set>
                                    <p:animEffect transition="in" filter="wipe(up)">
                                      <p:cBhvr>
                                        <p:cTn id="29" dur="500"/>
                                        <p:tgtEl>
                                          <p:spTgt spid="211983"/>
                                        </p:tgtEl>
                                      </p:cBhvr>
                                    </p:animEffect>
                                  </p:childTnLst>
                                </p:cTn>
                              </p:par>
                            </p:childTnLst>
                          </p:cTn>
                        </p:par>
                        <p:par>
                          <p:cTn id="30" fill="hold" nodeType="afterGroup">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211976"/>
                                        </p:tgtEl>
                                        <p:attrNameLst>
                                          <p:attrName>style.visibility</p:attrName>
                                        </p:attrNameLst>
                                      </p:cBhvr>
                                      <p:to>
                                        <p:strVal val="visible"/>
                                      </p:to>
                                    </p:set>
                                    <p:animEffect transition="in" filter="wipe(up)">
                                      <p:cBhvr>
                                        <p:cTn id="33" dur="500"/>
                                        <p:tgtEl>
                                          <p:spTgt spid="21197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xit" presetSubtype="0" fill="hold" grpId="1" nodeType="clickEffect">
                                  <p:stCondLst>
                                    <p:cond delay="0"/>
                                  </p:stCondLst>
                                  <p:childTnLst>
                                    <p:animEffect transition="out" filter="dissolve">
                                      <p:cBhvr>
                                        <p:cTn id="37" dur="500"/>
                                        <p:tgtEl>
                                          <p:spTgt spid="211991"/>
                                        </p:tgtEl>
                                      </p:cBhvr>
                                    </p:animEffect>
                                    <p:set>
                                      <p:cBhvr>
                                        <p:cTn id="38" dur="1" fill="hold">
                                          <p:stCondLst>
                                            <p:cond delay="499"/>
                                          </p:stCondLst>
                                        </p:cTn>
                                        <p:tgtEl>
                                          <p:spTgt spid="211991"/>
                                        </p:tgtEl>
                                        <p:attrNameLst>
                                          <p:attrName>style.visibility</p:attrName>
                                        </p:attrNameLst>
                                      </p:cBhvr>
                                      <p:to>
                                        <p:strVal val="hidden"/>
                                      </p:to>
                                    </p:set>
                                  </p:childTnLst>
                                </p:cTn>
                              </p:par>
                              <p:par>
                                <p:cTn id="39" presetID="9" presetClass="entr" presetSubtype="0" fill="hold" grpId="0" nodeType="withEffect">
                                  <p:stCondLst>
                                    <p:cond delay="0"/>
                                  </p:stCondLst>
                                  <p:childTnLst>
                                    <p:set>
                                      <p:cBhvr>
                                        <p:cTn id="40" dur="1" fill="hold">
                                          <p:stCondLst>
                                            <p:cond delay="0"/>
                                          </p:stCondLst>
                                        </p:cTn>
                                        <p:tgtEl>
                                          <p:spTgt spid="211994"/>
                                        </p:tgtEl>
                                        <p:attrNameLst>
                                          <p:attrName>style.visibility</p:attrName>
                                        </p:attrNameLst>
                                      </p:cBhvr>
                                      <p:to>
                                        <p:strVal val="visible"/>
                                      </p:to>
                                    </p:set>
                                    <p:animEffect transition="in" filter="dissolve">
                                      <p:cBhvr>
                                        <p:cTn id="41" dur="500"/>
                                        <p:tgtEl>
                                          <p:spTgt spid="21199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11981"/>
                                        </p:tgtEl>
                                        <p:attrNameLst>
                                          <p:attrName>style.visibility</p:attrName>
                                        </p:attrNameLst>
                                      </p:cBhvr>
                                      <p:to>
                                        <p:strVal val="visible"/>
                                      </p:to>
                                    </p:set>
                                    <p:animEffect transition="in" filter="wipe(left)">
                                      <p:cBhvr>
                                        <p:cTn id="46" dur="500"/>
                                        <p:tgtEl>
                                          <p:spTgt spid="2119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2" grpId="0"/>
      <p:bldP spid="211973" grpId="0"/>
      <p:bldP spid="211974" grpId="0"/>
      <p:bldP spid="211976" grpId="0"/>
      <p:bldP spid="211981" grpId="0"/>
      <p:bldP spid="211989" grpId="0"/>
      <p:bldP spid="211991" grpId="0"/>
      <p:bldP spid="211991" grpId="1"/>
      <p:bldP spid="211994" grpId="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pt-PT" sz="2000" b="1" i="0" u="none" strike="noStrike" cap="none" normalizeH="0" baseline="0" smtClean="0">
            <a:ln>
              <a:noFill/>
            </a:ln>
            <a:solidFill>
              <a:schemeClr val="bg1"/>
            </a:solidFill>
            <a:effectLst/>
            <a:latin typeface="Comic Sans MS" panose="030F0702030302020204" pitchFamily="66"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pt-PT" sz="2000" b="1" i="0" u="none" strike="noStrike" cap="none" normalizeH="0" baseline="0" smtClean="0">
            <a:ln>
              <a:noFill/>
            </a:ln>
            <a:solidFill>
              <a:schemeClr val="bg1"/>
            </a:solidFill>
            <a:effectLst/>
            <a:latin typeface="Comic Sans MS" panose="030F0702030302020204" pitchFamily="66"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7254</TotalTime>
  <Words>730</Words>
  <Application>Microsoft Office PowerPoint</Application>
  <PresentationFormat>On-screen Show (4:3)</PresentationFormat>
  <Paragraphs>209</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Preference Reversal</vt:lpstr>
      <vt:lpstr>PowerPoint Presentation</vt:lpstr>
      <vt:lpstr>PowerPoint Presentation</vt:lpstr>
      <vt:lpstr>PowerPoint Presentation</vt:lpstr>
      <vt:lpstr>PowerPoint Presentation</vt:lpstr>
      <vt:lpstr>Lichtenstein and Slovic’s 1971 Experiment</vt:lpstr>
      <vt:lpstr>Grether and Plott’s 1979 Reaction</vt:lpstr>
      <vt:lpstr>Tversky et al 1990</vt:lpstr>
      <vt:lpstr>A Related Anomaly: The Matching-Choice Discrepancy</vt:lpstr>
      <vt:lpstr>Cox and Grether’s Experiment</vt:lpstr>
      <vt:lpstr>Cox and Grether’s Experiment</vt:lpstr>
      <vt:lpstr>Experiment A </vt:lpstr>
      <vt:lpstr>PowerPoint Presentation</vt:lpstr>
      <vt:lpstr>Experiment B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Flavour of Lectures 6 to 10</dc:title>
  <dc:creator>Jacinto Correia Braga</dc:creator>
  <cp:lastModifiedBy>JACINTO CORREIA BRAGA</cp:lastModifiedBy>
  <cp:revision>151</cp:revision>
  <dcterms:created xsi:type="dcterms:W3CDTF">2003-10-12T11:23:30Z</dcterms:created>
  <dcterms:modified xsi:type="dcterms:W3CDTF">2022-11-02T18:13:04Z</dcterms:modified>
</cp:coreProperties>
</file>