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32" r:id="rId2"/>
    <p:sldId id="340" r:id="rId3"/>
    <p:sldId id="534" r:id="rId4"/>
    <p:sldId id="505" r:id="rId5"/>
    <p:sldId id="497" r:id="rId6"/>
    <p:sldId id="506" r:id="rId7"/>
    <p:sldId id="507" r:id="rId8"/>
    <p:sldId id="498" r:id="rId9"/>
    <p:sldId id="499" r:id="rId10"/>
    <p:sldId id="508" r:id="rId11"/>
    <p:sldId id="500" r:id="rId12"/>
    <p:sldId id="509" r:id="rId13"/>
    <p:sldId id="510" r:id="rId14"/>
    <p:sldId id="501" r:id="rId15"/>
    <p:sldId id="502" r:id="rId16"/>
    <p:sldId id="503" r:id="rId17"/>
    <p:sldId id="511" r:id="rId18"/>
    <p:sldId id="504" r:id="rId19"/>
    <p:sldId id="512" r:id="rId20"/>
    <p:sldId id="533" r:id="rId21"/>
    <p:sldId id="513" r:id="rId22"/>
    <p:sldId id="514" r:id="rId23"/>
    <p:sldId id="515" r:id="rId24"/>
    <p:sldId id="516" r:id="rId25"/>
    <p:sldId id="517" r:id="rId26"/>
    <p:sldId id="518" r:id="rId27"/>
    <p:sldId id="519" r:id="rId28"/>
    <p:sldId id="520" r:id="rId29"/>
    <p:sldId id="521" r:id="rId30"/>
    <p:sldId id="522" r:id="rId31"/>
    <p:sldId id="523" r:id="rId32"/>
    <p:sldId id="524" r:id="rId33"/>
    <p:sldId id="525" r:id="rId34"/>
    <p:sldId id="526" r:id="rId35"/>
    <p:sldId id="527" r:id="rId36"/>
    <p:sldId id="528" r:id="rId37"/>
    <p:sldId id="529" r:id="rId38"/>
    <p:sldId id="530" r:id="rId39"/>
    <p:sldId id="531"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00"/>
    <a:srgbClr val="38BCFF"/>
    <a:srgbClr val="F935C4"/>
    <a:srgbClr val="91BCFF"/>
    <a:srgbClr val="7BD1FF"/>
    <a:srgbClr val="F944C6"/>
    <a:srgbClr val="F96BCB"/>
    <a:srgbClr val="83F499"/>
    <a:srgbClr val="4FFFE1"/>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7" autoAdjust="0"/>
    <p:restoredTop sz="84477" autoAdjust="0"/>
  </p:normalViewPr>
  <p:slideViewPr>
    <p:cSldViewPr>
      <p:cViewPr varScale="1">
        <p:scale>
          <a:sx n="99" d="100"/>
          <a:sy n="99"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092"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E32AD51-511A-4D75-96A4-137ACC8455F5}" type="datetimeFigureOut">
              <a:rPr lang="en-US" smtClean="0"/>
              <a:pPr/>
              <a:t>4/3/2025</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AF7883D-7EF6-418A-879E-BCAD6A373A2A}" type="slidenum">
              <a:rPr lang="en-US" smtClean="0"/>
              <a:pPr/>
              <a:t>‹nr.›</a:t>
            </a:fld>
            <a:endParaRPr lang="en-US" dirty="0"/>
          </a:p>
        </p:txBody>
      </p:sp>
    </p:spTree>
    <p:extLst>
      <p:ext uri="{BB962C8B-B14F-4D97-AF65-F5344CB8AC3E}">
        <p14:creationId xmlns:p14="http://schemas.microsoft.com/office/powerpoint/2010/main" val="3355334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9826F94-7999-4849-B420-B118DF776861}" type="datetimeFigureOut">
              <a:rPr lang="en-US" smtClean="0"/>
              <a:pPr/>
              <a:t>4/3/2025</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912CC2C0-48BC-4AC7-83F2-20BC9DAF28FF}" type="slidenum">
              <a:rPr lang="en-US" smtClean="0"/>
              <a:pPr/>
              <a:t>‹nr.›</a:t>
            </a:fld>
            <a:endParaRPr lang="en-US" dirty="0"/>
          </a:p>
        </p:txBody>
      </p:sp>
    </p:spTree>
    <p:extLst>
      <p:ext uri="{BB962C8B-B14F-4D97-AF65-F5344CB8AC3E}">
        <p14:creationId xmlns:p14="http://schemas.microsoft.com/office/powerpoint/2010/main" val="4928228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33C13-ACA8-43F9-AA3C-2BFDC7B6F263}" type="slidenum">
              <a:rPr lang="en-US" smtClean="0"/>
              <a:pPr/>
              <a:t>1</a:t>
            </a:fld>
            <a:endParaRPr lang="en-US" dirty="0"/>
          </a:p>
        </p:txBody>
      </p:sp>
    </p:spTree>
    <p:extLst>
      <p:ext uri="{BB962C8B-B14F-4D97-AF65-F5344CB8AC3E}">
        <p14:creationId xmlns:p14="http://schemas.microsoft.com/office/powerpoint/2010/main" val="160847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1295399" y="3581400"/>
            <a:ext cx="6858001" cy="1219200"/>
          </a:xfrm>
          <a:prstGeom prst="rect">
            <a:avLst/>
          </a:prstGeom>
          <a:noFill/>
          <a:ln w="9525">
            <a:noFill/>
            <a:miter lim="800000"/>
            <a:headEnd/>
            <a:tailEnd/>
          </a:ln>
        </p:spPr>
      </p:pic>
      <p:pic>
        <p:nvPicPr>
          <p:cNvPr id="7" name="Picture 2"/>
          <p:cNvPicPr>
            <a:picLocks noChangeAspect="1" noChangeArrowheads="1"/>
          </p:cNvPicPr>
          <p:nvPr userDrawn="1"/>
        </p:nvPicPr>
        <p:blipFill>
          <a:blip r:embed="rId2" cstate="print"/>
          <a:srcRect/>
          <a:stretch>
            <a:fillRect/>
          </a:stretch>
        </p:blipFill>
        <p:spPr bwMode="auto">
          <a:xfrm>
            <a:off x="0" y="1676400"/>
            <a:ext cx="9144000" cy="1905000"/>
          </a:xfrm>
          <a:prstGeom prst="rect">
            <a:avLst/>
          </a:prstGeom>
          <a:noFill/>
          <a:ln w="9525">
            <a:noFill/>
            <a:miter lim="800000"/>
            <a:headEnd/>
            <a:tailEnd/>
          </a:ln>
        </p:spPr>
      </p:pic>
      <p:sp>
        <p:nvSpPr>
          <p:cNvPr id="2" name="Title 1"/>
          <p:cNvSpPr>
            <a:spLocks noGrp="1"/>
          </p:cNvSpPr>
          <p:nvPr>
            <p:ph type="ctrTitle"/>
          </p:nvPr>
        </p:nvSpPr>
        <p:spPr>
          <a:xfrm>
            <a:off x="685800" y="2285999"/>
            <a:ext cx="7772400" cy="131445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733800"/>
            <a:ext cx="6400800" cy="10117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5D21DC-1C1C-4713-8E66-7C52366AB8FB}" type="datetime1">
              <a:rPr lang="en-US" smtClean="0"/>
              <a:t>4/3/2025</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lvl1pPr>
              <a:spcBef>
                <a:spcPts val="600"/>
              </a:spcBef>
              <a:spcAft>
                <a:spcPts val="600"/>
              </a:spcAft>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7DEFF-2762-41DA-9AE3-BCB135EC699B}" type="datetime1">
              <a:rPr lang="en-US" smtClean="0"/>
              <a:t>4/3/2025</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D0A37-5B16-40EE-BA32-9C878840499D}" type="datetime1">
              <a:rPr lang="en-US" smtClean="0"/>
              <a:t>4/3/2025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10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CC04A-FCD4-46A9-8B22-3BD170ED88D7}" type="datetime1">
              <a:rPr lang="en-US" smtClean="0"/>
              <a:t>4/3/2025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9" name="Table 8"/>
          <p:cNvGraphicFramePr>
            <a:graphicFrameLocks noGrp="1"/>
          </p:cNvGraphicFramePr>
          <p:nvPr userDrawn="1"/>
        </p:nvGraphicFramePr>
        <p:xfrm>
          <a:off x="4495800" y="1051560"/>
          <a:ext cx="4495800" cy="5120640"/>
        </p:xfrm>
        <a:graphic>
          <a:graphicData uri="http://schemas.openxmlformats.org/drawingml/2006/table">
            <a:tbl>
              <a:tblPr>
                <a:tableStyleId>{793D81CF-94F2-401A-BA57-92F5A7B2D0C5}</a:tableStyleId>
              </a:tblPr>
              <a:tblGrid>
                <a:gridCol w="4495800">
                  <a:extLst>
                    <a:ext uri="{9D8B030D-6E8A-4147-A177-3AD203B41FA5}">
                      <a16:colId xmlns:a16="http://schemas.microsoft.com/office/drawing/2014/main" val="20000"/>
                    </a:ext>
                  </a:extLst>
                </a:gridCol>
              </a:tblGrid>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8E1511-895E-4CE2-BB90-B8BF70F0A7A5}" type="datetime1">
              <a:rPr lang="en-US" smtClean="0"/>
              <a:t>4/3/2025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8" name="Table 7"/>
          <p:cNvGraphicFramePr>
            <a:graphicFrameLocks noGrp="1"/>
          </p:cNvGraphicFramePr>
          <p:nvPr userDrawn="1"/>
        </p:nvGraphicFramePr>
        <p:xfrm>
          <a:off x="0" y="1066800"/>
          <a:ext cx="9144000" cy="512064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pic>
        <p:nvPicPr>
          <p:cNvPr id="9" name="Picture 2"/>
          <p:cNvPicPr>
            <a:picLocks noChangeAspect="1" noChangeArrowheads="1"/>
          </p:cNvPicPr>
          <p:nvPr userDrawn="1"/>
        </p:nvPicPr>
        <p:blipFill>
          <a:blip r:embed="rId2" cstate="print"/>
          <a:srcRect/>
          <a:stretch>
            <a:fillRect/>
          </a:stretch>
        </p:blipFill>
        <p:spPr bwMode="auto">
          <a:xfrm>
            <a:off x="0" y="0"/>
            <a:ext cx="9144000" cy="990600"/>
          </a:xfrm>
          <a:prstGeom prst="rect">
            <a:avLst/>
          </a:prstGeom>
          <a:noFill/>
          <a:ln w="9525">
            <a:noFill/>
            <a:miter lim="800000"/>
            <a:headEnd/>
            <a:tailEnd/>
          </a:ln>
        </p:spPr>
      </p:pic>
      <p:sp>
        <p:nvSpPr>
          <p:cNvPr id="10" name="Title 1"/>
          <p:cNvSpPr>
            <a:spLocks noGrp="1"/>
          </p:cNvSpPr>
          <p:nvPr>
            <p:ph type="title"/>
          </p:nvPr>
        </p:nvSpPr>
        <p:spPr>
          <a:xfrm>
            <a:off x="0" y="228600"/>
            <a:ext cx="91440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30C248-BB84-40DB-81AC-5533237A58A0}" type="datetime1">
              <a:rPr lang="en-US" smtClean="0"/>
              <a:t>4/3/2025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11" name="Table 10"/>
          <p:cNvGraphicFramePr>
            <a:graphicFrameLocks noGrp="1"/>
          </p:cNvGraphicFramePr>
          <p:nvPr userDrawn="1"/>
        </p:nvGraphicFramePr>
        <p:xfrm>
          <a:off x="0" y="76200"/>
          <a:ext cx="9144000" cy="621792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BC9093-45A0-4E32-8221-61D7C657DE09}" type="datetime1">
              <a:rPr lang="en-US" smtClean="0"/>
              <a:t>4/3/2025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1B629-79C0-4A8B-8DE6-63EDD3CB4E05}" type="datetime1">
              <a:rPr lang="en-US" smtClean="0"/>
              <a:t>4/3/2025</a:t>
            </a:fld>
            <a:endParaRPr lang="en-US" dirty="0"/>
          </a:p>
        </p:txBody>
      </p:sp>
      <p:sp>
        <p:nvSpPr>
          <p:cNvPr id="3" name="Footer Placeholder 2"/>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4" name="Slide Number Placeholder 3"/>
          <p:cNvSpPr>
            <a:spLocks noGrp="1"/>
          </p:cNvSpPr>
          <p:nvPr>
            <p:ph type="sldNum" sz="quarter" idx="12"/>
          </p:nvPr>
        </p:nvSpPr>
        <p:spPr/>
        <p:txBody>
          <a:bodyPr/>
          <a:lstStyle/>
          <a:p>
            <a:fld id="{9F9D012E-3B7D-4E51-9B06-DCC47257C8A3}" type="slidenum">
              <a:rPr lang="en-US" smtClean="0"/>
              <a:pPr/>
              <a:t>‹nr.›</a:t>
            </a:fld>
            <a:endParaRPr lang="en-US" dirty="0"/>
          </a:p>
        </p:txBody>
      </p:sp>
    </p:spTree>
    <p:extLst>
      <p:ext uri="{BB962C8B-B14F-4D97-AF65-F5344CB8AC3E}">
        <p14:creationId xmlns:p14="http://schemas.microsoft.com/office/powerpoint/2010/main" val="408543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2444-5249-4495-84A8-F4770026F95A}" type="datetime1">
              <a:rPr lang="en-US" smtClean="0"/>
              <a:t>4/3/2025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D012E-3B7D-4E51-9B06-DCC47257C8A3}" type="slidenum">
              <a:rPr lang="en-US" smtClean="0"/>
              <a:pPr/>
              <a:t>‹nr.›</a:t>
            </a:fld>
            <a:endParaRPr lang="en-US" dirty="0"/>
          </a:p>
        </p:txBody>
      </p:sp>
      <p:sp>
        <p:nvSpPr>
          <p:cNvPr id="7" name="Title 1"/>
          <p:cNvSpPr txBox="1">
            <a:spLocks/>
          </p:cNvSpPr>
          <p:nvPr/>
        </p:nvSpPr>
        <p:spPr>
          <a:xfrm>
            <a:off x="0" y="76200"/>
            <a:ext cx="9144000" cy="1143000"/>
          </a:xfrm>
          <a:prstGeom prst="rect">
            <a:avLst/>
          </a:prstGeom>
        </p:spPr>
        <p:txBody>
          <a:bodyPr>
            <a:normAutofit/>
          </a:bodyPr>
          <a:lstStyle>
            <a:lvl1pPr>
              <a:defRPr sz="4000" b="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3" r:id="rId5"/>
    <p:sldLayoutId id="2147483654" r:id="rId6"/>
    <p:sldLayoutId id="2147483655" r:id="rId7"/>
    <p:sldLayoutId id="2147483657" r:id="rId8"/>
  </p:sldLayoutIdLst>
  <p:transition>
    <p:wipe dir="d"/>
  </p:transition>
  <p:hf sldNum="0"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image" Target="../media/image39.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5.wmf"/><Relationship Id="rId9" Type="http://schemas.openxmlformats.org/officeDocument/2006/relationships/image" Target="../media/image3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14.png"/><Relationship Id="rId7" Type="http://schemas.openxmlformats.org/officeDocument/2006/relationships/oleObject" Target="../embeddings/oleObject6.bin"/><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11.bin"/><Relationship Id="rId3" Type="http://schemas.openxmlformats.org/officeDocument/2006/relationships/image" Target="../media/image60.png"/><Relationship Id="rId7" Type="http://schemas.openxmlformats.org/officeDocument/2006/relationships/oleObject" Target="../embeddings/oleObject8.bin"/><Relationship Id="rId12" Type="http://schemas.openxmlformats.org/officeDocument/2006/relationships/image" Target="../media/image80.wmf"/><Relationship Id="rId17" Type="http://schemas.openxmlformats.org/officeDocument/2006/relationships/image" Target="../media/image27.png"/><Relationship Id="rId2" Type="http://schemas.openxmlformats.org/officeDocument/2006/relationships/image" Target="../media/image73.png"/><Relationship Id="rId16" Type="http://schemas.openxmlformats.org/officeDocument/2006/relationships/image" Target="../media/image82.wmf"/><Relationship Id="rId1" Type="http://schemas.openxmlformats.org/officeDocument/2006/relationships/slideLayout" Target="../slideLayouts/slideLayout2.xml"/><Relationship Id="rId6" Type="http://schemas.openxmlformats.org/officeDocument/2006/relationships/image" Target="../media/image7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79.wmf"/><Relationship Id="rId4" Type="http://schemas.openxmlformats.org/officeDocument/2006/relationships/image" Target="../media/image76.png"/><Relationship Id="rId9" Type="http://schemas.openxmlformats.org/officeDocument/2006/relationships/oleObject" Target="../embeddings/oleObject9.bin"/><Relationship Id="rId14" Type="http://schemas.openxmlformats.org/officeDocument/2006/relationships/image" Target="../media/image81.wmf"/></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32.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32.png"/><Relationship Id="rId7"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33.png"/><Relationship Id="rId9"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24.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36.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37.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8.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53.png"/><Relationship Id="rId4" Type="http://schemas.openxmlformats.org/officeDocument/2006/relationships/image" Target="../media/image152.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60.png"/><Relationship Id="rId3" Type="http://schemas.openxmlformats.org/officeDocument/2006/relationships/image" Target="../media/image154.wmf"/><Relationship Id="rId7" Type="http://schemas.openxmlformats.org/officeDocument/2006/relationships/image" Target="../media/image156.png"/><Relationship Id="rId12" Type="http://schemas.openxmlformats.org/officeDocument/2006/relationships/image" Target="../media/image159.png"/><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58.wmf"/><Relationship Id="rId5" Type="http://schemas.openxmlformats.org/officeDocument/2006/relationships/image" Target="../media/image153.png"/><Relationship Id="rId10" Type="http://schemas.openxmlformats.org/officeDocument/2006/relationships/oleObject" Target="../embeddings/oleObject16.bin"/><Relationship Id="rId4" Type="http://schemas.openxmlformats.org/officeDocument/2006/relationships/image" Target="../media/image152.png"/><Relationship Id="rId9" Type="http://schemas.openxmlformats.org/officeDocument/2006/relationships/image" Target="../media/image157.wmf"/><Relationship Id="rId14" Type="http://schemas.openxmlformats.org/officeDocument/2006/relationships/image" Target="../media/image1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w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266226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txBody>
          <a:bodyPr wrap="square" rtlCol="0">
            <a:spAutoFit/>
          </a:bodyPr>
          <a:lstStyle/>
          <a:p>
            <a:r>
              <a:rPr lang="en-US" sz="4400" dirty="0"/>
              <a:t>Intermediate Microeconomics: </a:t>
            </a:r>
            <a:r>
              <a:rPr lang="en-GB" sz="4400" dirty="0"/>
              <a:t>An Intuitive Approach with Calculus, 1e</a:t>
            </a:r>
            <a:endParaRPr lang="en-US" sz="4400" dirty="0"/>
          </a:p>
          <a:p>
            <a:endParaRPr lang="en-US" sz="4300" dirty="0"/>
          </a:p>
          <a:p>
            <a:r>
              <a:rPr lang="en-US" sz="3600" dirty="0"/>
              <a:t>Chapter 25 – Oligopoly</a:t>
            </a:r>
            <a:endParaRPr lang="en-US" sz="4300" dirty="0"/>
          </a:p>
        </p:txBody>
      </p:sp>
      <p:sp>
        <p:nvSpPr>
          <p:cNvPr id="4" name="Footer Placeholder 3"/>
          <p:cNvSpPr>
            <a:spLocks noGrp="1"/>
          </p:cNvSpPr>
          <p:nvPr>
            <p:ph type="ftr" sz="quarter" idx="11"/>
          </p:nvPr>
        </p:nvSpPr>
        <p:spPr>
          <a:xfrm>
            <a:off x="0" y="6096000"/>
            <a:ext cx="9144000" cy="62547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68733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87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Sequential Decisions in Oligopolies</a:t>
            </a:r>
          </a:p>
        </p:txBody>
      </p:sp>
      <p:sp>
        <p:nvSpPr>
          <p:cNvPr id="4" name="Content Placeholder 1"/>
          <p:cNvSpPr>
            <a:spLocks noGrp="1"/>
          </p:cNvSpPr>
          <p:nvPr>
            <p:ph idx="1"/>
          </p:nvPr>
        </p:nvSpPr>
        <p:spPr>
          <a:xfrm>
            <a:off x="152400" y="1295400"/>
            <a:ext cx="8763000" cy="3200400"/>
          </a:xfrm>
        </p:spPr>
        <p:txBody>
          <a:bodyPr>
            <a:normAutofit fontScale="70000" lnSpcReduction="20000"/>
          </a:bodyPr>
          <a:lstStyle/>
          <a:p>
            <a:r>
              <a:rPr lang="en-US" dirty="0"/>
              <a:t>Both the </a:t>
            </a:r>
            <a:r>
              <a:rPr lang="en-US" b="1" i="1" dirty="0"/>
              <a:t>Bertrand model </a:t>
            </a:r>
            <a:r>
              <a:rPr lang="en-US" dirty="0"/>
              <a:t>and the </a:t>
            </a:r>
            <a:r>
              <a:rPr lang="en-US" b="1" i="1" dirty="0"/>
              <a:t>Cournot model </a:t>
            </a:r>
            <a:r>
              <a:rPr lang="en-US" dirty="0"/>
              <a:t>view strategic decisions as being made </a:t>
            </a:r>
            <a:r>
              <a:rPr lang="en-US" b="1" i="1" dirty="0"/>
              <a:t>simultaneously </a:t>
            </a:r>
            <a:r>
              <a:rPr lang="en-US" dirty="0"/>
              <a:t>by firms in the oligopoly.</a:t>
            </a:r>
            <a:endParaRPr lang="en-US" b="1" i="1" dirty="0"/>
          </a:p>
          <a:p>
            <a:r>
              <a:rPr lang="en-US" dirty="0"/>
              <a:t>The </a:t>
            </a:r>
            <a:r>
              <a:rPr lang="en-US" i="1" dirty="0"/>
              <a:t>Bertrand prediction </a:t>
            </a:r>
            <a:r>
              <a:rPr lang="en-US" dirty="0"/>
              <a:t>of </a:t>
            </a:r>
            <a:r>
              <a:rPr lang="en-US" i="1" dirty="0"/>
              <a:t>p </a:t>
            </a:r>
            <a:r>
              <a:rPr lang="en-US" dirty="0"/>
              <a:t>= </a:t>
            </a:r>
            <a:r>
              <a:rPr lang="en-US" i="1" dirty="0"/>
              <a:t>MC </a:t>
            </a:r>
            <a:r>
              <a:rPr lang="en-US" dirty="0"/>
              <a:t>does </a:t>
            </a:r>
            <a:r>
              <a:rPr lang="en-US" i="1" dirty="0"/>
              <a:t>not </a:t>
            </a:r>
            <a:r>
              <a:rPr lang="en-US" dirty="0"/>
              <a:t>change if decisions are made </a:t>
            </a:r>
            <a:r>
              <a:rPr lang="en-US" b="1" i="1" dirty="0"/>
              <a:t>sequentially</a:t>
            </a:r>
            <a:r>
              <a:rPr lang="en-US" dirty="0"/>
              <a:t> when </a:t>
            </a:r>
            <a:r>
              <a:rPr lang="en-US" i="1" dirty="0"/>
              <a:t>price </a:t>
            </a:r>
            <a:r>
              <a:rPr lang="en-US" dirty="0"/>
              <a:t>is the </a:t>
            </a:r>
            <a:r>
              <a:rPr lang="en-US" i="1" dirty="0"/>
              <a:t>strategic variable</a:t>
            </a:r>
            <a:r>
              <a:rPr lang="en-US" dirty="0"/>
              <a:t>. Can you reason why?</a:t>
            </a:r>
            <a:endParaRPr lang="en-US" b="1" i="1" dirty="0"/>
          </a:p>
          <a:p>
            <a:r>
              <a:rPr lang="en-US" dirty="0"/>
              <a:t>But </a:t>
            </a:r>
            <a:r>
              <a:rPr lang="en-US" b="1" i="1" dirty="0"/>
              <a:t>sequential</a:t>
            </a:r>
            <a:r>
              <a:rPr lang="en-US" i="1" dirty="0"/>
              <a:t> </a:t>
            </a:r>
            <a:r>
              <a:rPr lang="en-US" dirty="0"/>
              <a:t>decisions</a:t>
            </a:r>
            <a:r>
              <a:rPr lang="en-US" i="1" dirty="0"/>
              <a:t> DO</a:t>
            </a:r>
            <a:r>
              <a:rPr lang="en-US" dirty="0"/>
              <a:t> change the prediction under </a:t>
            </a:r>
            <a:r>
              <a:rPr lang="en-US" i="1" dirty="0"/>
              <a:t>quantity competition.</a:t>
            </a:r>
            <a:endParaRPr lang="en-US" sz="1429" dirty="0"/>
          </a:p>
          <a:p>
            <a:r>
              <a:rPr lang="en-US" dirty="0"/>
              <a:t>We will introduce 2 types of sequential move, quantity setting models: </a:t>
            </a:r>
          </a:p>
        </p:txBody>
      </p:sp>
      <p:sp>
        <p:nvSpPr>
          <p:cNvPr id="5" name="TextBox 4"/>
          <p:cNvSpPr txBox="1"/>
          <p:nvPr/>
        </p:nvSpPr>
        <p:spPr>
          <a:xfrm>
            <a:off x="1143000" y="3962400"/>
            <a:ext cx="2590800" cy="400110"/>
          </a:xfrm>
          <a:prstGeom prst="rect">
            <a:avLst/>
          </a:prstGeom>
          <a:noFill/>
        </p:spPr>
        <p:txBody>
          <a:bodyPr wrap="square" rtlCol="0">
            <a:spAutoFit/>
          </a:bodyPr>
          <a:lstStyle/>
          <a:p>
            <a:r>
              <a:rPr lang="en-US" sz="2000" b="1" i="1" dirty="0">
                <a:solidFill>
                  <a:srgbClr val="FF0000"/>
                </a:solidFill>
              </a:rPr>
              <a:t>Stackelberg Model</a:t>
            </a:r>
          </a:p>
        </p:txBody>
      </p:sp>
      <p:sp>
        <p:nvSpPr>
          <p:cNvPr id="6" name="TextBox 5"/>
          <p:cNvSpPr txBox="1"/>
          <p:nvPr/>
        </p:nvSpPr>
        <p:spPr>
          <a:xfrm>
            <a:off x="4953000" y="3963194"/>
            <a:ext cx="2743200" cy="400110"/>
          </a:xfrm>
          <a:prstGeom prst="rect">
            <a:avLst/>
          </a:prstGeom>
          <a:noFill/>
        </p:spPr>
        <p:txBody>
          <a:bodyPr wrap="square" rtlCol="0">
            <a:spAutoFit/>
          </a:bodyPr>
          <a:lstStyle/>
          <a:p>
            <a:r>
              <a:rPr lang="en-US" sz="2000" b="1" i="1" dirty="0">
                <a:solidFill>
                  <a:srgbClr val="FF0000"/>
                </a:solidFill>
              </a:rPr>
              <a:t>Entry-Deterrence Model</a:t>
            </a:r>
          </a:p>
        </p:txBody>
      </p:sp>
      <p:cxnSp>
        <p:nvCxnSpPr>
          <p:cNvPr id="8" name="Straight Arrow Connector 7"/>
          <p:cNvCxnSpPr/>
          <p:nvPr/>
        </p:nvCxnSpPr>
        <p:spPr>
          <a:xfrm rot="5400000">
            <a:off x="2020094" y="46101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6133306" y="46101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8200" y="4801394"/>
            <a:ext cx="3200400" cy="923330"/>
          </a:xfrm>
          <a:prstGeom prst="rect">
            <a:avLst/>
          </a:prstGeom>
          <a:noFill/>
        </p:spPr>
        <p:txBody>
          <a:bodyPr wrap="square" rtlCol="0">
            <a:spAutoFit/>
          </a:bodyPr>
          <a:lstStyle/>
          <a:p>
            <a:pPr algn="ctr"/>
            <a:r>
              <a:rPr lang="en-US" i="1" dirty="0"/>
              <a:t>Firm 1 </a:t>
            </a:r>
            <a:r>
              <a:rPr lang="en-US" dirty="0"/>
              <a:t>sets output first (leader).</a:t>
            </a:r>
          </a:p>
          <a:p>
            <a:pPr algn="ctr"/>
            <a:r>
              <a:rPr lang="en-US" i="1" dirty="0"/>
              <a:t>Firm 2 </a:t>
            </a:r>
            <a:r>
              <a:rPr lang="en-US" dirty="0"/>
              <a:t>observes </a:t>
            </a:r>
            <a:r>
              <a:rPr lang="en-US" i="1" dirty="0"/>
              <a:t>firm 1’s </a:t>
            </a:r>
            <a:r>
              <a:rPr lang="en-US" dirty="0"/>
              <a:t>output and then sets its own (follower).</a:t>
            </a:r>
            <a:endParaRPr lang="en-US" i="1" dirty="0"/>
          </a:p>
        </p:txBody>
      </p:sp>
      <p:sp>
        <p:nvSpPr>
          <p:cNvPr id="12" name="TextBox 11"/>
          <p:cNvSpPr txBox="1"/>
          <p:nvPr/>
        </p:nvSpPr>
        <p:spPr>
          <a:xfrm>
            <a:off x="4876800" y="4801394"/>
            <a:ext cx="2971800" cy="1754327"/>
          </a:xfrm>
          <a:prstGeom prst="rect">
            <a:avLst/>
          </a:prstGeom>
          <a:noFill/>
        </p:spPr>
        <p:txBody>
          <a:bodyPr wrap="square" rtlCol="0">
            <a:spAutoFit/>
          </a:bodyPr>
          <a:lstStyle/>
          <a:p>
            <a:pPr algn="ctr"/>
            <a:r>
              <a:rPr lang="en-US" i="1" dirty="0"/>
              <a:t>Firm 1 </a:t>
            </a:r>
            <a:r>
              <a:rPr lang="en-US" dirty="0"/>
              <a:t>begins as a </a:t>
            </a:r>
            <a:r>
              <a:rPr lang="en-US" i="1" dirty="0"/>
              <a:t>monopoly.</a:t>
            </a:r>
            <a:endParaRPr lang="en-US" dirty="0"/>
          </a:p>
          <a:p>
            <a:pPr algn="ctr"/>
            <a:r>
              <a:rPr lang="en-US" i="1" dirty="0"/>
              <a:t>Firm 2 </a:t>
            </a:r>
            <a:r>
              <a:rPr lang="en-US" dirty="0"/>
              <a:t>observes </a:t>
            </a:r>
            <a:r>
              <a:rPr lang="en-US" i="1" dirty="0"/>
              <a:t>firm 1’s </a:t>
            </a:r>
            <a:r>
              <a:rPr lang="en-US" dirty="0"/>
              <a:t>output and then determines whether to pay a </a:t>
            </a:r>
            <a:r>
              <a:rPr lang="en-US" i="1" dirty="0"/>
              <a:t>fixed entry cost </a:t>
            </a:r>
            <a:r>
              <a:rPr lang="en-US" dirty="0"/>
              <a:t>to </a:t>
            </a:r>
            <a:r>
              <a:rPr lang="en-US" i="1" dirty="0"/>
              <a:t>enter </a:t>
            </a:r>
            <a:r>
              <a:rPr lang="en-US" dirty="0"/>
              <a:t>the industry and compete.</a:t>
            </a:r>
            <a:endParaRPr lang="en-US" i="1" dirty="0"/>
          </a:p>
        </p:txBody>
      </p:sp>
      <p:sp>
        <p:nvSpPr>
          <p:cNvPr id="11" name="Footer Placeholder 1">
            <a:extLst>
              <a:ext uri="{FF2B5EF4-FFF2-40B4-BE49-F238E27FC236}">
                <a16:creationId xmlns:a16="http://schemas.microsoft.com/office/drawing/2014/main" id="{51ADA53E-0518-4249-B241-EA57191018F6}"/>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 presetClass="entr" presetSubtype="0" fill="hold" grpId="0" nodeType="withEffect">
                                  <p:stCondLst>
                                    <p:cond delay="100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p:bldP spid="6" grpId="0"/>
      <p:bldP spid="10"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54803" y="0"/>
            <a:ext cx="393462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Autofit/>
          </a:bodyPr>
          <a:lstStyle/>
          <a:p>
            <a:r>
              <a:rPr lang="en-US" sz="3000" dirty="0"/>
              <a:t>Stackelberg Equilibrium</a:t>
            </a:r>
          </a:p>
        </p:txBody>
      </p:sp>
      <p:pic>
        <p:nvPicPr>
          <p:cNvPr id="6" name="Picture 5"/>
          <p:cNvPicPr>
            <a:picLocks noChangeAspect="1"/>
          </p:cNvPicPr>
          <p:nvPr/>
        </p:nvPicPr>
        <p:blipFill>
          <a:blip r:embed="rId2"/>
          <a:stretch>
            <a:fillRect/>
          </a:stretch>
        </p:blipFill>
        <p:spPr>
          <a:xfrm>
            <a:off x="106070" y="157277"/>
            <a:ext cx="4923130" cy="3061411"/>
          </a:xfrm>
          <a:prstGeom prst="rect">
            <a:avLst/>
          </a:prstGeom>
        </p:spPr>
      </p:pic>
      <p:pic>
        <p:nvPicPr>
          <p:cNvPr id="7" name="Picture 6"/>
          <p:cNvPicPr>
            <a:picLocks noChangeAspect="1"/>
          </p:cNvPicPr>
          <p:nvPr/>
        </p:nvPicPr>
        <p:blipFill>
          <a:blip r:embed="rId3"/>
          <a:stretch>
            <a:fillRect/>
          </a:stretch>
        </p:blipFill>
        <p:spPr>
          <a:xfrm>
            <a:off x="106070" y="152400"/>
            <a:ext cx="4875581" cy="6569050"/>
          </a:xfrm>
          <a:prstGeom prst="rect">
            <a:avLst/>
          </a:prstGeom>
        </p:spPr>
      </p:pic>
      <p:pic>
        <p:nvPicPr>
          <p:cNvPr id="8" name="Picture 7"/>
          <p:cNvPicPr>
            <a:picLocks noChangeAspect="1"/>
          </p:cNvPicPr>
          <p:nvPr/>
        </p:nvPicPr>
        <p:blipFill>
          <a:blip r:embed="rId4"/>
          <a:stretch>
            <a:fillRect/>
          </a:stretch>
        </p:blipFill>
        <p:spPr>
          <a:xfrm>
            <a:off x="106070" y="173736"/>
            <a:ext cx="4875581" cy="6536131"/>
          </a:xfrm>
          <a:prstGeom prst="rect">
            <a:avLst/>
          </a:prstGeom>
        </p:spPr>
      </p:pic>
      <p:pic>
        <p:nvPicPr>
          <p:cNvPr id="9" name="Picture 8"/>
          <p:cNvPicPr>
            <a:picLocks noChangeAspect="1"/>
          </p:cNvPicPr>
          <p:nvPr/>
        </p:nvPicPr>
        <p:blipFill>
          <a:blip r:embed="rId5"/>
          <a:stretch>
            <a:fillRect/>
          </a:stretch>
        </p:blipFill>
        <p:spPr>
          <a:xfrm>
            <a:off x="106070" y="173736"/>
            <a:ext cx="4875581" cy="6521501"/>
          </a:xfrm>
          <a:prstGeom prst="rect">
            <a:avLst/>
          </a:prstGeom>
        </p:spPr>
      </p:pic>
      <p:pic>
        <p:nvPicPr>
          <p:cNvPr id="10" name="Picture 9"/>
          <p:cNvPicPr>
            <a:picLocks noChangeAspect="1"/>
          </p:cNvPicPr>
          <p:nvPr/>
        </p:nvPicPr>
        <p:blipFill>
          <a:blip r:embed="rId6"/>
          <a:stretch>
            <a:fillRect/>
          </a:stretch>
        </p:blipFill>
        <p:spPr>
          <a:xfrm>
            <a:off x="106070" y="173736"/>
            <a:ext cx="4860950" cy="6536131"/>
          </a:xfrm>
          <a:prstGeom prst="rect">
            <a:avLst/>
          </a:prstGeom>
        </p:spPr>
      </p:pic>
      <p:pic>
        <p:nvPicPr>
          <p:cNvPr id="11" name="Picture 10"/>
          <p:cNvPicPr>
            <a:picLocks noChangeAspect="1"/>
          </p:cNvPicPr>
          <p:nvPr/>
        </p:nvPicPr>
        <p:blipFill>
          <a:blip r:embed="rId7"/>
          <a:stretch>
            <a:fillRect/>
          </a:stretch>
        </p:blipFill>
        <p:spPr>
          <a:xfrm>
            <a:off x="32918" y="173736"/>
            <a:ext cx="4952390" cy="6521501"/>
          </a:xfrm>
          <a:prstGeom prst="rect">
            <a:avLst/>
          </a:prstGeom>
        </p:spPr>
      </p:pic>
      <p:sp>
        <p:nvSpPr>
          <p:cNvPr id="12" name="Rectangle 11"/>
          <p:cNvSpPr/>
          <p:nvPr/>
        </p:nvSpPr>
        <p:spPr>
          <a:xfrm>
            <a:off x="0" y="152400"/>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876800" y="152400"/>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8"/>
          <a:stretch>
            <a:fillRect/>
          </a:stretch>
        </p:blipFill>
        <p:spPr>
          <a:xfrm>
            <a:off x="2819400" y="1905000"/>
            <a:ext cx="852221" cy="596189"/>
          </a:xfrm>
          <a:prstGeom prst="rect">
            <a:avLst/>
          </a:prstGeom>
        </p:spPr>
      </p:pic>
      <p:sp>
        <p:nvSpPr>
          <p:cNvPr id="15" name="TextBox 14"/>
          <p:cNvSpPr txBox="1"/>
          <p:nvPr/>
        </p:nvSpPr>
        <p:spPr>
          <a:xfrm>
            <a:off x="685800" y="304800"/>
            <a:ext cx="4114800" cy="923330"/>
          </a:xfrm>
          <a:prstGeom prst="rect">
            <a:avLst/>
          </a:prstGeom>
          <a:noFill/>
        </p:spPr>
        <p:txBody>
          <a:bodyPr wrap="square" rtlCol="0">
            <a:spAutoFit/>
          </a:bodyPr>
          <a:lstStyle/>
          <a:p>
            <a:r>
              <a:rPr lang="en-US" dirty="0"/>
              <a:t>The </a:t>
            </a:r>
            <a:r>
              <a:rPr lang="en-US" b="1" i="1" dirty="0">
                <a:solidFill>
                  <a:srgbClr val="F935C4"/>
                </a:solidFill>
              </a:rPr>
              <a:t>Stackelberg Follower</a:t>
            </a:r>
            <a:r>
              <a:rPr lang="en-US" dirty="0"/>
              <a:t> knows the </a:t>
            </a:r>
            <a:r>
              <a:rPr lang="en-US" b="1" i="1" dirty="0">
                <a:solidFill>
                  <a:srgbClr val="3366FF"/>
                </a:solidFill>
              </a:rPr>
              <a:t>leader</a:t>
            </a:r>
            <a:r>
              <a:rPr lang="en-US" dirty="0"/>
              <a:t>’s quantity and </a:t>
            </a:r>
            <a:r>
              <a:rPr lang="en-US" i="1" dirty="0"/>
              <a:t>best-responds </a:t>
            </a:r>
            <a:r>
              <a:rPr lang="en-US" dirty="0"/>
              <a:t>in stage 2.</a:t>
            </a:r>
          </a:p>
        </p:txBody>
      </p:sp>
      <p:sp>
        <p:nvSpPr>
          <p:cNvPr id="16" name="TextBox 15"/>
          <p:cNvSpPr txBox="1"/>
          <p:nvPr/>
        </p:nvSpPr>
        <p:spPr>
          <a:xfrm>
            <a:off x="3870351" y="958115"/>
            <a:ext cx="5029200" cy="923330"/>
          </a:xfrm>
          <a:prstGeom prst="rect">
            <a:avLst/>
          </a:prstGeom>
          <a:noFill/>
        </p:spPr>
        <p:txBody>
          <a:bodyPr wrap="square" rtlCol="0">
            <a:spAutoFit/>
          </a:bodyPr>
          <a:lstStyle/>
          <a:p>
            <a:r>
              <a:rPr lang="en-US" dirty="0"/>
              <a:t>The </a:t>
            </a:r>
            <a:r>
              <a:rPr lang="en-US" b="1" i="1" dirty="0">
                <a:solidFill>
                  <a:srgbClr val="3366FF"/>
                </a:solidFill>
              </a:rPr>
              <a:t>leader</a:t>
            </a:r>
            <a:r>
              <a:rPr lang="en-US" dirty="0"/>
              <a:t> knows this in stage 1 – and thus knows that the entire demand will be hers if she produces </a:t>
            </a:r>
            <a:r>
              <a:rPr lang="en-US" i="1" dirty="0">
                <a:latin typeface="Times New Roman"/>
              </a:rPr>
              <a:t>x</a:t>
            </a:r>
            <a:r>
              <a:rPr lang="en-US" dirty="0"/>
              <a:t>* or more.  </a:t>
            </a:r>
          </a:p>
        </p:txBody>
      </p:sp>
      <p:sp>
        <p:nvSpPr>
          <p:cNvPr id="17" name="TextBox 16"/>
          <p:cNvSpPr txBox="1"/>
          <p:nvPr/>
        </p:nvSpPr>
        <p:spPr>
          <a:xfrm>
            <a:off x="5364481" y="1677189"/>
            <a:ext cx="3429000" cy="923330"/>
          </a:xfrm>
          <a:prstGeom prst="rect">
            <a:avLst/>
          </a:prstGeom>
          <a:noFill/>
        </p:spPr>
        <p:txBody>
          <a:bodyPr wrap="square" rtlCol="0">
            <a:spAutoFit/>
          </a:bodyPr>
          <a:lstStyle/>
          <a:p>
            <a:r>
              <a:rPr lang="en-US" b="1" i="1" dirty="0">
                <a:solidFill>
                  <a:srgbClr val="3366FF"/>
                </a:solidFill>
              </a:rPr>
              <a:t>She </a:t>
            </a:r>
            <a:r>
              <a:rPr lang="en-US" dirty="0"/>
              <a:t>also knows that the </a:t>
            </a:r>
            <a:r>
              <a:rPr lang="en-US" b="1" i="1" dirty="0">
                <a:solidFill>
                  <a:srgbClr val="F935C4"/>
                </a:solidFill>
              </a:rPr>
              <a:t>follower</a:t>
            </a:r>
            <a:r>
              <a:rPr lang="en-US" dirty="0"/>
              <a:t> will produce </a:t>
            </a:r>
            <a:r>
              <a:rPr lang="en-US" i="1" dirty="0">
                <a:latin typeface="Times New Roman"/>
              </a:rPr>
              <a:t>x</a:t>
            </a:r>
            <a:r>
              <a:rPr lang="en-US" baseline="30000" dirty="0">
                <a:latin typeface="Times New Roman"/>
              </a:rPr>
              <a:t>M</a:t>
            </a:r>
            <a:r>
              <a:rPr lang="en-US" dirty="0"/>
              <a:t> if </a:t>
            </a:r>
            <a:r>
              <a:rPr lang="en-US" b="1" i="1" dirty="0">
                <a:solidFill>
                  <a:srgbClr val="3366FF"/>
                </a:solidFill>
              </a:rPr>
              <a:t>she</a:t>
            </a:r>
            <a:r>
              <a:rPr lang="en-US" dirty="0"/>
              <a:t> produces </a:t>
            </a:r>
            <a:r>
              <a:rPr lang="en-US" b="1" i="1" dirty="0">
                <a:solidFill>
                  <a:schemeClr val="tx1">
                    <a:lumMod val="75000"/>
                    <a:lumOff val="25000"/>
                  </a:schemeClr>
                </a:solidFill>
              </a:rPr>
              <a:t>0</a:t>
            </a:r>
            <a:r>
              <a:rPr lang="en-US" dirty="0"/>
              <a:t>, resulting in an output price of </a:t>
            </a:r>
            <a:r>
              <a:rPr lang="en-US" i="1" dirty="0">
                <a:latin typeface="Times New Roman"/>
              </a:rPr>
              <a:t>p</a:t>
            </a:r>
            <a:r>
              <a:rPr lang="en-US" baseline="30000" dirty="0">
                <a:latin typeface="Times New Roman"/>
              </a:rPr>
              <a:t>M</a:t>
            </a:r>
            <a:r>
              <a:rPr lang="en-US" dirty="0"/>
              <a:t>.  </a:t>
            </a:r>
          </a:p>
        </p:txBody>
      </p:sp>
      <mc:AlternateContent xmlns:mc="http://schemas.openxmlformats.org/markup-compatibility/2006" xmlns:a14="http://schemas.microsoft.com/office/drawing/2010/main">
        <mc:Choice Requires="a14">
          <p:sp>
            <p:nvSpPr>
              <p:cNvPr id="18" name="TextBox 17"/>
              <p:cNvSpPr txBox="1"/>
              <p:nvPr/>
            </p:nvSpPr>
            <p:spPr>
              <a:xfrm>
                <a:off x="5364481" y="2665824"/>
                <a:ext cx="3429000" cy="1500988"/>
              </a:xfrm>
              <a:prstGeom prst="rect">
                <a:avLst/>
              </a:prstGeom>
              <a:noFill/>
            </p:spPr>
            <p:txBody>
              <a:bodyPr wrap="square" rtlCol="0">
                <a:spAutoFit/>
              </a:bodyPr>
              <a:lstStyle/>
              <a:p>
                <a:r>
                  <a:rPr lang="en-US" dirty="0"/>
                  <a:t>The </a:t>
                </a:r>
                <a:r>
                  <a:rPr lang="en-US" b="1" i="1" dirty="0">
                    <a:solidFill>
                      <a:srgbClr val="3366FF"/>
                    </a:solidFill>
                  </a:rPr>
                  <a:t>leader</a:t>
                </a:r>
                <a:r>
                  <a:rPr lang="en-US" dirty="0"/>
                  <a:t>’s </a:t>
                </a:r>
                <a:r>
                  <a:rPr lang="en-US" b="1" i="1" dirty="0"/>
                  <a:t>residual demand </a:t>
                </a:r>
                <a:r>
                  <a:rPr lang="en-US" b="1" i="1" dirty="0">
                    <a:solidFill>
                      <a:srgbClr val="3366FF"/>
                    </a:solidFill>
                  </a:rPr>
                  <a:t>D</a:t>
                </a:r>
                <a:r>
                  <a:rPr lang="en-US" b="1" i="1" baseline="30000" dirty="0">
                    <a:solidFill>
                      <a:srgbClr val="3366FF"/>
                    </a:solidFill>
                  </a:rPr>
                  <a:t>r</a:t>
                </a:r>
                <a:r>
                  <a:rPr lang="en-US" b="1" i="1" dirty="0"/>
                  <a:t> </a:t>
                </a:r>
                <a:r>
                  <a:rPr lang="en-US" dirty="0"/>
                  <a:t> is then derived by subtracting the </a:t>
                </a:r>
                <a:r>
                  <a:rPr lang="en-US" b="1" i="1" dirty="0">
                    <a:solidFill>
                      <a:srgbClr val="F935C4"/>
                    </a:solidFill>
                  </a:rPr>
                  <a:t>follower</a:t>
                </a:r>
                <a:r>
                  <a:rPr lang="en-US" dirty="0"/>
                  <a:t>’s </a:t>
                </a:r>
                <a:r>
                  <a:rPr lang="en-US" i="1" dirty="0"/>
                  <a:t>best response </a:t>
                </a:r>
                <a:r>
                  <a:rPr lang="en-US" dirty="0"/>
                  <a:t>from </a:t>
                </a:r>
                <a:r>
                  <a:rPr lang="en-US" b="1" i="1" dirty="0">
                    <a:solidFill>
                      <a:schemeClr val="tx1">
                        <a:lumMod val="75000"/>
                        <a:lumOff val="25000"/>
                      </a:schemeClr>
                    </a:solidFill>
                  </a:rPr>
                  <a:t>D</a:t>
                </a:r>
                <a:r>
                  <a:rPr lang="en-US" dirty="0"/>
                  <a:t>, which is a little (a lot) when </a:t>
                </a:r>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𝑥</m:t>
                        </m:r>
                      </m:e>
                      <m:sub>
                        <m:r>
                          <a:rPr lang="nl-NL" b="0" i="1" smtClean="0">
                            <a:latin typeface="Cambria Math" panose="02040503050406030204" pitchFamily="18" charset="0"/>
                          </a:rPr>
                          <m:t>1</m:t>
                        </m:r>
                      </m:sub>
                    </m:sSub>
                  </m:oMath>
                </a14:m>
                <a:r>
                  <a:rPr lang="en-US" dirty="0"/>
                  <a:t> is close to </a:t>
                </a:r>
                <a14:m>
                  <m:oMath xmlns:m="http://schemas.openxmlformats.org/officeDocument/2006/math">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m:t>
                        </m:r>
                      </m:sup>
                    </m:sSup>
                    <m:r>
                      <a:rPr lang="nl-NL" b="0" i="1" smtClean="0">
                        <a:latin typeface="Cambria Math" panose="02040503050406030204" pitchFamily="18" charset="0"/>
                      </a:rPr>
                      <m:t> (0)</m:t>
                    </m:r>
                  </m:oMath>
                </a14:m>
                <a:r>
                  <a:rPr lang="en-US"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5364481" y="2665824"/>
                <a:ext cx="3429000" cy="1500988"/>
              </a:xfrm>
              <a:prstGeom prst="rect">
                <a:avLst/>
              </a:prstGeom>
              <a:blipFill>
                <a:blip r:embed="rId9"/>
                <a:stretch>
                  <a:fillRect l="-1421" t="-2024" b="-3644"/>
                </a:stretch>
              </a:blipFill>
            </p:spPr>
            <p:txBody>
              <a:bodyPr/>
              <a:lstStyle/>
              <a:p>
                <a:r>
                  <a:rPr lang="en-GB">
                    <a:noFill/>
                  </a:rPr>
                  <a:t> </a:t>
                </a:r>
              </a:p>
            </p:txBody>
          </p:sp>
        </mc:Fallback>
      </mc:AlternateContent>
      <p:sp>
        <p:nvSpPr>
          <p:cNvPr id="19" name="TextBox 18"/>
          <p:cNvSpPr txBox="1"/>
          <p:nvPr/>
        </p:nvSpPr>
        <p:spPr>
          <a:xfrm>
            <a:off x="5410200" y="4182070"/>
            <a:ext cx="3429000" cy="923330"/>
          </a:xfrm>
          <a:prstGeom prst="rect">
            <a:avLst/>
          </a:prstGeom>
          <a:noFill/>
        </p:spPr>
        <p:txBody>
          <a:bodyPr wrap="square" rtlCol="0">
            <a:spAutoFit/>
          </a:bodyPr>
          <a:lstStyle/>
          <a:p>
            <a:r>
              <a:rPr lang="en-US" dirty="0"/>
              <a:t>… giving rise to the </a:t>
            </a:r>
            <a:r>
              <a:rPr lang="en-US" b="1" i="1" dirty="0">
                <a:solidFill>
                  <a:srgbClr val="3366FF"/>
                </a:solidFill>
              </a:rPr>
              <a:t>leader</a:t>
            </a:r>
            <a:r>
              <a:rPr lang="en-US" dirty="0"/>
              <a:t>’s </a:t>
            </a:r>
            <a:r>
              <a:rPr lang="en-US" b="1" i="1" dirty="0"/>
              <a:t>residual demand </a:t>
            </a:r>
            <a:r>
              <a:rPr lang="en-US" b="1" i="1" dirty="0">
                <a:solidFill>
                  <a:srgbClr val="3366FF"/>
                </a:solidFill>
              </a:rPr>
              <a:t>D</a:t>
            </a:r>
            <a:r>
              <a:rPr lang="en-US" b="1" i="1" baseline="30000" dirty="0">
                <a:solidFill>
                  <a:srgbClr val="3366FF"/>
                </a:solidFill>
              </a:rPr>
              <a:t>r</a:t>
            </a:r>
            <a:r>
              <a:rPr lang="en-US" i="1" dirty="0"/>
              <a:t> </a:t>
            </a:r>
            <a:r>
              <a:rPr lang="en-US" dirty="0"/>
              <a:t>that intersects </a:t>
            </a:r>
            <a:r>
              <a:rPr lang="en-US" b="1" i="1" dirty="0">
                <a:solidFill>
                  <a:srgbClr val="00AE00"/>
                </a:solidFill>
              </a:rPr>
              <a:t>MC</a:t>
            </a:r>
            <a:r>
              <a:rPr lang="en-US" dirty="0"/>
              <a:t> at </a:t>
            </a:r>
            <a:r>
              <a:rPr lang="en-US" i="1" dirty="0">
                <a:latin typeface="Times New Roman"/>
              </a:rPr>
              <a:t>x</a:t>
            </a:r>
            <a:r>
              <a:rPr lang="en-US" baseline="30000" dirty="0">
                <a:latin typeface="Times New Roman"/>
              </a:rPr>
              <a:t>M</a:t>
            </a:r>
            <a:r>
              <a:rPr lang="en-US" dirty="0"/>
              <a:t>.</a:t>
            </a:r>
          </a:p>
        </p:txBody>
      </p:sp>
      <p:sp>
        <p:nvSpPr>
          <p:cNvPr id="20" name="TextBox 19"/>
          <p:cNvSpPr txBox="1"/>
          <p:nvPr/>
        </p:nvSpPr>
        <p:spPr>
          <a:xfrm>
            <a:off x="5791200" y="5123532"/>
            <a:ext cx="2895600" cy="923330"/>
          </a:xfrm>
          <a:prstGeom prst="rect">
            <a:avLst/>
          </a:prstGeom>
          <a:noFill/>
          <a:ln w="25400">
            <a:solidFill>
              <a:srgbClr val="FF0000"/>
            </a:solidFill>
          </a:ln>
        </p:spPr>
        <p:txBody>
          <a:bodyPr wrap="square" rtlCol="0">
            <a:spAutoFit/>
          </a:bodyPr>
          <a:lstStyle/>
          <a:p>
            <a:r>
              <a:rPr lang="en-US" dirty="0"/>
              <a:t>The </a:t>
            </a:r>
            <a:r>
              <a:rPr lang="en-US" b="1" i="1" dirty="0">
                <a:solidFill>
                  <a:srgbClr val="3366FF"/>
                </a:solidFill>
              </a:rPr>
              <a:t>leader </a:t>
            </a:r>
            <a:r>
              <a:rPr lang="en-US" dirty="0"/>
              <a:t>produces</a:t>
            </a:r>
            <a:r>
              <a:rPr lang="en-US" b="1" dirty="0"/>
              <a:t> </a:t>
            </a:r>
            <a:r>
              <a:rPr lang="en-US" i="1" dirty="0">
                <a:latin typeface="Times New Roman"/>
              </a:rPr>
              <a:t>x</a:t>
            </a:r>
            <a:r>
              <a:rPr lang="en-US" baseline="30000" dirty="0">
                <a:latin typeface="Times New Roman"/>
              </a:rPr>
              <a:t>M</a:t>
            </a:r>
            <a:r>
              <a:rPr lang="en-US" dirty="0"/>
              <a:t> and the </a:t>
            </a:r>
            <a:r>
              <a:rPr lang="en-US" b="1" i="1" dirty="0">
                <a:solidFill>
                  <a:srgbClr val="F935C4"/>
                </a:solidFill>
              </a:rPr>
              <a:t>follower</a:t>
            </a:r>
            <a:r>
              <a:rPr lang="en-US" dirty="0"/>
              <a:t> </a:t>
            </a:r>
            <a:r>
              <a:rPr lang="en-US" i="1" dirty="0"/>
              <a:t>best-responds </a:t>
            </a:r>
            <a:r>
              <a:rPr lang="en-US" dirty="0"/>
              <a:t>with 0.5</a:t>
            </a:r>
            <a:r>
              <a:rPr lang="en-US" i="1" dirty="0">
                <a:latin typeface="Times New Roman"/>
              </a:rPr>
              <a:t>x</a:t>
            </a:r>
            <a:r>
              <a:rPr lang="en-US" baseline="30000" dirty="0">
                <a:latin typeface="Times New Roman"/>
              </a:rPr>
              <a:t>M</a:t>
            </a:r>
            <a:r>
              <a:rPr lang="en-US" dirty="0"/>
              <a:t>.</a:t>
            </a:r>
            <a:r>
              <a:rPr lang="en-US" b="1" dirty="0"/>
              <a:t> </a:t>
            </a:r>
          </a:p>
        </p:txBody>
      </p:sp>
      <p:sp>
        <p:nvSpPr>
          <p:cNvPr id="2" name="Footer Placeholder 1"/>
          <p:cNvSpPr>
            <a:spLocks noGrp="1"/>
          </p:cNvSpPr>
          <p:nvPr>
            <p:ph type="ftr" sz="quarter" idx="11"/>
          </p:nvPr>
        </p:nvSpPr>
        <p:spPr>
          <a:xfrm>
            <a:off x="5257800" y="6248400"/>
            <a:ext cx="3731623" cy="609600"/>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1" name="TextBox 20">
            <a:extLst>
              <a:ext uri="{FF2B5EF4-FFF2-40B4-BE49-F238E27FC236}">
                <a16:creationId xmlns:a16="http://schemas.microsoft.com/office/drawing/2014/main" id="{24425EC1-7A48-43D1-B541-3662AFB15A04}"/>
              </a:ext>
            </a:extLst>
          </p:cNvPr>
          <p:cNvSpPr txBox="1"/>
          <p:nvPr/>
        </p:nvSpPr>
        <p:spPr>
          <a:xfrm>
            <a:off x="109720" y="3218688"/>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98A08435-565F-41B5-BA06-785E34E78313}"/>
              </a:ext>
            </a:extLst>
          </p:cNvPr>
          <p:cNvSpPr txBox="1"/>
          <p:nvPr/>
        </p:nvSpPr>
        <p:spPr>
          <a:xfrm>
            <a:off x="117036" y="3142705"/>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594" y="-17417"/>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Model Predictions Compared</a:t>
            </a:r>
          </a:p>
        </p:txBody>
      </p:sp>
      <p:pic>
        <p:nvPicPr>
          <p:cNvPr id="4" name="Picture 3"/>
          <p:cNvPicPr>
            <a:picLocks noChangeAspect="1"/>
          </p:cNvPicPr>
          <p:nvPr/>
        </p:nvPicPr>
        <p:blipFill>
          <a:blip r:embed="rId2"/>
          <a:stretch>
            <a:fillRect/>
          </a:stretch>
        </p:blipFill>
        <p:spPr>
          <a:xfrm>
            <a:off x="320040" y="3374136"/>
            <a:ext cx="3920947" cy="3316224"/>
          </a:xfrm>
          <a:prstGeom prst="rect">
            <a:avLst/>
          </a:prstGeom>
        </p:spPr>
      </p:pic>
      <p:sp>
        <p:nvSpPr>
          <p:cNvPr id="5" name="TextBox 4"/>
          <p:cNvSpPr txBox="1"/>
          <p:nvPr/>
        </p:nvSpPr>
        <p:spPr>
          <a:xfrm>
            <a:off x="381000" y="1334869"/>
            <a:ext cx="8382000" cy="646331"/>
          </a:xfrm>
          <a:prstGeom prst="rect">
            <a:avLst/>
          </a:prstGeom>
          <a:noFill/>
        </p:spPr>
        <p:txBody>
          <a:bodyPr wrap="square" rtlCol="0">
            <a:spAutoFit/>
          </a:bodyPr>
          <a:lstStyle/>
          <a:p>
            <a:r>
              <a:rPr lang="en-US" dirty="0"/>
              <a:t>We have seen before that overall output is largest under </a:t>
            </a:r>
            <a:r>
              <a:rPr lang="en-US" i="1" dirty="0"/>
              <a:t>Bertrand price competition</a:t>
            </a:r>
            <a:r>
              <a:rPr lang="en-US" dirty="0"/>
              <a:t> and smallest under a </a:t>
            </a:r>
            <a:r>
              <a:rPr lang="en-US" i="1" dirty="0"/>
              <a:t>monopoly</a:t>
            </a:r>
            <a:r>
              <a:rPr lang="en-US" dirty="0"/>
              <a:t>; i.e.</a:t>
            </a:r>
          </a:p>
        </p:txBody>
      </p:sp>
      <p:graphicFrame>
        <p:nvGraphicFramePr>
          <p:cNvPr id="6" name="Object 5"/>
          <p:cNvGraphicFramePr>
            <a:graphicFrameLocks noChangeAspect="1"/>
          </p:cNvGraphicFramePr>
          <p:nvPr/>
        </p:nvGraphicFramePr>
        <p:xfrm>
          <a:off x="3733800" y="1981200"/>
          <a:ext cx="1409700" cy="234950"/>
        </p:xfrm>
        <a:graphic>
          <a:graphicData uri="http://schemas.openxmlformats.org/presentationml/2006/ole">
            <mc:AlternateContent xmlns:mc="http://schemas.openxmlformats.org/markup-compatibility/2006">
              <mc:Choice xmlns:v="urn:schemas-microsoft-com:vml" Requires="v">
                <p:oleObj name="Equation" r:id="rId3" imgW="990600" imgH="165100" progId="Equation.3">
                  <p:embed/>
                </p:oleObj>
              </mc:Choice>
              <mc:Fallback>
                <p:oleObj name="Equation" r:id="rId3" imgW="9906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981200"/>
                        <a:ext cx="14097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81000" y="2450068"/>
            <a:ext cx="8229600" cy="369332"/>
          </a:xfrm>
          <a:prstGeom prst="rect">
            <a:avLst/>
          </a:prstGeom>
          <a:noFill/>
        </p:spPr>
        <p:txBody>
          <a:bodyPr wrap="square" rtlCol="0">
            <a:spAutoFit/>
          </a:bodyPr>
          <a:lstStyle/>
          <a:p>
            <a:r>
              <a:rPr lang="en-US" dirty="0"/>
              <a:t>This implies</a:t>
            </a:r>
          </a:p>
        </p:txBody>
      </p:sp>
      <p:graphicFrame>
        <p:nvGraphicFramePr>
          <p:cNvPr id="243715" name="Object 3"/>
          <p:cNvGraphicFramePr>
            <a:graphicFrameLocks noChangeAspect="1"/>
          </p:cNvGraphicFramePr>
          <p:nvPr/>
        </p:nvGraphicFramePr>
        <p:xfrm>
          <a:off x="1566862" y="2490137"/>
          <a:ext cx="1862138" cy="288925"/>
        </p:xfrm>
        <a:graphic>
          <a:graphicData uri="http://schemas.openxmlformats.org/presentationml/2006/ole">
            <mc:AlternateContent xmlns:mc="http://schemas.openxmlformats.org/markup-compatibility/2006">
              <mc:Choice xmlns:v="urn:schemas-microsoft-com:vml" Requires="v">
                <p:oleObj name="Equation" r:id="rId5" imgW="1308100" imgH="203200" progId="Equation.3">
                  <p:embed/>
                </p:oleObj>
              </mc:Choice>
              <mc:Fallback>
                <p:oleObj name="Equation" r:id="rId5" imgW="1308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2" y="2490137"/>
                        <a:ext cx="18621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572000" y="2838271"/>
            <a:ext cx="4343400" cy="1200329"/>
          </a:xfrm>
          <a:prstGeom prst="rect">
            <a:avLst/>
          </a:prstGeom>
          <a:noFill/>
        </p:spPr>
        <p:txBody>
          <a:bodyPr wrap="square" rtlCol="0">
            <a:spAutoFit/>
          </a:bodyPr>
          <a:lstStyle/>
          <a:p>
            <a:r>
              <a:rPr lang="en-US" dirty="0"/>
              <a:t>Under </a:t>
            </a:r>
            <a:r>
              <a:rPr lang="en-US" i="1" dirty="0"/>
              <a:t>Stackelberg competition</a:t>
            </a:r>
            <a:r>
              <a:rPr lang="en-US" dirty="0"/>
              <a:t>, the </a:t>
            </a:r>
            <a:r>
              <a:rPr lang="en-US" i="1" dirty="0"/>
              <a:t>leader </a:t>
            </a:r>
            <a:r>
              <a:rPr lang="en-US" dirty="0"/>
              <a:t>produces the </a:t>
            </a:r>
            <a:r>
              <a:rPr lang="en-US" i="1" dirty="0"/>
              <a:t>monopoly quantity </a:t>
            </a:r>
            <a:r>
              <a:rPr lang="en-US" dirty="0"/>
              <a:t>and the </a:t>
            </a:r>
            <a:r>
              <a:rPr lang="en-US" i="1" dirty="0"/>
              <a:t>follower</a:t>
            </a:r>
            <a:r>
              <a:rPr lang="en-US" dirty="0"/>
              <a:t> produces half the monopoly quantity. </a:t>
            </a:r>
          </a:p>
        </p:txBody>
      </p:sp>
      <p:pic>
        <p:nvPicPr>
          <p:cNvPr id="10" name="Picture 9"/>
          <p:cNvPicPr>
            <a:picLocks noChangeAspect="1"/>
          </p:cNvPicPr>
          <p:nvPr/>
        </p:nvPicPr>
        <p:blipFill>
          <a:blip r:embed="rId7"/>
          <a:stretch>
            <a:fillRect/>
          </a:stretch>
        </p:blipFill>
        <p:spPr>
          <a:xfrm>
            <a:off x="2231136" y="5696712"/>
            <a:ext cx="78029" cy="78029"/>
          </a:xfrm>
          <a:prstGeom prst="rect">
            <a:avLst/>
          </a:prstGeom>
        </p:spPr>
      </p:pic>
      <p:sp>
        <p:nvSpPr>
          <p:cNvPr id="11" name="TextBox 10"/>
          <p:cNvSpPr txBox="1"/>
          <p:nvPr/>
        </p:nvSpPr>
        <p:spPr>
          <a:xfrm>
            <a:off x="2057400" y="5681246"/>
            <a:ext cx="304800" cy="338554"/>
          </a:xfrm>
          <a:prstGeom prst="rect">
            <a:avLst/>
          </a:prstGeom>
          <a:noFill/>
        </p:spPr>
        <p:txBody>
          <a:bodyPr wrap="square" rtlCol="0">
            <a:spAutoFit/>
          </a:bodyPr>
          <a:lstStyle/>
          <a:p>
            <a:r>
              <a:rPr lang="en-US" sz="1600" b="1" i="1" dirty="0">
                <a:solidFill>
                  <a:schemeClr val="tx1">
                    <a:lumMod val="75000"/>
                    <a:lumOff val="25000"/>
                  </a:schemeClr>
                </a:solidFill>
              </a:rPr>
              <a:t>S</a:t>
            </a:r>
          </a:p>
        </p:txBody>
      </p:sp>
      <p:cxnSp>
        <p:nvCxnSpPr>
          <p:cNvPr id="13" name="Straight Arrow Connector 12"/>
          <p:cNvCxnSpPr/>
          <p:nvPr/>
        </p:nvCxnSpPr>
        <p:spPr>
          <a:xfrm rot="5400000">
            <a:off x="2264777" y="3526423"/>
            <a:ext cx="2176046"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0" y="4343400"/>
            <a:ext cx="3886200" cy="369332"/>
          </a:xfrm>
          <a:prstGeom prst="rect">
            <a:avLst/>
          </a:prstGeom>
          <a:noFill/>
        </p:spPr>
        <p:txBody>
          <a:bodyPr wrap="square" rtlCol="0">
            <a:spAutoFit/>
          </a:bodyPr>
          <a:lstStyle/>
          <a:p>
            <a:r>
              <a:rPr lang="en-US" dirty="0"/>
              <a:t>Thus,</a:t>
            </a:r>
          </a:p>
        </p:txBody>
      </p:sp>
      <p:graphicFrame>
        <p:nvGraphicFramePr>
          <p:cNvPr id="243716" name="Object 4"/>
          <p:cNvGraphicFramePr>
            <a:graphicFrameLocks noChangeAspect="1"/>
          </p:cNvGraphicFramePr>
          <p:nvPr/>
        </p:nvGraphicFramePr>
        <p:xfrm>
          <a:off x="5638800" y="4776788"/>
          <a:ext cx="1879600" cy="271462"/>
        </p:xfrm>
        <a:graphic>
          <a:graphicData uri="http://schemas.openxmlformats.org/presentationml/2006/ole">
            <mc:AlternateContent xmlns:mc="http://schemas.openxmlformats.org/markup-compatibility/2006">
              <mc:Choice xmlns:v="urn:schemas-microsoft-com:vml" Requires="v">
                <p:oleObj name="Equation" r:id="rId8" imgW="1320800" imgH="190500" progId="Equation.3">
                  <p:embed/>
                </p:oleObj>
              </mc:Choice>
              <mc:Fallback>
                <p:oleObj name="Equation" r:id="rId8" imgW="1320800" imgH="1905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776788"/>
                        <a:ext cx="1879600"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4572000" y="5117068"/>
            <a:ext cx="3886200" cy="369332"/>
          </a:xfrm>
          <a:prstGeom prst="rect">
            <a:avLst/>
          </a:prstGeom>
          <a:noFill/>
        </p:spPr>
        <p:txBody>
          <a:bodyPr wrap="square" rtlCol="0">
            <a:spAutoFit/>
          </a:bodyPr>
          <a:lstStyle/>
          <a:p>
            <a:r>
              <a:rPr lang="en-US" dirty="0"/>
              <a:t>and</a:t>
            </a:r>
          </a:p>
        </p:txBody>
      </p:sp>
      <p:graphicFrame>
        <p:nvGraphicFramePr>
          <p:cNvPr id="243717" name="Object 5"/>
          <p:cNvGraphicFramePr>
            <a:graphicFrameLocks noChangeAspect="1"/>
          </p:cNvGraphicFramePr>
          <p:nvPr/>
        </p:nvGraphicFramePr>
        <p:xfrm>
          <a:off x="5476875" y="5502275"/>
          <a:ext cx="2295525" cy="288925"/>
        </p:xfrm>
        <a:graphic>
          <a:graphicData uri="http://schemas.openxmlformats.org/presentationml/2006/ole">
            <mc:AlternateContent xmlns:mc="http://schemas.openxmlformats.org/markup-compatibility/2006">
              <mc:Choice xmlns:v="urn:schemas-microsoft-com:vml" Requires="v">
                <p:oleObj name="Equation" r:id="rId10" imgW="1612900" imgH="203200" progId="Equation.3">
                  <p:embed/>
                </p:oleObj>
              </mc:Choice>
              <mc:Fallback>
                <p:oleObj name="Equation" r:id="rId10" imgW="1612900" imgH="203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6875" y="5502275"/>
                        <a:ext cx="22955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a:xfrm>
            <a:off x="4953000" y="6134243"/>
            <a:ext cx="4038599" cy="556117"/>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37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ntr" presetSubtype="0" fill="hold"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37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3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The Threat of Potential Competition</a:t>
            </a:r>
          </a:p>
        </p:txBody>
      </p:sp>
      <p:sp>
        <p:nvSpPr>
          <p:cNvPr id="4" name="Content Placeholder 1"/>
          <p:cNvSpPr>
            <a:spLocks noGrp="1"/>
          </p:cNvSpPr>
          <p:nvPr>
            <p:ph idx="1"/>
          </p:nvPr>
        </p:nvSpPr>
        <p:spPr>
          <a:xfrm>
            <a:off x="152400" y="1219200"/>
            <a:ext cx="8763000" cy="5562600"/>
          </a:xfrm>
        </p:spPr>
        <p:txBody>
          <a:bodyPr>
            <a:normAutofit fontScale="70000" lnSpcReduction="20000"/>
          </a:bodyPr>
          <a:lstStyle/>
          <a:p>
            <a:r>
              <a:rPr lang="en-US" dirty="0"/>
              <a:t>In our treatment of </a:t>
            </a:r>
            <a:r>
              <a:rPr lang="en-US" i="1" dirty="0"/>
              <a:t>monopolies</a:t>
            </a:r>
            <a:r>
              <a:rPr lang="en-US" dirty="0"/>
              <a:t>, we briefly discussed the possibility that one “invisible” disciplining force on a monopoly is the </a:t>
            </a:r>
            <a:r>
              <a:rPr lang="en-US" b="1" i="1" dirty="0"/>
              <a:t>threat of competition from potential entrants </a:t>
            </a:r>
            <a:r>
              <a:rPr lang="en-US" dirty="0"/>
              <a:t>into the market.</a:t>
            </a:r>
            <a:endParaRPr lang="en-US" b="1" i="1" dirty="0"/>
          </a:p>
          <a:p>
            <a:r>
              <a:rPr lang="en-US" dirty="0"/>
              <a:t>An </a:t>
            </a:r>
            <a:r>
              <a:rPr lang="en-US" b="1" i="1" dirty="0">
                <a:solidFill>
                  <a:srgbClr val="FF0000"/>
                </a:solidFill>
              </a:rPr>
              <a:t>incumbent firm </a:t>
            </a:r>
            <a:r>
              <a:rPr lang="en-US" dirty="0"/>
              <a:t>that is the sole firm in the market might then produce </a:t>
            </a:r>
            <a:r>
              <a:rPr lang="en-US" i="1" dirty="0"/>
              <a:t>more than </a:t>
            </a:r>
            <a:r>
              <a:rPr lang="en-US" dirty="0"/>
              <a:t>the monopoly output level in order to reduce </a:t>
            </a:r>
            <a:r>
              <a:rPr lang="en-US" i="1" dirty="0"/>
              <a:t>price </a:t>
            </a:r>
            <a:r>
              <a:rPr lang="en-US" dirty="0"/>
              <a:t>and make it less attractive for a potential entrant to become a real competitor.</a:t>
            </a:r>
            <a:endParaRPr lang="en-US" b="1" i="1" dirty="0"/>
          </a:p>
          <a:p>
            <a:r>
              <a:rPr lang="en-US" dirty="0"/>
              <a:t>We will model this by assuming there is a </a:t>
            </a:r>
            <a:r>
              <a:rPr lang="en-US" b="1" i="1" dirty="0">
                <a:solidFill>
                  <a:srgbClr val="FF0000"/>
                </a:solidFill>
              </a:rPr>
              <a:t>fixed entry cost</a:t>
            </a:r>
            <a:r>
              <a:rPr lang="en-US" b="1" i="1" dirty="0"/>
              <a:t> </a:t>
            </a:r>
            <a:r>
              <a:rPr lang="en-US" dirty="0"/>
              <a:t>that has already been paid by the </a:t>
            </a:r>
            <a:r>
              <a:rPr lang="en-US" i="1" dirty="0"/>
              <a:t>incumbent firm </a:t>
            </a:r>
            <a:r>
              <a:rPr lang="en-US" dirty="0"/>
              <a:t>but would have to be paid by an </a:t>
            </a:r>
            <a:r>
              <a:rPr lang="en-US" i="1" dirty="0"/>
              <a:t>entrant </a:t>
            </a:r>
            <a:r>
              <a:rPr lang="en-US" dirty="0"/>
              <a:t>into the market before she could produce</a:t>
            </a:r>
            <a:r>
              <a:rPr lang="en-US" i="1" dirty="0"/>
              <a:t>.</a:t>
            </a:r>
            <a:endParaRPr lang="en-US" sz="1429" dirty="0"/>
          </a:p>
          <a:p>
            <a:r>
              <a:rPr lang="en-US" dirty="0"/>
              <a:t>For the </a:t>
            </a:r>
            <a:r>
              <a:rPr lang="en-US" i="1" dirty="0"/>
              <a:t>incumbent firm</a:t>
            </a:r>
            <a:r>
              <a:rPr lang="en-US" dirty="0"/>
              <a:t>, this fixed entry cost is thus a </a:t>
            </a:r>
            <a:r>
              <a:rPr lang="en-US" i="1" dirty="0"/>
              <a:t>sunk cost </a:t>
            </a:r>
            <a:r>
              <a:rPr lang="en-US" dirty="0"/>
              <a:t>and does not affect </a:t>
            </a:r>
            <a:r>
              <a:rPr lang="en-US" dirty="0" err="1"/>
              <a:t>behaviour</a:t>
            </a:r>
            <a:r>
              <a:rPr lang="en-US" dirty="0"/>
              <a:t>.</a:t>
            </a:r>
          </a:p>
          <a:p>
            <a:r>
              <a:rPr lang="en-US" dirty="0"/>
              <a:t>But for the </a:t>
            </a:r>
            <a:r>
              <a:rPr lang="en-US" i="1" dirty="0"/>
              <a:t>potential entrant</a:t>
            </a:r>
            <a:r>
              <a:rPr lang="en-US" dirty="0"/>
              <a:t>, the fixed entry cost is a real cost that has not yet been paid.</a:t>
            </a:r>
          </a:p>
          <a:p>
            <a:r>
              <a:rPr lang="en-US" dirty="0"/>
              <a:t>We will see that, if fixed entry costs are neither too high nor too low, the  </a:t>
            </a:r>
            <a:r>
              <a:rPr lang="en-US" i="1" dirty="0"/>
              <a:t>incumbent firm </a:t>
            </a:r>
            <a:r>
              <a:rPr lang="en-US" dirty="0"/>
              <a:t>may be able to </a:t>
            </a:r>
            <a:r>
              <a:rPr lang="en-US" b="1" i="1" dirty="0">
                <a:solidFill>
                  <a:srgbClr val="FF0000"/>
                </a:solidFill>
              </a:rPr>
              <a:t>deter entry </a:t>
            </a:r>
            <a:r>
              <a:rPr lang="en-US" dirty="0"/>
              <a:t>by setting output above the monopoly level.</a:t>
            </a:r>
          </a:p>
        </p:txBody>
      </p:sp>
      <p:sp>
        <p:nvSpPr>
          <p:cNvPr id="6" name="Footer Placeholder 1">
            <a:extLst>
              <a:ext uri="{FF2B5EF4-FFF2-40B4-BE49-F238E27FC236}">
                <a16:creationId xmlns:a16="http://schemas.microsoft.com/office/drawing/2014/main" id="{26B6D35F-D284-48EC-A6EA-50A399B46FEB}"/>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144"/>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Sequences with No Entry Deterrence</a:t>
            </a:r>
          </a:p>
        </p:txBody>
      </p:sp>
      <p:pic>
        <p:nvPicPr>
          <p:cNvPr id="5" name="Picture 4"/>
          <p:cNvPicPr>
            <a:picLocks noChangeAspect="1"/>
          </p:cNvPicPr>
          <p:nvPr/>
        </p:nvPicPr>
        <p:blipFill>
          <a:blip r:embed="rId2"/>
          <a:stretch>
            <a:fillRect/>
          </a:stretch>
        </p:blipFill>
        <p:spPr>
          <a:xfrm>
            <a:off x="228600" y="1355750"/>
            <a:ext cx="2681021" cy="4085539"/>
          </a:xfrm>
          <a:prstGeom prst="rect">
            <a:avLst/>
          </a:prstGeom>
        </p:spPr>
      </p:pic>
      <p:pic>
        <p:nvPicPr>
          <p:cNvPr id="6" name="Picture 5"/>
          <p:cNvPicPr>
            <a:picLocks noChangeAspect="1"/>
          </p:cNvPicPr>
          <p:nvPr/>
        </p:nvPicPr>
        <p:blipFill>
          <a:blip r:embed="rId3"/>
          <a:stretch>
            <a:fillRect/>
          </a:stretch>
        </p:blipFill>
        <p:spPr>
          <a:xfrm>
            <a:off x="6325210" y="1370990"/>
            <a:ext cx="2666390" cy="5106010"/>
          </a:xfrm>
          <a:prstGeom prst="rect">
            <a:avLst/>
          </a:prstGeom>
        </p:spPr>
      </p:pic>
      <p:sp>
        <p:nvSpPr>
          <p:cNvPr id="8" name="Rectangle 7"/>
          <p:cNvSpPr/>
          <p:nvPr/>
        </p:nvSpPr>
        <p:spPr>
          <a:xfrm>
            <a:off x="76200" y="3483864"/>
            <a:ext cx="1066800" cy="1840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057400" y="3483864"/>
            <a:ext cx="1066800" cy="1840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stretch>
            <a:fillRect/>
          </a:stretch>
        </p:blipFill>
        <p:spPr>
          <a:xfrm>
            <a:off x="228600" y="1353312"/>
            <a:ext cx="2681021" cy="4085539"/>
          </a:xfrm>
          <a:prstGeom prst="rect">
            <a:avLst/>
          </a:prstGeom>
        </p:spPr>
      </p:pic>
      <p:sp>
        <p:nvSpPr>
          <p:cNvPr id="18" name="TextBox 17"/>
          <p:cNvSpPr txBox="1"/>
          <p:nvPr/>
        </p:nvSpPr>
        <p:spPr>
          <a:xfrm>
            <a:off x="2554352" y="1222003"/>
            <a:ext cx="4340095" cy="646331"/>
          </a:xfrm>
          <a:prstGeom prst="rect">
            <a:avLst/>
          </a:prstGeom>
          <a:noFill/>
        </p:spPr>
        <p:txBody>
          <a:bodyPr wrap="square" rtlCol="0">
            <a:spAutoFit/>
          </a:bodyPr>
          <a:lstStyle/>
          <a:p>
            <a:r>
              <a:rPr lang="en-US" dirty="0"/>
              <a:t>Suppose </a:t>
            </a:r>
            <a:r>
              <a:rPr lang="en-US" b="1" i="1" dirty="0">
                <a:solidFill>
                  <a:srgbClr val="F935C4"/>
                </a:solidFill>
              </a:rPr>
              <a:t>firm 2</a:t>
            </a:r>
            <a:r>
              <a:rPr lang="en-US" dirty="0"/>
              <a:t> makes its </a:t>
            </a:r>
            <a:r>
              <a:rPr lang="en-US" i="1" dirty="0"/>
              <a:t>entry decision </a:t>
            </a:r>
            <a:r>
              <a:rPr lang="en-US" b="1" i="1" dirty="0"/>
              <a:t>prior to </a:t>
            </a:r>
            <a:r>
              <a:rPr lang="en-US" b="1" i="1" dirty="0">
                <a:solidFill>
                  <a:srgbClr val="3366FF"/>
                </a:solidFill>
              </a:rPr>
              <a:t>firm 1</a:t>
            </a:r>
            <a:r>
              <a:rPr lang="en-US" dirty="0"/>
              <a:t>’s </a:t>
            </a:r>
            <a:r>
              <a:rPr lang="en-US" i="1" dirty="0"/>
              <a:t>output decision. </a:t>
            </a:r>
            <a:endParaRPr lang="en-US" dirty="0"/>
          </a:p>
        </p:txBody>
      </p:sp>
      <p:sp>
        <p:nvSpPr>
          <p:cNvPr id="19" name="TextBox 18"/>
          <p:cNvSpPr txBox="1"/>
          <p:nvPr/>
        </p:nvSpPr>
        <p:spPr>
          <a:xfrm>
            <a:off x="2743200" y="1905000"/>
            <a:ext cx="3810000" cy="923330"/>
          </a:xfrm>
          <a:prstGeom prst="rect">
            <a:avLst/>
          </a:prstGeom>
          <a:noFill/>
        </p:spPr>
        <p:txBody>
          <a:bodyPr wrap="square" rtlCol="0">
            <a:spAutoFit/>
          </a:bodyPr>
          <a:lstStyle/>
          <a:p>
            <a:r>
              <a:rPr lang="en-US" dirty="0"/>
              <a:t>If </a:t>
            </a:r>
            <a:r>
              <a:rPr lang="en-US" b="1" i="1" dirty="0">
                <a:solidFill>
                  <a:srgbClr val="F935C4"/>
                </a:solidFill>
              </a:rPr>
              <a:t>firm 2</a:t>
            </a:r>
            <a:r>
              <a:rPr lang="en-US" dirty="0"/>
              <a:t> does </a:t>
            </a:r>
            <a:r>
              <a:rPr lang="en-US" b="1" i="1" dirty="0"/>
              <a:t>N</a:t>
            </a:r>
            <a:r>
              <a:rPr lang="en-US" i="1" dirty="0"/>
              <a:t>ot Enter</a:t>
            </a:r>
            <a:r>
              <a:rPr lang="en-US" dirty="0"/>
              <a:t>, </a:t>
            </a:r>
            <a:r>
              <a:rPr lang="en-US" b="1" i="1" dirty="0">
                <a:solidFill>
                  <a:srgbClr val="3366FF"/>
                </a:solidFill>
              </a:rPr>
              <a:t>firm 1</a:t>
            </a:r>
            <a:r>
              <a:rPr lang="en-US" dirty="0"/>
              <a:t> has full monopoly power and thus earns the </a:t>
            </a:r>
            <a:r>
              <a:rPr lang="en-US" i="1" dirty="0"/>
              <a:t>monopoly profit</a:t>
            </a:r>
            <a:r>
              <a:rPr lang="en-US" dirty="0"/>
              <a:t>.    </a:t>
            </a:r>
          </a:p>
        </p:txBody>
      </p:sp>
      <p:sp>
        <p:nvSpPr>
          <p:cNvPr id="20" name="TextBox 19"/>
          <p:cNvSpPr txBox="1"/>
          <p:nvPr/>
        </p:nvSpPr>
        <p:spPr>
          <a:xfrm>
            <a:off x="3048000" y="2810470"/>
            <a:ext cx="3352800" cy="923330"/>
          </a:xfrm>
          <a:prstGeom prst="rect">
            <a:avLst/>
          </a:prstGeom>
          <a:noFill/>
        </p:spPr>
        <p:txBody>
          <a:bodyPr wrap="square" rtlCol="0">
            <a:spAutoFit/>
          </a:bodyPr>
          <a:lstStyle/>
          <a:p>
            <a:r>
              <a:rPr lang="en-US" dirty="0"/>
              <a:t>If </a:t>
            </a:r>
            <a:r>
              <a:rPr lang="en-US" b="1" i="1" dirty="0">
                <a:solidFill>
                  <a:srgbClr val="F935C4"/>
                </a:solidFill>
              </a:rPr>
              <a:t>firm 2</a:t>
            </a:r>
            <a:r>
              <a:rPr lang="en-US" dirty="0"/>
              <a:t> does </a:t>
            </a:r>
            <a:r>
              <a:rPr lang="en-US" b="1" i="1" dirty="0"/>
              <a:t>E</a:t>
            </a:r>
            <a:r>
              <a:rPr lang="en-US" i="1" dirty="0"/>
              <a:t>nter</a:t>
            </a:r>
            <a:r>
              <a:rPr lang="en-US" dirty="0"/>
              <a:t> and </a:t>
            </a:r>
            <a:r>
              <a:rPr lang="en-US" i="1" dirty="0"/>
              <a:t>output </a:t>
            </a:r>
            <a:r>
              <a:rPr lang="en-US" dirty="0"/>
              <a:t>is determined </a:t>
            </a:r>
            <a:r>
              <a:rPr lang="en-US" i="1" dirty="0"/>
              <a:t>simultaneously, </a:t>
            </a:r>
            <a:r>
              <a:rPr lang="en-US" dirty="0"/>
              <a:t>the </a:t>
            </a:r>
            <a:r>
              <a:rPr lang="en-US" b="1" i="1" dirty="0"/>
              <a:t>Cournot equilibrium </a:t>
            </a:r>
            <a:r>
              <a:rPr lang="en-US" dirty="0"/>
              <a:t>is reached.    </a:t>
            </a:r>
          </a:p>
        </p:txBody>
      </p:sp>
      <p:sp>
        <p:nvSpPr>
          <p:cNvPr id="21" name="TextBox 20"/>
          <p:cNvSpPr txBox="1"/>
          <p:nvPr/>
        </p:nvSpPr>
        <p:spPr>
          <a:xfrm>
            <a:off x="3048000" y="3801070"/>
            <a:ext cx="3352800" cy="923330"/>
          </a:xfrm>
          <a:prstGeom prst="rect">
            <a:avLst/>
          </a:prstGeom>
          <a:noFill/>
        </p:spPr>
        <p:txBody>
          <a:bodyPr wrap="square" rtlCol="0">
            <a:spAutoFit/>
          </a:bodyPr>
          <a:lstStyle/>
          <a:p>
            <a:r>
              <a:rPr lang="en-US" dirty="0"/>
              <a:t>If </a:t>
            </a:r>
            <a:r>
              <a:rPr lang="en-US" i="1" dirty="0"/>
              <a:t>output </a:t>
            </a:r>
            <a:r>
              <a:rPr lang="en-US" dirty="0"/>
              <a:t>is instead determined </a:t>
            </a:r>
            <a:r>
              <a:rPr lang="en-US" i="1" dirty="0"/>
              <a:t>sequentially, </a:t>
            </a:r>
            <a:r>
              <a:rPr lang="en-US" dirty="0"/>
              <a:t>we reach the </a:t>
            </a:r>
            <a:r>
              <a:rPr lang="en-US" b="1" i="1" dirty="0"/>
              <a:t>Stackelberg equilibrium</a:t>
            </a:r>
            <a:r>
              <a:rPr lang="en-US" dirty="0"/>
              <a:t>.</a:t>
            </a:r>
          </a:p>
        </p:txBody>
      </p:sp>
      <p:sp>
        <p:nvSpPr>
          <p:cNvPr id="22" name="TextBox 21"/>
          <p:cNvSpPr txBox="1"/>
          <p:nvPr/>
        </p:nvSpPr>
        <p:spPr>
          <a:xfrm>
            <a:off x="3048000" y="4800600"/>
            <a:ext cx="3276600" cy="1200329"/>
          </a:xfrm>
          <a:prstGeom prst="rect">
            <a:avLst/>
          </a:prstGeom>
          <a:noFill/>
        </p:spPr>
        <p:txBody>
          <a:bodyPr wrap="square" rtlCol="0">
            <a:spAutoFit/>
          </a:bodyPr>
          <a:lstStyle/>
          <a:p>
            <a:r>
              <a:rPr lang="en-US" dirty="0"/>
              <a:t>In both cases, whether or not entry occurs depends only on the size of the </a:t>
            </a:r>
            <a:r>
              <a:rPr lang="en-US" i="1" dirty="0"/>
              <a:t>fixed entry cost </a:t>
            </a:r>
            <a:r>
              <a:rPr lang="en-US" b="1" i="1" dirty="0"/>
              <a:t>FC</a:t>
            </a:r>
            <a:r>
              <a:rPr lang="en-US" dirty="0"/>
              <a:t>. Use</a:t>
            </a:r>
            <a:r>
              <a:rPr lang="en-US" i="1" dirty="0"/>
              <a:t> </a:t>
            </a:r>
            <a:r>
              <a:rPr lang="en-US" b="1" i="1" dirty="0">
                <a:solidFill>
                  <a:srgbClr val="FF0000"/>
                </a:solidFill>
              </a:rPr>
              <a:t>backward induction</a:t>
            </a:r>
            <a:r>
              <a:rPr lang="en-US" i="1" dirty="0"/>
              <a:t>.</a:t>
            </a:r>
            <a:endParaRPr lang="en-US" dirty="0"/>
          </a:p>
        </p:txBody>
      </p:sp>
      <p:sp>
        <p:nvSpPr>
          <p:cNvPr id="23" name="TextBox 22"/>
          <p:cNvSpPr txBox="1"/>
          <p:nvPr/>
        </p:nvSpPr>
        <p:spPr>
          <a:xfrm>
            <a:off x="342900" y="6047584"/>
            <a:ext cx="5562600" cy="646331"/>
          </a:xfrm>
          <a:prstGeom prst="rect">
            <a:avLst/>
          </a:prstGeom>
          <a:noFill/>
          <a:ln w="25400">
            <a:solidFill>
              <a:srgbClr val="FF0000"/>
            </a:solidFill>
          </a:ln>
        </p:spPr>
        <p:txBody>
          <a:bodyPr wrap="square" rtlCol="0">
            <a:spAutoFit/>
          </a:bodyPr>
          <a:lstStyle/>
          <a:p>
            <a:r>
              <a:rPr lang="en-US" dirty="0"/>
              <a:t>In </a:t>
            </a:r>
            <a:r>
              <a:rPr lang="en-US" i="1" dirty="0"/>
              <a:t>neither case </a:t>
            </a:r>
            <a:r>
              <a:rPr lang="en-US" dirty="0"/>
              <a:t>can </a:t>
            </a:r>
            <a:r>
              <a:rPr lang="en-US" b="1" i="1" dirty="0">
                <a:solidFill>
                  <a:srgbClr val="3366FF"/>
                </a:solidFill>
              </a:rPr>
              <a:t>firm 1</a:t>
            </a:r>
            <a:r>
              <a:rPr lang="en-US" dirty="0"/>
              <a:t> influence </a:t>
            </a:r>
            <a:r>
              <a:rPr lang="en-US" b="1" i="1" dirty="0">
                <a:solidFill>
                  <a:srgbClr val="F935C4"/>
                </a:solidFill>
              </a:rPr>
              <a:t>firm 2</a:t>
            </a:r>
            <a:r>
              <a:rPr lang="en-US" dirty="0"/>
              <a:t>’s entry decision – any </a:t>
            </a:r>
            <a:r>
              <a:rPr lang="en-US" i="1" dirty="0"/>
              <a:t>threat </a:t>
            </a:r>
            <a:r>
              <a:rPr lang="en-US" b="1" i="1" dirty="0">
                <a:solidFill>
                  <a:srgbClr val="3366FF"/>
                </a:solidFill>
              </a:rPr>
              <a:t>firm 1</a:t>
            </a:r>
            <a:r>
              <a:rPr lang="en-US" dirty="0"/>
              <a:t> could make would be </a:t>
            </a:r>
            <a:r>
              <a:rPr lang="en-US" b="1" i="1" dirty="0"/>
              <a:t>non-credible.</a:t>
            </a:r>
            <a:r>
              <a:rPr lang="en-US" dirty="0"/>
              <a:t> </a:t>
            </a:r>
          </a:p>
        </p:txBody>
      </p:sp>
      <p:sp>
        <p:nvSpPr>
          <p:cNvPr id="24" name="TextBox 23"/>
          <p:cNvSpPr txBox="1"/>
          <p:nvPr/>
        </p:nvSpPr>
        <p:spPr>
          <a:xfrm>
            <a:off x="1097280" y="2590800"/>
            <a:ext cx="914400" cy="646331"/>
          </a:xfrm>
          <a:prstGeom prst="rect">
            <a:avLst/>
          </a:prstGeom>
          <a:solidFill>
            <a:srgbClr val="F935C4">
              <a:alpha val="20000"/>
            </a:srgbClr>
          </a:solidFill>
        </p:spPr>
        <p:txBody>
          <a:bodyPr wrap="square" rtlCol="0">
            <a:spAutoFit/>
          </a:bodyPr>
          <a:lstStyle/>
          <a:p>
            <a:r>
              <a:rPr lang="en-US" b="1" i="1" dirty="0"/>
              <a:t>E</a:t>
            </a:r>
            <a:r>
              <a:rPr lang="en-US" i="1" dirty="0"/>
              <a:t>nter if </a:t>
            </a:r>
            <a:r>
              <a:rPr lang="en-US" b="1" i="1" dirty="0">
                <a:latin typeface="Symbol"/>
              </a:rPr>
              <a:t>p</a:t>
            </a:r>
            <a:r>
              <a:rPr lang="en-US" b="1" i="1" baseline="30000" dirty="0"/>
              <a:t>C</a:t>
            </a:r>
            <a:r>
              <a:rPr lang="en-US" b="1" i="1" dirty="0"/>
              <a:t> </a:t>
            </a:r>
            <a:r>
              <a:rPr lang="en-US" b="1" dirty="0"/>
              <a:t>&gt; </a:t>
            </a:r>
            <a:r>
              <a:rPr lang="en-US" b="1" i="1" dirty="0"/>
              <a:t>FC</a:t>
            </a:r>
            <a:r>
              <a:rPr lang="en-US" i="1" dirty="0"/>
              <a:t>.</a:t>
            </a:r>
            <a:endParaRPr lang="en-US" b="1" dirty="0"/>
          </a:p>
        </p:txBody>
      </p:sp>
      <p:sp>
        <p:nvSpPr>
          <p:cNvPr id="25" name="TextBox 24"/>
          <p:cNvSpPr txBox="1"/>
          <p:nvPr/>
        </p:nvSpPr>
        <p:spPr>
          <a:xfrm>
            <a:off x="7178040" y="2590800"/>
            <a:ext cx="975360" cy="646331"/>
          </a:xfrm>
          <a:prstGeom prst="rect">
            <a:avLst/>
          </a:prstGeom>
          <a:solidFill>
            <a:srgbClr val="F935C4">
              <a:alpha val="20000"/>
            </a:srgbClr>
          </a:solidFill>
        </p:spPr>
        <p:txBody>
          <a:bodyPr wrap="square" rtlCol="0">
            <a:spAutoFit/>
          </a:bodyPr>
          <a:lstStyle/>
          <a:p>
            <a:r>
              <a:rPr lang="en-US" b="1" i="1" dirty="0"/>
              <a:t>E</a:t>
            </a:r>
            <a:r>
              <a:rPr lang="en-US" i="1" dirty="0"/>
              <a:t>nter if </a:t>
            </a:r>
            <a:r>
              <a:rPr lang="en-US" b="1" i="1" dirty="0">
                <a:latin typeface="Symbol"/>
              </a:rPr>
              <a:t>p</a:t>
            </a:r>
            <a:r>
              <a:rPr lang="en-US" b="1" i="1" baseline="30000" dirty="0"/>
              <a:t>SF</a:t>
            </a:r>
            <a:r>
              <a:rPr lang="en-US" b="1" i="1" dirty="0"/>
              <a:t> </a:t>
            </a:r>
            <a:r>
              <a:rPr lang="en-US" b="1" dirty="0"/>
              <a:t>&gt; </a:t>
            </a:r>
            <a:r>
              <a:rPr lang="en-US" b="1" i="1" dirty="0"/>
              <a:t>FC</a:t>
            </a:r>
            <a:r>
              <a:rPr lang="en-US" i="1" dirty="0"/>
              <a:t>.</a:t>
            </a:r>
            <a:endParaRPr lang="en-US" b="1" dirty="0"/>
          </a:p>
        </p:txBody>
      </p:sp>
      <p:sp>
        <p:nvSpPr>
          <p:cNvPr id="2" name="Footer Placeholder 1"/>
          <p:cNvSpPr>
            <a:spLocks noGrp="1"/>
          </p:cNvSpPr>
          <p:nvPr>
            <p:ph type="ftr" sz="quarter" idx="11"/>
          </p:nvPr>
        </p:nvSpPr>
        <p:spPr>
          <a:xfrm>
            <a:off x="76200" y="829820"/>
            <a:ext cx="8915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p:bldP spid="20" grpId="0"/>
      <p:bldP spid="21" grpId="0"/>
      <p:bldP spid="22" grpId="0"/>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594" y="-18288"/>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Entry Deterrence</a:t>
            </a:r>
          </a:p>
        </p:txBody>
      </p:sp>
      <p:sp>
        <p:nvSpPr>
          <p:cNvPr id="6" name="Rectangle 5"/>
          <p:cNvSpPr/>
          <p:nvPr/>
        </p:nvSpPr>
        <p:spPr>
          <a:xfrm>
            <a:off x="2819400" y="4648200"/>
            <a:ext cx="76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stretch>
            <a:fillRect/>
          </a:stretch>
        </p:blipFill>
        <p:spPr>
          <a:xfrm>
            <a:off x="228600" y="1353312"/>
            <a:ext cx="2593238" cy="5168189"/>
          </a:xfrm>
          <a:prstGeom prst="rect">
            <a:avLst/>
          </a:prstGeom>
        </p:spPr>
      </p:pic>
      <p:sp>
        <p:nvSpPr>
          <p:cNvPr id="13" name="Rectangle 12"/>
          <p:cNvSpPr/>
          <p:nvPr/>
        </p:nvSpPr>
        <p:spPr>
          <a:xfrm>
            <a:off x="228600" y="4764024"/>
            <a:ext cx="12954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905000" y="4800600"/>
            <a:ext cx="12954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2819400" y="1143000"/>
            <a:ext cx="6248400" cy="646331"/>
          </a:xfrm>
          <a:prstGeom prst="rect">
            <a:avLst/>
          </a:prstGeom>
          <a:noFill/>
        </p:spPr>
        <p:txBody>
          <a:bodyPr wrap="square" rtlCol="0">
            <a:spAutoFit/>
          </a:bodyPr>
          <a:lstStyle/>
          <a:p>
            <a:r>
              <a:rPr lang="en-US" dirty="0"/>
              <a:t>But now suppose that the </a:t>
            </a:r>
            <a:r>
              <a:rPr lang="en-US" b="1" i="1" dirty="0">
                <a:solidFill>
                  <a:srgbClr val="3366FF"/>
                </a:solidFill>
              </a:rPr>
              <a:t>incumbent firm 1</a:t>
            </a:r>
            <a:r>
              <a:rPr lang="en-US" dirty="0"/>
              <a:t> determines its </a:t>
            </a:r>
            <a:r>
              <a:rPr lang="en-US" i="1" dirty="0"/>
              <a:t>output </a:t>
            </a:r>
            <a:r>
              <a:rPr lang="en-US" dirty="0"/>
              <a:t>prior to </a:t>
            </a:r>
            <a:r>
              <a:rPr lang="en-US" b="1" i="1" dirty="0">
                <a:solidFill>
                  <a:srgbClr val="F935C4"/>
                </a:solidFill>
              </a:rPr>
              <a:t>firm 2</a:t>
            </a:r>
            <a:r>
              <a:rPr lang="en-US" dirty="0"/>
              <a:t> making its </a:t>
            </a:r>
            <a:r>
              <a:rPr lang="en-US" i="1" dirty="0"/>
              <a:t>entry decision</a:t>
            </a:r>
            <a:r>
              <a:rPr lang="en-US" dirty="0"/>
              <a:t>. </a:t>
            </a:r>
          </a:p>
        </p:txBody>
      </p:sp>
      <p:sp>
        <p:nvSpPr>
          <p:cNvPr id="16" name="TextBox 15"/>
          <p:cNvSpPr txBox="1"/>
          <p:nvPr/>
        </p:nvSpPr>
        <p:spPr>
          <a:xfrm>
            <a:off x="2819400" y="1792069"/>
            <a:ext cx="6248400" cy="646331"/>
          </a:xfrm>
          <a:prstGeom prst="rect">
            <a:avLst/>
          </a:prstGeom>
          <a:noFill/>
        </p:spPr>
        <p:txBody>
          <a:bodyPr wrap="square" rtlCol="0">
            <a:spAutoFit/>
          </a:bodyPr>
          <a:lstStyle/>
          <a:p>
            <a:r>
              <a:rPr lang="en-US" dirty="0"/>
              <a:t>Now </a:t>
            </a:r>
            <a:r>
              <a:rPr lang="en-US" b="1" i="1" dirty="0">
                <a:solidFill>
                  <a:srgbClr val="3366FF"/>
                </a:solidFill>
              </a:rPr>
              <a:t>firm 1</a:t>
            </a:r>
            <a:r>
              <a:rPr lang="en-US" dirty="0"/>
              <a:t> does not </a:t>
            </a:r>
            <a:r>
              <a:rPr lang="en-US" i="1" dirty="0"/>
              <a:t>need to threaten</a:t>
            </a:r>
            <a:r>
              <a:rPr lang="en-US" dirty="0"/>
              <a:t> – it can simply produce an  </a:t>
            </a:r>
            <a:r>
              <a:rPr lang="en-US" i="1" dirty="0"/>
              <a:t>output </a:t>
            </a:r>
            <a:r>
              <a:rPr lang="en-US" dirty="0"/>
              <a:t>level that will </a:t>
            </a:r>
            <a:r>
              <a:rPr lang="en-US" i="1" dirty="0"/>
              <a:t>deter</a:t>
            </a:r>
            <a:r>
              <a:rPr lang="en-US" dirty="0"/>
              <a:t> </a:t>
            </a:r>
            <a:r>
              <a:rPr lang="en-US" i="1" dirty="0"/>
              <a:t>entry</a:t>
            </a:r>
            <a:r>
              <a:rPr lang="en-US" dirty="0"/>
              <a:t> by </a:t>
            </a:r>
            <a:r>
              <a:rPr lang="en-US" b="1" i="1" dirty="0">
                <a:solidFill>
                  <a:srgbClr val="F935C4"/>
                </a:solidFill>
              </a:rPr>
              <a:t>firm 2</a:t>
            </a:r>
            <a:r>
              <a:rPr lang="en-US" dirty="0"/>
              <a:t>. </a:t>
            </a:r>
          </a:p>
        </p:txBody>
      </p:sp>
      <p:sp>
        <p:nvSpPr>
          <p:cNvPr id="17" name="TextBox 16"/>
          <p:cNvSpPr txBox="1"/>
          <p:nvPr/>
        </p:nvSpPr>
        <p:spPr>
          <a:xfrm>
            <a:off x="2819400" y="2438400"/>
            <a:ext cx="6248400" cy="646331"/>
          </a:xfrm>
          <a:prstGeom prst="rect">
            <a:avLst/>
          </a:prstGeom>
          <a:noFill/>
        </p:spPr>
        <p:txBody>
          <a:bodyPr wrap="square" rtlCol="0">
            <a:spAutoFit/>
          </a:bodyPr>
          <a:lstStyle/>
          <a:p>
            <a:r>
              <a:rPr lang="en-US" dirty="0"/>
              <a:t>If </a:t>
            </a:r>
            <a:r>
              <a:rPr lang="en-US" b="1" i="1" dirty="0">
                <a:solidFill>
                  <a:srgbClr val="F935C4"/>
                </a:solidFill>
              </a:rPr>
              <a:t>firm 2</a:t>
            </a:r>
            <a:r>
              <a:rPr lang="en-US" dirty="0"/>
              <a:t> </a:t>
            </a:r>
            <a:r>
              <a:rPr lang="en-US" b="1" i="1" dirty="0"/>
              <a:t>E</a:t>
            </a:r>
            <a:r>
              <a:rPr lang="en-US" i="1" dirty="0"/>
              <a:t>nters </a:t>
            </a:r>
            <a:r>
              <a:rPr lang="en-US" dirty="0"/>
              <a:t>because </a:t>
            </a:r>
            <a:r>
              <a:rPr lang="en-US" b="1" i="1" dirty="0">
                <a:solidFill>
                  <a:srgbClr val="3366FF"/>
                </a:solidFill>
              </a:rPr>
              <a:t>firm 1</a:t>
            </a:r>
            <a:r>
              <a:rPr lang="en-US" dirty="0"/>
              <a:t> chooses </a:t>
            </a:r>
            <a:r>
              <a:rPr lang="en-US" i="1" dirty="0"/>
              <a:t>not </a:t>
            </a:r>
            <a:r>
              <a:rPr lang="en-US" dirty="0"/>
              <a:t>to deter entry, </a:t>
            </a:r>
            <a:r>
              <a:rPr lang="en-US" b="1" i="1" dirty="0">
                <a:solidFill>
                  <a:srgbClr val="3366FF"/>
                </a:solidFill>
              </a:rPr>
              <a:t>firm 1</a:t>
            </a:r>
            <a:r>
              <a:rPr lang="en-US" dirty="0"/>
              <a:t> and </a:t>
            </a:r>
            <a:r>
              <a:rPr lang="en-US" b="1" i="1" dirty="0">
                <a:solidFill>
                  <a:srgbClr val="F935C4"/>
                </a:solidFill>
              </a:rPr>
              <a:t>firm 2 </a:t>
            </a:r>
            <a:r>
              <a:rPr lang="en-US" dirty="0"/>
              <a:t>simply become a </a:t>
            </a:r>
            <a:r>
              <a:rPr lang="en-US" i="1" dirty="0"/>
              <a:t>Stackelberg leader</a:t>
            </a:r>
            <a:r>
              <a:rPr lang="en-US" dirty="0"/>
              <a:t> and </a:t>
            </a:r>
            <a:r>
              <a:rPr lang="en-US" i="1" dirty="0"/>
              <a:t>follower</a:t>
            </a:r>
            <a:r>
              <a:rPr lang="en-US" dirty="0"/>
              <a:t>.  </a:t>
            </a:r>
          </a:p>
        </p:txBody>
      </p:sp>
      <p:sp>
        <p:nvSpPr>
          <p:cNvPr id="18" name="TextBox 17"/>
          <p:cNvSpPr txBox="1"/>
          <p:nvPr/>
        </p:nvSpPr>
        <p:spPr>
          <a:xfrm>
            <a:off x="2819400" y="3163669"/>
            <a:ext cx="5943600" cy="646331"/>
          </a:xfrm>
          <a:prstGeom prst="rect">
            <a:avLst/>
          </a:prstGeom>
          <a:noFill/>
        </p:spPr>
        <p:txBody>
          <a:bodyPr wrap="square" rtlCol="0">
            <a:spAutoFit/>
          </a:bodyPr>
          <a:lstStyle/>
          <a:p>
            <a:r>
              <a:rPr lang="en-US" dirty="0"/>
              <a:t>But if </a:t>
            </a:r>
            <a:r>
              <a:rPr lang="en-US" b="1" i="1" dirty="0">
                <a:solidFill>
                  <a:srgbClr val="3366FF"/>
                </a:solidFill>
              </a:rPr>
              <a:t>firm 1</a:t>
            </a:r>
            <a:r>
              <a:rPr lang="en-US" dirty="0"/>
              <a:t> sets output to </a:t>
            </a:r>
            <a:r>
              <a:rPr lang="en-US" i="1" dirty="0"/>
              <a:t>deter entry</a:t>
            </a:r>
            <a:r>
              <a:rPr lang="en-US" dirty="0"/>
              <a:t>, </a:t>
            </a:r>
            <a:r>
              <a:rPr lang="en-US" b="1" i="1" dirty="0">
                <a:solidFill>
                  <a:srgbClr val="3366FF"/>
                </a:solidFill>
              </a:rPr>
              <a:t>firm 1</a:t>
            </a:r>
            <a:r>
              <a:rPr lang="en-US" dirty="0"/>
              <a:t>’s profit is determined solely by the output level it produced.  </a:t>
            </a:r>
          </a:p>
        </p:txBody>
      </p:sp>
      <p:pic>
        <p:nvPicPr>
          <p:cNvPr id="19" name="Picture 18"/>
          <p:cNvPicPr>
            <a:picLocks noChangeAspect="1"/>
          </p:cNvPicPr>
          <p:nvPr/>
        </p:nvPicPr>
        <p:blipFill>
          <a:blip r:embed="rId2"/>
          <a:stretch>
            <a:fillRect/>
          </a:stretch>
        </p:blipFill>
        <p:spPr>
          <a:xfrm>
            <a:off x="228600" y="1353312"/>
            <a:ext cx="2593238" cy="5168189"/>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429000" y="4029670"/>
                <a:ext cx="4953000" cy="923330"/>
              </a:xfrm>
              <a:prstGeom prst="rect">
                <a:avLst/>
              </a:prstGeom>
              <a:noFill/>
            </p:spPr>
            <p:txBody>
              <a:bodyPr wrap="square" rtlCol="0">
                <a:spAutoFit/>
              </a:bodyPr>
              <a:lstStyle/>
              <a:p>
                <a:r>
                  <a:rPr lang="en-US" dirty="0"/>
                  <a:t>The output level </a:t>
                </a:r>
                <a:r>
                  <a:rPr lang="en-US" i="1" dirty="0">
                    <a:latin typeface="Times New Roman"/>
                  </a:rPr>
                  <a:t>x</a:t>
                </a:r>
                <a:r>
                  <a:rPr lang="en-US" b="1" baseline="-25000" dirty="0">
                    <a:solidFill>
                      <a:srgbClr val="3366FF"/>
                    </a:solidFill>
                    <a:latin typeface="Times New Roman"/>
                  </a:rPr>
                  <a:t>1</a:t>
                </a:r>
                <a:r>
                  <a:rPr lang="en-US" dirty="0"/>
                  <a:t> that will deter entry has to be such that the </a:t>
                </a:r>
                <a:r>
                  <a:rPr lang="en-US" i="1" dirty="0"/>
                  <a:t>best response </a:t>
                </a:r>
                <a:r>
                  <a:rPr lang="en-US" i="1" dirty="0">
                    <a:latin typeface="Times New Roman"/>
                  </a:rPr>
                  <a:t>x</a:t>
                </a:r>
                <a:r>
                  <a:rPr lang="en-US" b="1" baseline="-25000" dirty="0">
                    <a:solidFill>
                      <a:srgbClr val="F935C4"/>
                    </a:solidFill>
                    <a:latin typeface="Times New Roman"/>
                  </a:rPr>
                  <a:t>2</a:t>
                </a:r>
                <a:r>
                  <a:rPr lang="en-US" dirty="0">
                    <a:latin typeface="Times New Roman"/>
                  </a:rPr>
                  <a:t>(</a:t>
                </a:r>
                <a:r>
                  <a:rPr lang="en-US" i="1" dirty="0">
                    <a:latin typeface="Times New Roman"/>
                  </a:rPr>
                  <a:t>x</a:t>
                </a:r>
                <a:r>
                  <a:rPr lang="en-US" b="1" baseline="-25000" dirty="0">
                    <a:solidFill>
                      <a:srgbClr val="3366FF"/>
                    </a:solidFill>
                    <a:latin typeface="Times New Roman"/>
                  </a:rPr>
                  <a:t>1</a:t>
                </a:r>
                <a:r>
                  <a:rPr lang="en-US" dirty="0">
                    <a:latin typeface="Times New Roman"/>
                  </a:rPr>
                  <a:t>)</a:t>
                </a:r>
                <a:r>
                  <a:rPr lang="en-US" dirty="0"/>
                  <a:t> results in </a:t>
                </a:r>
                <a:r>
                  <a:rPr lang="en-US" b="1" i="1" dirty="0">
                    <a:solidFill>
                      <a:srgbClr val="F935C4"/>
                    </a:solidFill>
                  </a:rPr>
                  <a:t>firm 2</a:t>
                </a:r>
                <a:r>
                  <a:rPr lang="en-US" dirty="0"/>
                  <a:t> profit that is </a:t>
                </a:r>
                <a:r>
                  <a:rPr lang="en-US" i="1" dirty="0"/>
                  <a:t>no greater than </a:t>
                </a:r>
                <a:r>
                  <a:rPr lang="en-US" b="1" i="1" dirty="0">
                    <a:solidFill>
                      <a:schemeClr val="tx1">
                        <a:lumMod val="75000"/>
                        <a:lumOff val="25000"/>
                      </a:schemeClr>
                    </a:solidFill>
                  </a:rPr>
                  <a:t>FC, </a:t>
                </a:r>
                <a:r>
                  <a:rPr lang="en-US" dirty="0"/>
                  <a:t>such that </a:t>
                </a:r>
                <a14:m>
                  <m:oMath xmlns:m="http://schemas.openxmlformats.org/officeDocument/2006/math">
                    <m:sSub>
                      <m:sSubPr>
                        <m:ctrlPr>
                          <a:rPr lang="nl-NL" i="1">
                            <a:latin typeface="Cambria Math" panose="02040503050406030204" pitchFamily="18" charset="0"/>
                          </a:rPr>
                        </m:ctrlPr>
                      </m:sSubPr>
                      <m:e>
                        <m:r>
                          <a:rPr lang="nl-NL">
                            <a:latin typeface="Cambria Math" panose="02040503050406030204" pitchFamily="18" charset="0"/>
                          </a:rPr>
                          <m:t>𝜋</m:t>
                        </m:r>
                      </m:e>
                      <m:sub>
                        <m:r>
                          <a:rPr lang="nl-NL" b="1" i="1" smtClean="0">
                            <a:solidFill>
                              <a:srgbClr val="F935C4"/>
                            </a:solidFill>
                            <a:latin typeface="Cambria Math" panose="02040503050406030204" pitchFamily="18" charset="0"/>
                          </a:rPr>
                          <m:t>𝟐</m:t>
                        </m:r>
                      </m:sub>
                    </m:sSub>
                    <m:r>
                      <a:rPr lang="nl-NL" i="1">
                        <a:latin typeface="Cambria Math" panose="02040503050406030204" pitchFamily="18" charset="0"/>
                      </a:rPr>
                      <m:t>≤</m:t>
                    </m:r>
                    <m:r>
                      <a:rPr lang="nl-NL">
                        <a:latin typeface="Cambria Math" panose="02040503050406030204" pitchFamily="18" charset="0"/>
                      </a:rPr>
                      <m:t>0</m:t>
                    </m:r>
                  </m:oMath>
                </a14:m>
                <a:r>
                  <a:rPr lang="en-US" i="1" dirty="0"/>
                  <a:t>.</a:t>
                </a:r>
                <a:r>
                  <a:rPr lang="en-US" dirty="0"/>
                  <a:t> </a:t>
                </a:r>
              </a:p>
            </p:txBody>
          </p:sp>
        </mc:Choice>
        <mc:Fallback xmlns="">
          <p:sp>
            <p:nvSpPr>
              <p:cNvPr id="20" name="TextBox 19"/>
              <p:cNvSpPr txBox="1">
                <a:spLocks noRot="1" noChangeAspect="1" noMove="1" noResize="1" noEditPoints="1" noAdjustHandles="1" noChangeArrowheads="1" noChangeShapeType="1" noTextEdit="1"/>
              </p:cNvSpPr>
              <p:nvPr/>
            </p:nvSpPr>
            <p:spPr>
              <a:xfrm>
                <a:off x="3429000" y="4029670"/>
                <a:ext cx="4953000" cy="923330"/>
              </a:xfrm>
              <a:prstGeom prst="rect">
                <a:avLst/>
              </a:prstGeom>
              <a:blipFill>
                <a:blip r:embed="rId3"/>
                <a:stretch>
                  <a:fillRect l="-1108" t="-3947"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429000" y="5124271"/>
                <a:ext cx="4953000" cy="1500988"/>
              </a:xfrm>
              <a:prstGeom prst="rect">
                <a:avLst/>
              </a:prstGeom>
              <a:noFill/>
            </p:spPr>
            <p:txBody>
              <a:bodyPr wrap="square" rtlCol="0">
                <a:spAutoFit/>
              </a:bodyPr>
              <a:lstStyle/>
              <a:p>
                <a:r>
                  <a:rPr lang="en-US" dirty="0"/>
                  <a:t>And for it to be rational for </a:t>
                </a:r>
                <a:r>
                  <a:rPr lang="en-US" b="1" i="1" dirty="0">
                    <a:solidFill>
                      <a:srgbClr val="3366FF"/>
                    </a:solidFill>
                  </a:rPr>
                  <a:t>firm 1</a:t>
                </a:r>
                <a:r>
                  <a:rPr lang="en-US" dirty="0"/>
                  <a:t> to produce the entry-deterring quantity, </a:t>
                </a:r>
                <a:r>
                  <a:rPr lang="en-US" b="1" i="1" dirty="0">
                    <a:solidFill>
                      <a:srgbClr val="3366FF"/>
                    </a:solidFill>
                  </a:rPr>
                  <a:t>its</a:t>
                </a:r>
                <a:r>
                  <a:rPr lang="en-US" dirty="0"/>
                  <a:t> profit from doing so has to be at least as high as the </a:t>
                </a:r>
                <a:r>
                  <a:rPr lang="en-US" b="1" i="1" dirty="0"/>
                  <a:t>Stackelberg leader profit</a:t>
                </a:r>
                <a:r>
                  <a:rPr lang="en-US" dirty="0"/>
                  <a:t> that the firm can get without deterring entry, such that </a:t>
                </a:r>
                <a14:m>
                  <m:oMath xmlns:m="http://schemas.openxmlformats.org/officeDocument/2006/math">
                    <m:sSub>
                      <m:sSubPr>
                        <m:ctrlPr>
                          <a:rPr lang="nl-NL" i="1">
                            <a:latin typeface="Cambria Math" panose="02040503050406030204" pitchFamily="18" charset="0"/>
                          </a:rPr>
                        </m:ctrlPr>
                      </m:sSubPr>
                      <m:e>
                        <m:r>
                          <a:rPr lang="nl-NL">
                            <a:latin typeface="Cambria Math" panose="02040503050406030204" pitchFamily="18" charset="0"/>
                          </a:rPr>
                          <m:t>𝜋</m:t>
                        </m:r>
                      </m:e>
                      <m:sub>
                        <m:r>
                          <a:rPr lang="nl-NL" b="1" i="1" smtClean="0">
                            <a:solidFill>
                              <a:schemeClr val="tx2">
                                <a:lumMod val="60000"/>
                                <a:lumOff val="40000"/>
                              </a:schemeClr>
                            </a:solidFill>
                            <a:latin typeface="Cambria Math" panose="02040503050406030204" pitchFamily="18" charset="0"/>
                          </a:rPr>
                          <m:t>𝟏</m:t>
                        </m:r>
                      </m:sub>
                    </m:sSub>
                    <m:r>
                      <a:rPr lang="nl-NL" b="0" i="0" smtClean="0">
                        <a:solidFill>
                          <a:schemeClr val="tx1"/>
                        </a:solidFill>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𝜋</m:t>
                        </m:r>
                      </m:e>
                      <m:sup>
                        <m:r>
                          <a:rPr lang="nl-NL" b="1" i="1" smtClean="0">
                            <a:solidFill>
                              <a:srgbClr val="00AE00"/>
                            </a:solidFill>
                            <a:latin typeface="Cambria Math" panose="02040503050406030204" pitchFamily="18" charset="0"/>
                          </a:rPr>
                          <m:t>𝑺𝑳</m:t>
                        </m:r>
                      </m:sup>
                    </m:sSup>
                    <m:r>
                      <a:rPr lang="nl-NL" b="0" i="1" smtClean="0">
                        <a:latin typeface="Cambria Math" panose="02040503050406030204" pitchFamily="18" charset="0"/>
                      </a:rPr>
                      <m:t>.</m:t>
                    </m:r>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429000" y="5124271"/>
                <a:ext cx="4953000" cy="1500988"/>
              </a:xfrm>
              <a:prstGeom prst="rect">
                <a:avLst/>
              </a:prstGeom>
              <a:blipFill>
                <a:blip r:embed="rId4"/>
                <a:stretch>
                  <a:fillRect l="-1108" t="-2439" r="-862" b="-4472"/>
                </a:stretch>
              </a:blipFill>
            </p:spPr>
            <p:txBody>
              <a:bodyPr/>
              <a:lstStyle/>
              <a:p>
                <a:r>
                  <a:rPr lang="en-GB">
                    <a:noFill/>
                  </a:rPr>
                  <a:t> </a:t>
                </a:r>
              </a:p>
            </p:txBody>
          </p:sp>
        </mc:Fallback>
      </mc:AlternateContent>
      <p:sp>
        <p:nvSpPr>
          <p:cNvPr id="22" name="Footer Placeholder 1">
            <a:extLst>
              <a:ext uri="{FF2B5EF4-FFF2-40B4-BE49-F238E27FC236}">
                <a16:creationId xmlns:a16="http://schemas.microsoft.com/office/drawing/2014/main" id="{A105EA04-0397-4504-9D02-9CCFE5939969}"/>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13"/>
                                        </p:tgtEl>
                                      </p:cBhvr>
                                    </p:animEffect>
                                    <p:set>
                                      <p:cBhvr>
                                        <p:cTn id="23" dur="1" fill="hold">
                                          <p:stCondLst>
                                            <p:cond delay="1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p:bldP spid="16" grpId="0"/>
      <p:bldP spid="17" grpId="0"/>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369"/>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i="1" dirty="0"/>
              <a:t>FC</a:t>
            </a:r>
            <a:r>
              <a:rPr lang="en-US" dirty="0"/>
              <a:t> that Makes Entry Deterrence Possible</a:t>
            </a:r>
          </a:p>
        </p:txBody>
      </p:sp>
      <p:pic>
        <p:nvPicPr>
          <p:cNvPr id="5" name="Picture 4"/>
          <p:cNvPicPr>
            <a:picLocks noChangeAspect="1"/>
          </p:cNvPicPr>
          <p:nvPr/>
        </p:nvPicPr>
        <p:blipFill>
          <a:blip r:embed="rId2"/>
          <a:stretch>
            <a:fillRect/>
          </a:stretch>
        </p:blipFill>
        <p:spPr>
          <a:xfrm>
            <a:off x="199949" y="3731971"/>
            <a:ext cx="4220870" cy="2973629"/>
          </a:xfrm>
          <a:prstGeom prst="rect">
            <a:avLst/>
          </a:prstGeom>
        </p:spPr>
      </p:pic>
      <p:pic>
        <p:nvPicPr>
          <p:cNvPr id="6" name="Picture 5"/>
          <p:cNvPicPr>
            <a:picLocks noChangeAspect="1"/>
          </p:cNvPicPr>
          <p:nvPr/>
        </p:nvPicPr>
        <p:blipFill>
          <a:blip r:embed="rId3"/>
          <a:stretch>
            <a:fillRect/>
          </a:stretch>
        </p:blipFill>
        <p:spPr>
          <a:xfrm>
            <a:off x="199949" y="3731971"/>
            <a:ext cx="4220870" cy="2973629"/>
          </a:xfrm>
          <a:prstGeom prst="rect">
            <a:avLst/>
          </a:prstGeom>
        </p:spPr>
      </p:pic>
      <p:pic>
        <p:nvPicPr>
          <p:cNvPr id="7" name="Picture 6"/>
          <p:cNvPicPr>
            <a:picLocks noChangeAspect="1"/>
          </p:cNvPicPr>
          <p:nvPr/>
        </p:nvPicPr>
        <p:blipFill>
          <a:blip r:embed="rId4"/>
          <a:stretch>
            <a:fillRect/>
          </a:stretch>
        </p:blipFill>
        <p:spPr>
          <a:xfrm>
            <a:off x="199949" y="3731971"/>
            <a:ext cx="8639251" cy="2973629"/>
          </a:xfrm>
          <a:prstGeom prst="rect">
            <a:avLst/>
          </a:prstGeom>
        </p:spPr>
      </p:pic>
      <p:pic>
        <p:nvPicPr>
          <p:cNvPr id="8" name="Picture 7"/>
          <p:cNvPicPr>
            <a:picLocks noChangeAspect="1"/>
          </p:cNvPicPr>
          <p:nvPr/>
        </p:nvPicPr>
        <p:blipFill>
          <a:blip r:embed="rId5"/>
          <a:stretch>
            <a:fillRect/>
          </a:stretch>
        </p:blipFill>
        <p:spPr>
          <a:xfrm>
            <a:off x="178613" y="3529584"/>
            <a:ext cx="8653882" cy="3200400"/>
          </a:xfrm>
          <a:prstGeom prst="rect">
            <a:avLst/>
          </a:prstGeom>
        </p:spPr>
      </p:pic>
      <p:pic>
        <p:nvPicPr>
          <p:cNvPr id="9" name="Picture 8"/>
          <p:cNvPicPr>
            <a:picLocks noChangeAspect="1"/>
          </p:cNvPicPr>
          <p:nvPr/>
        </p:nvPicPr>
        <p:blipFill>
          <a:blip r:embed="rId6"/>
          <a:stretch>
            <a:fillRect/>
          </a:stretch>
        </p:blipFill>
        <p:spPr>
          <a:xfrm>
            <a:off x="192024" y="3529584"/>
            <a:ext cx="8639251" cy="3182112"/>
          </a:xfrm>
          <a:prstGeom prst="rect">
            <a:avLst/>
          </a:prstGeom>
        </p:spPr>
      </p:pic>
      <p:pic>
        <p:nvPicPr>
          <p:cNvPr id="10" name="Picture 9"/>
          <p:cNvPicPr>
            <a:picLocks noChangeAspect="1"/>
          </p:cNvPicPr>
          <p:nvPr/>
        </p:nvPicPr>
        <p:blipFill>
          <a:blip r:embed="rId7"/>
          <a:stretch>
            <a:fillRect/>
          </a:stretch>
        </p:blipFill>
        <p:spPr>
          <a:xfrm>
            <a:off x="192024" y="3529584"/>
            <a:ext cx="8639251" cy="3200400"/>
          </a:xfrm>
          <a:prstGeom prst="rect">
            <a:avLst/>
          </a:prstGeom>
        </p:spPr>
      </p:pic>
      <p:sp>
        <p:nvSpPr>
          <p:cNvPr id="11" name="TextBox 10"/>
          <p:cNvSpPr txBox="1"/>
          <p:nvPr/>
        </p:nvSpPr>
        <p:spPr>
          <a:xfrm>
            <a:off x="304800" y="1143000"/>
            <a:ext cx="8610600" cy="646331"/>
          </a:xfrm>
          <a:prstGeom prst="rect">
            <a:avLst/>
          </a:prstGeom>
          <a:noFill/>
        </p:spPr>
        <p:txBody>
          <a:bodyPr wrap="square" rtlCol="0">
            <a:spAutoFit/>
          </a:bodyPr>
          <a:lstStyle/>
          <a:p>
            <a:r>
              <a:rPr lang="en-US" dirty="0"/>
              <a:t>The </a:t>
            </a:r>
            <a:r>
              <a:rPr lang="en-US" dirty="0">
                <a:solidFill>
                  <a:srgbClr val="00AE00"/>
                </a:solidFill>
              </a:rPr>
              <a:t>profit</a:t>
            </a:r>
            <a:r>
              <a:rPr lang="en-US" dirty="0"/>
              <a:t> the </a:t>
            </a:r>
            <a:r>
              <a:rPr lang="en-US" b="1" i="1" dirty="0">
                <a:solidFill>
                  <a:srgbClr val="3366FF"/>
                </a:solidFill>
              </a:rPr>
              <a:t>incumbent firm 1</a:t>
            </a:r>
            <a:r>
              <a:rPr lang="en-US" dirty="0"/>
              <a:t> gets by being the </a:t>
            </a:r>
            <a:r>
              <a:rPr lang="en-US" b="1" i="1" dirty="0"/>
              <a:t>only </a:t>
            </a:r>
            <a:r>
              <a:rPr lang="en-US" dirty="0"/>
              <a:t>firm in the market initially increases with output but eventually decreases.    </a:t>
            </a:r>
          </a:p>
        </p:txBody>
      </p:sp>
      <p:sp>
        <p:nvSpPr>
          <p:cNvPr id="12" name="TextBox 11"/>
          <p:cNvSpPr txBox="1"/>
          <p:nvPr/>
        </p:nvSpPr>
        <p:spPr>
          <a:xfrm>
            <a:off x="304800" y="1792069"/>
            <a:ext cx="8610600" cy="369332"/>
          </a:xfrm>
          <a:prstGeom prst="rect">
            <a:avLst/>
          </a:prstGeom>
          <a:noFill/>
        </p:spPr>
        <p:txBody>
          <a:bodyPr wrap="square" rtlCol="0">
            <a:spAutoFit/>
          </a:bodyPr>
          <a:lstStyle/>
          <a:p>
            <a:r>
              <a:rPr lang="en-US" dirty="0"/>
              <a:t>For sufficiently </a:t>
            </a:r>
            <a:r>
              <a:rPr lang="en-US" b="1" i="1" dirty="0"/>
              <a:t>high</a:t>
            </a:r>
            <a:r>
              <a:rPr lang="en-US" dirty="0"/>
              <a:t> </a:t>
            </a:r>
            <a:r>
              <a:rPr lang="en-US" i="1" dirty="0"/>
              <a:t>entry costs </a:t>
            </a:r>
            <a:r>
              <a:rPr lang="en-US" b="1" i="1" dirty="0">
                <a:solidFill>
                  <a:schemeClr val="tx1">
                    <a:lumMod val="75000"/>
                    <a:lumOff val="25000"/>
                  </a:schemeClr>
                </a:solidFill>
              </a:rPr>
              <a:t>FC</a:t>
            </a:r>
            <a:r>
              <a:rPr lang="en-US" dirty="0"/>
              <a:t>, </a:t>
            </a:r>
            <a:r>
              <a:rPr lang="en-US" b="1" i="1" dirty="0">
                <a:solidFill>
                  <a:srgbClr val="F935C4"/>
                </a:solidFill>
              </a:rPr>
              <a:t>firm 2</a:t>
            </a:r>
            <a:r>
              <a:rPr lang="en-US" dirty="0"/>
              <a:t> will </a:t>
            </a:r>
            <a:r>
              <a:rPr lang="en-US" i="1" dirty="0"/>
              <a:t>not enter </a:t>
            </a:r>
            <a:r>
              <a:rPr lang="en-US" b="1" i="1" dirty="0"/>
              <a:t>even if </a:t>
            </a:r>
            <a:r>
              <a:rPr lang="en-US" b="1" i="1" dirty="0">
                <a:solidFill>
                  <a:srgbClr val="3366FF"/>
                </a:solidFill>
              </a:rPr>
              <a:t>firm 1</a:t>
            </a:r>
            <a:r>
              <a:rPr lang="en-US" dirty="0"/>
              <a:t> produces </a:t>
            </a:r>
            <a:r>
              <a:rPr lang="en-US" i="1" dirty="0">
                <a:latin typeface="Times New Roman"/>
              </a:rPr>
              <a:t>x</a:t>
            </a:r>
            <a:r>
              <a:rPr lang="en-US" b="1" baseline="30000" dirty="0">
                <a:solidFill>
                  <a:srgbClr val="00AE00"/>
                </a:solidFill>
                <a:latin typeface="Times New Roman"/>
              </a:rPr>
              <a:t>M</a:t>
            </a:r>
            <a:r>
              <a:rPr lang="en-US" dirty="0"/>
              <a:t>.    </a:t>
            </a:r>
          </a:p>
        </p:txBody>
      </p:sp>
      <p:sp>
        <p:nvSpPr>
          <p:cNvPr id="13" name="TextBox 12"/>
          <p:cNvSpPr txBox="1"/>
          <p:nvPr/>
        </p:nvSpPr>
        <p:spPr>
          <a:xfrm>
            <a:off x="304800" y="2209800"/>
            <a:ext cx="8610600" cy="646331"/>
          </a:xfrm>
          <a:prstGeom prst="rect">
            <a:avLst/>
          </a:prstGeom>
          <a:noFill/>
        </p:spPr>
        <p:txBody>
          <a:bodyPr wrap="square" rtlCol="0">
            <a:spAutoFit/>
          </a:bodyPr>
          <a:lstStyle/>
          <a:p>
            <a:r>
              <a:rPr lang="en-US" dirty="0"/>
              <a:t>For sufficiently </a:t>
            </a:r>
            <a:r>
              <a:rPr lang="en-US" b="1" i="1" dirty="0"/>
              <a:t>low</a:t>
            </a:r>
            <a:r>
              <a:rPr lang="en-US" dirty="0"/>
              <a:t> </a:t>
            </a:r>
            <a:r>
              <a:rPr lang="en-US" i="1" dirty="0"/>
              <a:t>entry costs </a:t>
            </a:r>
            <a:r>
              <a:rPr lang="en-US" b="1" i="1" dirty="0">
                <a:solidFill>
                  <a:schemeClr val="tx1">
                    <a:lumMod val="75000"/>
                    <a:lumOff val="25000"/>
                  </a:schemeClr>
                </a:solidFill>
              </a:rPr>
              <a:t>FC</a:t>
            </a:r>
            <a:r>
              <a:rPr lang="en-US" dirty="0"/>
              <a:t>, </a:t>
            </a:r>
            <a:r>
              <a:rPr lang="en-US" b="1" i="1" dirty="0">
                <a:solidFill>
                  <a:srgbClr val="F935C4"/>
                </a:solidFill>
              </a:rPr>
              <a:t>firm 2</a:t>
            </a:r>
            <a:r>
              <a:rPr lang="en-US" dirty="0"/>
              <a:t> the </a:t>
            </a:r>
            <a:r>
              <a:rPr lang="en-US" i="1" dirty="0"/>
              <a:t>entry deterring output level is so high </a:t>
            </a:r>
            <a:r>
              <a:rPr lang="en-US" dirty="0"/>
              <a:t>that </a:t>
            </a:r>
            <a:r>
              <a:rPr lang="en-US" b="1" i="1" dirty="0">
                <a:solidFill>
                  <a:srgbClr val="3366FF"/>
                </a:solidFill>
              </a:rPr>
              <a:t>firm 1</a:t>
            </a:r>
            <a:r>
              <a:rPr lang="en-US" dirty="0"/>
              <a:t> does better by allowing entry and becoming the </a:t>
            </a:r>
            <a:r>
              <a:rPr lang="en-US" b="1" i="1" dirty="0"/>
              <a:t>Stackelberg Leader</a:t>
            </a:r>
            <a:r>
              <a:rPr lang="en-US" dirty="0"/>
              <a:t>.    </a:t>
            </a:r>
          </a:p>
        </p:txBody>
      </p:sp>
      <p:sp>
        <p:nvSpPr>
          <p:cNvPr id="14" name="TextBox 13"/>
          <p:cNvSpPr txBox="1"/>
          <p:nvPr/>
        </p:nvSpPr>
        <p:spPr>
          <a:xfrm>
            <a:off x="304800" y="2858869"/>
            <a:ext cx="8610600" cy="369332"/>
          </a:xfrm>
          <a:prstGeom prst="rect">
            <a:avLst/>
          </a:prstGeom>
          <a:noFill/>
        </p:spPr>
        <p:txBody>
          <a:bodyPr wrap="square" rtlCol="0">
            <a:spAutoFit/>
          </a:bodyPr>
          <a:lstStyle/>
          <a:p>
            <a:r>
              <a:rPr lang="en-US" dirty="0"/>
              <a:t>But for </a:t>
            </a:r>
            <a:r>
              <a:rPr lang="en-US" i="1" dirty="0"/>
              <a:t>entry costs </a:t>
            </a:r>
            <a:r>
              <a:rPr lang="en-US" b="1" i="1" dirty="0">
                <a:solidFill>
                  <a:schemeClr val="tx1">
                    <a:lumMod val="75000"/>
                    <a:lumOff val="25000"/>
                  </a:schemeClr>
                </a:solidFill>
              </a:rPr>
              <a:t>FC </a:t>
            </a:r>
            <a:r>
              <a:rPr lang="en-US" dirty="0"/>
              <a:t>that lie in between, </a:t>
            </a:r>
            <a:r>
              <a:rPr lang="en-US" b="1" i="1" dirty="0">
                <a:solidFill>
                  <a:srgbClr val="3366FF"/>
                </a:solidFill>
              </a:rPr>
              <a:t>firm 1 </a:t>
            </a:r>
            <a:r>
              <a:rPr lang="en-US" dirty="0"/>
              <a:t>produces </a:t>
            </a:r>
            <a:r>
              <a:rPr lang="en-US" i="1" dirty="0"/>
              <a:t>above </a:t>
            </a:r>
            <a:r>
              <a:rPr lang="en-US" i="1" dirty="0">
                <a:latin typeface="Times New Roman"/>
              </a:rPr>
              <a:t>x</a:t>
            </a:r>
            <a:r>
              <a:rPr lang="en-US" b="1" baseline="30000" dirty="0">
                <a:solidFill>
                  <a:srgbClr val="00AE00"/>
                </a:solidFill>
                <a:latin typeface="Times New Roman"/>
              </a:rPr>
              <a:t>M</a:t>
            </a:r>
            <a:r>
              <a:rPr lang="en-US" dirty="0"/>
              <a:t> to </a:t>
            </a:r>
            <a:r>
              <a:rPr lang="en-US" i="1" dirty="0"/>
              <a:t>deter entry.</a:t>
            </a:r>
            <a:r>
              <a:rPr lang="en-US" dirty="0"/>
              <a:t>    </a:t>
            </a:r>
          </a:p>
        </p:txBody>
      </p:sp>
      <p:sp>
        <p:nvSpPr>
          <p:cNvPr id="15" name="Footer Placeholder 1">
            <a:extLst>
              <a:ext uri="{FF2B5EF4-FFF2-40B4-BE49-F238E27FC236}">
                <a16:creationId xmlns:a16="http://schemas.microsoft.com/office/drawing/2014/main" id="{5B452FFF-3385-4EEF-AA89-4597857DD6F7}"/>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8709"/>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Cartels and the Prisoner’s Dilemma</a:t>
            </a:r>
          </a:p>
        </p:txBody>
      </p:sp>
      <p:sp>
        <p:nvSpPr>
          <p:cNvPr id="4" name="Content Placeholder 1"/>
          <p:cNvSpPr>
            <a:spLocks noGrp="1"/>
          </p:cNvSpPr>
          <p:nvPr>
            <p:ph idx="1"/>
          </p:nvPr>
        </p:nvSpPr>
        <p:spPr>
          <a:xfrm>
            <a:off x="152400" y="1295400"/>
            <a:ext cx="8763000" cy="5562600"/>
          </a:xfrm>
        </p:spPr>
        <p:txBody>
          <a:bodyPr>
            <a:normAutofit/>
          </a:bodyPr>
          <a:lstStyle/>
          <a:p>
            <a:r>
              <a:rPr lang="en-US" sz="2000" dirty="0"/>
              <a:t>Strategically thinking firms in an oligopoly always end up jointly producing more than the monopoly output level. </a:t>
            </a:r>
            <a:endParaRPr lang="en-US" sz="2000" b="1" i="1" dirty="0"/>
          </a:p>
          <a:p>
            <a:r>
              <a:rPr lang="en-US" sz="2000" dirty="0"/>
              <a:t>Since the monopoly output level maximizes profit, oligopoly competition then results in less </a:t>
            </a:r>
            <a:r>
              <a:rPr lang="en-US" sz="2000" i="1" dirty="0"/>
              <a:t>total </a:t>
            </a:r>
            <a:r>
              <a:rPr lang="en-US" sz="2000" dirty="0"/>
              <a:t>profit than what could be achieved if the industry behaved as a monopolist. Without competition </a:t>
            </a:r>
            <a:r>
              <a:rPr lang="en-US" sz="2000" i="1" dirty="0"/>
              <a:t>both firms would be better off</a:t>
            </a:r>
            <a:r>
              <a:rPr lang="en-US" sz="2000" dirty="0"/>
              <a:t>.</a:t>
            </a:r>
            <a:endParaRPr lang="en-US" sz="2000" b="1" i="1" dirty="0"/>
          </a:p>
          <a:p>
            <a:r>
              <a:rPr lang="en-US" sz="2000" dirty="0"/>
              <a:t>A </a:t>
            </a:r>
            <a:r>
              <a:rPr lang="en-US" sz="2000" b="1" i="1" dirty="0">
                <a:solidFill>
                  <a:srgbClr val="FF0000"/>
                </a:solidFill>
              </a:rPr>
              <a:t>cartel agreement</a:t>
            </a:r>
            <a:r>
              <a:rPr lang="en-US" sz="2000" b="1" i="1" dirty="0"/>
              <a:t> </a:t>
            </a:r>
            <a:r>
              <a:rPr lang="en-US" sz="2000" dirty="0"/>
              <a:t>is an agreement to limit overall production in an oligopoly, with each firm assigned a quota of output that it is allowed to produce under the agreement</a:t>
            </a:r>
            <a:r>
              <a:rPr lang="en-US" sz="2000" i="1" dirty="0"/>
              <a:t>.</a:t>
            </a:r>
            <a:endParaRPr lang="en-US" sz="2000" dirty="0"/>
          </a:p>
          <a:p>
            <a:r>
              <a:rPr lang="en-US" sz="2000" dirty="0"/>
              <a:t>Firms in a </a:t>
            </a:r>
            <a:r>
              <a:rPr lang="en-US" sz="2000" b="1" i="1" dirty="0"/>
              <a:t>cartel </a:t>
            </a:r>
            <a:r>
              <a:rPr lang="en-US" sz="2000" dirty="0"/>
              <a:t>thus </a:t>
            </a:r>
            <a:r>
              <a:rPr lang="en-US" sz="2000" b="1" i="1" dirty="0"/>
              <a:t>collude </a:t>
            </a:r>
            <a:r>
              <a:rPr lang="en-US" sz="2000" dirty="0"/>
              <a:t>with the aim of lowering output in order to raise price.</a:t>
            </a:r>
          </a:p>
          <a:p>
            <a:r>
              <a:rPr lang="en-US" sz="2000" dirty="0"/>
              <a:t>We will see, however, that each firm in the </a:t>
            </a:r>
            <a:r>
              <a:rPr lang="en-US" sz="2000" i="1" dirty="0"/>
              <a:t>cartel </a:t>
            </a:r>
            <a:r>
              <a:rPr lang="en-US" sz="2000" dirty="0"/>
              <a:t>has an </a:t>
            </a:r>
            <a:r>
              <a:rPr lang="en-US" sz="2000" b="1" i="1" dirty="0"/>
              <a:t>incentive to cheat</a:t>
            </a:r>
            <a:r>
              <a:rPr lang="en-US" sz="2000" dirty="0"/>
              <a:t> and produce more than its assigned quota …  </a:t>
            </a:r>
          </a:p>
          <a:p>
            <a:r>
              <a:rPr lang="en-US" sz="2000" dirty="0"/>
              <a:t>… resulting in a </a:t>
            </a:r>
            <a:r>
              <a:rPr lang="en-US" sz="2000" b="1" i="1" dirty="0"/>
              <a:t>Prisoner’s Dilemma</a:t>
            </a:r>
            <a:r>
              <a:rPr lang="en-US" sz="2000" b="1" dirty="0"/>
              <a:t> </a:t>
            </a:r>
            <a:r>
              <a:rPr lang="en-US" sz="2000" dirty="0"/>
              <a:t>for the firms in the oligopoly, with </a:t>
            </a:r>
            <a:r>
              <a:rPr lang="en-US" sz="2000" i="1" dirty="0"/>
              <a:t>collusion </a:t>
            </a:r>
            <a:r>
              <a:rPr lang="en-US" sz="2000" dirty="0"/>
              <a:t>unraveling due to the incentive to cheat.</a:t>
            </a:r>
          </a:p>
        </p:txBody>
      </p:sp>
      <p:sp>
        <p:nvSpPr>
          <p:cNvPr id="2" name="Footer Placeholder 1"/>
          <p:cNvSpPr>
            <a:spLocks noGrp="1"/>
          </p:cNvSpPr>
          <p:nvPr>
            <p:ph type="ftr" sz="quarter" idx="11"/>
          </p:nvPr>
        </p:nvSpPr>
        <p:spPr>
          <a:xfrm>
            <a:off x="381000" y="6356350"/>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9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Incentives to Cheat in Cartels</a:t>
            </a:r>
          </a:p>
        </p:txBody>
      </p:sp>
      <p:pic>
        <p:nvPicPr>
          <p:cNvPr id="4" name="Picture 3"/>
          <p:cNvPicPr>
            <a:picLocks noChangeAspect="1"/>
          </p:cNvPicPr>
          <p:nvPr/>
        </p:nvPicPr>
        <p:blipFill>
          <a:blip r:embed="rId2"/>
          <a:stretch>
            <a:fillRect/>
          </a:stretch>
        </p:blipFill>
        <p:spPr>
          <a:xfrm>
            <a:off x="152400" y="3124200"/>
            <a:ext cx="4403750" cy="3547872"/>
          </a:xfrm>
          <a:prstGeom prst="rect">
            <a:avLst/>
          </a:prstGeom>
        </p:spPr>
      </p:pic>
      <p:pic>
        <p:nvPicPr>
          <p:cNvPr id="5" name="Picture 4"/>
          <p:cNvPicPr>
            <a:picLocks noChangeAspect="1"/>
          </p:cNvPicPr>
          <p:nvPr/>
        </p:nvPicPr>
        <p:blipFill>
          <a:blip r:embed="rId3"/>
          <a:stretch>
            <a:fillRect/>
          </a:stretch>
        </p:blipFill>
        <p:spPr>
          <a:xfrm>
            <a:off x="152400" y="3124200"/>
            <a:ext cx="4389120" cy="3547872"/>
          </a:xfrm>
          <a:prstGeom prst="rect">
            <a:avLst/>
          </a:prstGeom>
        </p:spPr>
      </p:pic>
      <p:pic>
        <p:nvPicPr>
          <p:cNvPr id="6" name="Picture 5"/>
          <p:cNvPicPr>
            <a:picLocks noChangeAspect="1"/>
          </p:cNvPicPr>
          <p:nvPr/>
        </p:nvPicPr>
        <p:blipFill>
          <a:blip r:embed="rId4"/>
          <a:stretch>
            <a:fillRect/>
          </a:stretch>
        </p:blipFill>
        <p:spPr>
          <a:xfrm>
            <a:off x="152400" y="3124200"/>
            <a:ext cx="4389120" cy="3547872"/>
          </a:xfrm>
          <a:prstGeom prst="rect">
            <a:avLst/>
          </a:prstGeom>
        </p:spPr>
      </p:pic>
      <p:pic>
        <p:nvPicPr>
          <p:cNvPr id="8" name="Picture 7"/>
          <p:cNvPicPr>
            <a:picLocks noChangeAspect="1"/>
          </p:cNvPicPr>
          <p:nvPr/>
        </p:nvPicPr>
        <p:blipFill>
          <a:blip r:embed="rId5"/>
          <a:stretch>
            <a:fillRect/>
          </a:stretch>
        </p:blipFill>
        <p:spPr>
          <a:xfrm>
            <a:off x="137160" y="3108960"/>
            <a:ext cx="4422038" cy="3218688"/>
          </a:xfrm>
          <a:prstGeom prst="rect">
            <a:avLst/>
          </a:prstGeom>
        </p:spPr>
      </p:pic>
      <p:pic>
        <p:nvPicPr>
          <p:cNvPr id="9" name="Picture 8"/>
          <p:cNvPicPr>
            <a:picLocks noChangeAspect="1"/>
          </p:cNvPicPr>
          <p:nvPr/>
        </p:nvPicPr>
        <p:blipFill>
          <a:blip r:embed="rId6"/>
          <a:stretch>
            <a:fillRect/>
          </a:stretch>
        </p:blipFill>
        <p:spPr>
          <a:xfrm>
            <a:off x="4626864" y="3124200"/>
            <a:ext cx="4374490" cy="3200400"/>
          </a:xfrm>
          <a:prstGeom prst="rect">
            <a:avLst/>
          </a:prstGeom>
        </p:spPr>
      </p:pic>
      <p:pic>
        <p:nvPicPr>
          <p:cNvPr id="10" name="Picture 9"/>
          <p:cNvPicPr>
            <a:picLocks noChangeAspect="1"/>
          </p:cNvPicPr>
          <p:nvPr/>
        </p:nvPicPr>
        <p:blipFill>
          <a:blip r:embed="rId7"/>
          <a:stretch>
            <a:fillRect/>
          </a:stretch>
        </p:blipFill>
        <p:spPr>
          <a:xfrm>
            <a:off x="4590288" y="3124200"/>
            <a:ext cx="4403750" cy="3200400"/>
          </a:xfrm>
          <a:prstGeom prst="rect">
            <a:avLst/>
          </a:prstGeom>
        </p:spPr>
      </p:pic>
      <p:pic>
        <p:nvPicPr>
          <p:cNvPr id="11" name="Picture 10"/>
          <p:cNvPicPr>
            <a:picLocks noChangeAspect="1"/>
          </p:cNvPicPr>
          <p:nvPr/>
        </p:nvPicPr>
        <p:blipFill>
          <a:blip r:embed="rId4"/>
          <a:stretch>
            <a:fillRect/>
          </a:stretch>
        </p:blipFill>
        <p:spPr>
          <a:xfrm>
            <a:off x="152400" y="3124200"/>
            <a:ext cx="4389120" cy="3547872"/>
          </a:xfrm>
          <a:prstGeom prst="rect">
            <a:avLst/>
          </a:prstGeom>
        </p:spPr>
      </p:pic>
      <p:sp>
        <p:nvSpPr>
          <p:cNvPr id="12" name="TextBox 11"/>
          <p:cNvSpPr txBox="1"/>
          <p:nvPr/>
        </p:nvSpPr>
        <p:spPr>
          <a:xfrm>
            <a:off x="304800" y="1143000"/>
            <a:ext cx="8686800" cy="646331"/>
          </a:xfrm>
          <a:prstGeom prst="rect">
            <a:avLst/>
          </a:prstGeom>
          <a:noFill/>
        </p:spPr>
        <p:txBody>
          <a:bodyPr wrap="square" rtlCol="0">
            <a:spAutoFit/>
          </a:bodyPr>
          <a:lstStyle/>
          <a:p>
            <a:r>
              <a:rPr lang="en-US" dirty="0"/>
              <a:t>Suppose the two firms in an </a:t>
            </a:r>
            <a:r>
              <a:rPr lang="en-US" i="1" dirty="0"/>
              <a:t>oligopoly </a:t>
            </a:r>
            <a:r>
              <a:rPr lang="en-US" dirty="0"/>
              <a:t>enter into a </a:t>
            </a:r>
            <a:r>
              <a:rPr lang="en-US" i="1" dirty="0"/>
              <a:t>cartel agreement</a:t>
            </a:r>
            <a:r>
              <a:rPr lang="en-US" dirty="0"/>
              <a:t> that has each of them producing </a:t>
            </a:r>
            <a:r>
              <a:rPr lang="en-US" i="1" dirty="0"/>
              <a:t>half the monopoly quantity </a:t>
            </a:r>
            <a:r>
              <a:rPr lang="en-US" i="1" dirty="0">
                <a:latin typeface="Times New Roman"/>
              </a:rPr>
              <a:t>x</a:t>
            </a:r>
            <a:r>
              <a:rPr lang="en-US" baseline="30000" dirty="0">
                <a:latin typeface="Times New Roman"/>
              </a:rPr>
              <a:t>M</a:t>
            </a:r>
            <a:r>
              <a:rPr lang="en-US" i="1" dirty="0"/>
              <a:t>.</a:t>
            </a:r>
            <a:endParaRPr lang="en-US" dirty="0"/>
          </a:p>
        </p:txBody>
      </p:sp>
      <p:sp>
        <p:nvSpPr>
          <p:cNvPr id="14" name="TextBox 13"/>
          <p:cNvSpPr txBox="1"/>
          <p:nvPr/>
        </p:nvSpPr>
        <p:spPr>
          <a:xfrm>
            <a:off x="4267200" y="1426464"/>
            <a:ext cx="4724400" cy="369332"/>
          </a:xfrm>
          <a:prstGeom prst="rect">
            <a:avLst/>
          </a:prstGeom>
          <a:noFill/>
        </p:spPr>
        <p:txBody>
          <a:bodyPr wrap="square" rtlCol="0">
            <a:spAutoFit/>
          </a:bodyPr>
          <a:lstStyle/>
          <a:p>
            <a:r>
              <a:rPr lang="en-US" dirty="0"/>
              <a:t>This is the </a:t>
            </a:r>
            <a:r>
              <a:rPr lang="en-US" i="1" dirty="0"/>
              <a:t>profit-maximizing </a:t>
            </a:r>
            <a:r>
              <a:rPr lang="en-US" dirty="0"/>
              <a:t>output level for </a:t>
            </a:r>
            <a:r>
              <a:rPr lang="en-US" i="1" dirty="0"/>
              <a:t>the</a:t>
            </a:r>
            <a:r>
              <a:rPr lang="en-US" dirty="0"/>
              <a:t> </a:t>
            </a:r>
          </a:p>
        </p:txBody>
      </p:sp>
      <p:sp>
        <p:nvSpPr>
          <p:cNvPr id="15" name="TextBox 14"/>
          <p:cNvSpPr txBox="1"/>
          <p:nvPr/>
        </p:nvSpPr>
        <p:spPr>
          <a:xfrm>
            <a:off x="304800" y="1719072"/>
            <a:ext cx="8686800" cy="381000"/>
          </a:xfrm>
          <a:prstGeom prst="rect">
            <a:avLst/>
          </a:prstGeom>
          <a:noFill/>
        </p:spPr>
        <p:txBody>
          <a:bodyPr wrap="square" rtlCol="0">
            <a:spAutoFit/>
          </a:bodyPr>
          <a:lstStyle/>
          <a:p>
            <a:r>
              <a:rPr lang="en-US" i="1" dirty="0"/>
              <a:t>cartel</a:t>
            </a:r>
            <a:r>
              <a:rPr lang="en-US" dirty="0"/>
              <a:t> – because the </a:t>
            </a:r>
            <a:r>
              <a:rPr lang="en-US" b="1" i="1" dirty="0">
                <a:solidFill>
                  <a:srgbClr val="F935C4"/>
                </a:solidFill>
              </a:rPr>
              <a:t>loss in profit</a:t>
            </a:r>
            <a:r>
              <a:rPr lang="en-US" dirty="0"/>
              <a:t> from producing one more unit equals the </a:t>
            </a:r>
            <a:r>
              <a:rPr lang="en-US" b="1" i="1" dirty="0">
                <a:solidFill>
                  <a:srgbClr val="3366FF"/>
                </a:solidFill>
              </a:rPr>
              <a:t>gain in profit</a:t>
            </a:r>
            <a:r>
              <a:rPr lang="en-US" dirty="0"/>
              <a:t>.</a:t>
            </a:r>
          </a:p>
        </p:txBody>
      </p:sp>
      <p:sp>
        <p:nvSpPr>
          <p:cNvPr id="16" name="TextBox 15"/>
          <p:cNvSpPr txBox="1"/>
          <p:nvPr/>
        </p:nvSpPr>
        <p:spPr>
          <a:xfrm>
            <a:off x="304800" y="2057400"/>
            <a:ext cx="8686800" cy="646331"/>
          </a:xfrm>
          <a:prstGeom prst="rect">
            <a:avLst/>
          </a:prstGeom>
          <a:noFill/>
        </p:spPr>
        <p:txBody>
          <a:bodyPr wrap="square" rtlCol="0">
            <a:spAutoFit/>
          </a:bodyPr>
          <a:lstStyle/>
          <a:p>
            <a:r>
              <a:rPr lang="en-US" dirty="0"/>
              <a:t>But if </a:t>
            </a:r>
            <a:r>
              <a:rPr lang="en-US" i="1" dirty="0"/>
              <a:t>one </a:t>
            </a:r>
            <a:r>
              <a:rPr lang="en-US" dirty="0"/>
              <a:t>of the firms in the cartel raises its output, it incurs only </a:t>
            </a:r>
            <a:r>
              <a:rPr lang="en-US" b="1" i="1" dirty="0"/>
              <a:t>half the </a:t>
            </a:r>
            <a:r>
              <a:rPr lang="en-US" b="1" i="1" dirty="0">
                <a:solidFill>
                  <a:srgbClr val="F935C4"/>
                </a:solidFill>
              </a:rPr>
              <a:t>loss</a:t>
            </a:r>
            <a:r>
              <a:rPr lang="en-US" b="1" i="1" dirty="0"/>
              <a:t> </a:t>
            </a:r>
            <a:r>
              <a:rPr lang="en-US" dirty="0"/>
              <a:t>(because its selling half the quantity) while receiving the </a:t>
            </a:r>
            <a:r>
              <a:rPr lang="en-US" b="1" i="1" dirty="0"/>
              <a:t>entire </a:t>
            </a:r>
            <a:r>
              <a:rPr lang="en-US" b="1" i="1" dirty="0">
                <a:solidFill>
                  <a:srgbClr val="3366FF"/>
                </a:solidFill>
              </a:rPr>
              <a:t>gain</a:t>
            </a:r>
            <a:r>
              <a:rPr lang="en-US" i="1" dirty="0"/>
              <a:t>.</a:t>
            </a:r>
            <a:endParaRPr lang="en-US" dirty="0"/>
          </a:p>
        </p:txBody>
      </p:sp>
      <p:sp>
        <p:nvSpPr>
          <p:cNvPr id="17" name="Process 16"/>
          <p:cNvSpPr/>
          <p:nvPr/>
        </p:nvSpPr>
        <p:spPr>
          <a:xfrm>
            <a:off x="1170432" y="4443984"/>
            <a:ext cx="786384" cy="210312"/>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990600" y="2858869"/>
            <a:ext cx="3124200" cy="646331"/>
          </a:xfrm>
          <a:prstGeom prst="rect">
            <a:avLst/>
          </a:prstGeom>
          <a:noFill/>
        </p:spPr>
        <p:txBody>
          <a:bodyPr wrap="square" rtlCol="0">
            <a:spAutoFit/>
          </a:bodyPr>
          <a:lstStyle/>
          <a:p>
            <a:r>
              <a:rPr lang="en-US" dirty="0"/>
              <a:t>This results in an </a:t>
            </a:r>
            <a:r>
              <a:rPr lang="en-US" b="1" i="1" dirty="0"/>
              <a:t>incentive to cheat on the cartel agreement</a:t>
            </a:r>
            <a:r>
              <a:rPr lang="en-US" i="1" dirty="0"/>
              <a:t>.</a:t>
            </a:r>
            <a:endParaRPr lang="en-US" dirty="0"/>
          </a:p>
        </p:txBody>
      </p:sp>
      <p:sp>
        <p:nvSpPr>
          <p:cNvPr id="19" name="TextBox 18"/>
          <p:cNvSpPr txBox="1"/>
          <p:nvPr/>
        </p:nvSpPr>
        <p:spPr>
          <a:xfrm>
            <a:off x="5188655" y="2647295"/>
            <a:ext cx="3886200" cy="923330"/>
          </a:xfrm>
          <a:prstGeom prst="rect">
            <a:avLst/>
          </a:prstGeom>
          <a:noFill/>
        </p:spPr>
        <p:txBody>
          <a:bodyPr wrap="square" rtlCol="0">
            <a:spAutoFit/>
          </a:bodyPr>
          <a:lstStyle/>
          <a:p>
            <a:r>
              <a:rPr lang="en-US" dirty="0"/>
              <a:t>In fact, if </a:t>
            </a:r>
            <a:r>
              <a:rPr lang="en-US" i="1" dirty="0"/>
              <a:t>firm 1 </a:t>
            </a:r>
            <a:r>
              <a:rPr lang="en-US" dirty="0"/>
              <a:t>abides by the cartel agreement, we can see this incentive arising from </a:t>
            </a:r>
            <a:r>
              <a:rPr lang="en-US" i="1" dirty="0"/>
              <a:t>firm 2’</a:t>
            </a:r>
            <a:r>
              <a:rPr lang="en-US" dirty="0"/>
              <a:t>s residual demand …</a:t>
            </a:r>
          </a:p>
        </p:txBody>
      </p:sp>
      <p:sp>
        <p:nvSpPr>
          <p:cNvPr id="20" name="TextBox 19"/>
          <p:cNvSpPr txBox="1"/>
          <p:nvPr/>
        </p:nvSpPr>
        <p:spPr>
          <a:xfrm>
            <a:off x="6019800" y="3528344"/>
            <a:ext cx="2971800" cy="1477328"/>
          </a:xfrm>
          <a:prstGeom prst="rect">
            <a:avLst/>
          </a:prstGeom>
          <a:noFill/>
        </p:spPr>
        <p:txBody>
          <a:bodyPr wrap="square" rtlCol="0">
            <a:spAutoFit/>
          </a:bodyPr>
          <a:lstStyle/>
          <a:p>
            <a:pPr algn="ctr"/>
            <a:r>
              <a:rPr lang="en-US" dirty="0"/>
              <a:t>… with </a:t>
            </a:r>
            <a:r>
              <a:rPr lang="en-US" i="1" dirty="0"/>
              <a:t>firm 2 </a:t>
            </a:r>
            <a:r>
              <a:rPr lang="en-US" dirty="0"/>
              <a:t>best-responding by producing 50% more </a:t>
            </a:r>
          </a:p>
          <a:p>
            <a:pPr algn="ctr"/>
            <a:r>
              <a:rPr lang="en-US" dirty="0"/>
              <a:t>         than what was agreed</a:t>
            </a:r>
          </a:p>
          <a:p>
            <a:pPr algn="ctr"/>
            <a:r>
              <a:rPr lang="en-US" dirty="0"/>
              <a:t>                  to in the cartel </a:t>
            </a:r>
          </a:p>
          <a:p>
            <a:pPr algn="ctr"/>
            <a:r>
              <a:rPr lang="en-US" dirty="0"/>
              <a:t>                      agreement.</a:t>
            </a:r>
          </a:p>
        </p:txBody>
      </p:sp>
      <p:sp>
        <p:nvSpPr>
          <p:cNvPr id="21" name="Footer Placeholder 1">
            <a:extLst>
              <a:ext uri="{FF2B5EF4-FFF2-40B4-BE49-F238E27FC236}">
                <a16:creationId xmlns:a16="http://schemas.microsoft.com/office/drawing/2014/main" id="{C31C13C2-43CD-49FF-B233-584A705CFEDF}"/>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2" name="TextBox 21">
            <a:extLst>
              <a:ext uri="{FF2B5EF4-FFF2-40B4-BE49-F238E27FC236}">
                <a16:creationId xmlns:a16="http://schemas.microsoft.com/office/drawing/2014/main" id="{373F41FE-B176-4CFD-90B9-4802FA69CF7B}"/>
              </a:ext>
            </a:extLst>
          </p:cNvPr>
          <p:cNvSpPr txBox="1"/>
          <p:nvPr/>
        </p:nvSpPr>
        <p:spPr>
          <a:xfrm>
            <a:off x="118262" y="308896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5CB33DFF-5561-4437-B644-B714B983DCDC}"/>
              </a:ext>
            </a:extLst>
          </p:cNvPr>
          <p:cNvSpPr txBox="1"/>
          <p:nvPr/>
        </p:nvSpPr>
        <p:spPr>
          <a:xfrm>
            <a:off x="4603699" y="303333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60107756-BC14-4F07-98AB-70F6EB217843}"/>
              </a:ext>
            </a:extLst>
          </p:cNvPr>
          <p:cNvSpPr txBox="1"/>
          <p:nvPr/>
        </p:nvSpPr>
        <p:spPr>
          <a:xfrm>
            <a:off x="108199" y="2987664"/>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4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19DBB40-593A-43FA-87F6-5EAF94DAB890}"/>
              </a:ext>
            </a:extLst>
          </p:cNvPr>
          <p:cNvSpPr txBox="1"/>
          <p:nvPr/>
        </p:nvSpPr>
        <p:spPr>
          <a:xfrm>
            <a:off x="4560328" y="2987360"/>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4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0" presetClass="path" presetSubtype="0" accel="50000" decel="50000" fill="hold" nodeType="withEffect">
                                  <p:stCondLst>
                                    <p:cond delay="0"/>
                                  </p:stCondLst>
                                  <p:childTnLst>
                                    <p:animMotion origin="layout" path="M -2.08406E-8 -1.61186E-6 L 0.48506 0.00093 " pathEditMode="relative" rAng="0" ptsTypes="AA">
                                      <p:cBhvr>
                                        <p:cTn id="38" dur="2000" fill="hold"/>
                                        <p:tgtEl>
                                          <p:spTgt spid="8"/>
                                        </p:tgtEl>
                                        <p:attrNameLst>
                                          <p:attrName>ppt_x</p:attrName>
                                          <p:attrName>ppt_y</p:attrName>
                                        </p:attrNameLst>
                                      </p:cBhvr>
                                      <p:rCtr x="242" y="0"/>
                                    </p:animMotion>
                                  </p:childTnLst>
                                </p:cTn>
                              </p:par>
                              <p:par>
                                <p:cTn id="39" presetID="10" presetClass="entr" presetSubtype="0" fill="hold" nodeType="with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20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animBg="1"/>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063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Cartels need an Enforcement Mechanism</a:t>
            </a:r>
          </a:p>
        </p:txBody>
      </p:sp>
      <p:sp>
        <p:nvSpPr>
          <p:cNvPr id="4" name="TextBox 3"/>
          <p:cNvSpPr txBox="1"/>
          <p:nvPr/>
        </p:nvSpPr>
        <p:spPr>
          <a:xfrm>
            <a:off x="304800" y="1219200"/>
            <a:ext cx="8610600" cy="646331"/>
          </a:xfrm>
          <a:prstGeom prst="rect">
            <a:avLst/>
          </a:prstGeom>
          <a:noFill/>
        </p:spPr>
        <p:txBody>
          <a:bodyPr wrap="square" rtlCol="0">
            <a:spAutoFit/>
          </a:bodyPr>
          <a:lstStyle/>
          <a:p>
            <a:r>
              <a:rPr lang="en-US" dirty="0"/>
              <a:t>For the firms in a cartel, </a:t>
            </a:r>
            <a:r>
              <a:rPr lang="en-US" i="1" dirty="0"/>
              <a:t>colluding </a:t>
            </a:r>
            <a:r>
              <a:rPr lang="en-US" dirty="0"/>
              <a:t>is the same as “cooperating”, and </a:t>
            </a:r>
            <a:r>
              <a:rPr lang="en-US" i="1" dirty="0"/>
              <a:t>cheating </a:t>
            </a:r>
            <a:r>
              <a:rPr lang="en-US" dirty="0"/>
              <a:t>(by producing more than the assigned quota) is the same as “not cooperating”.</a:t>
            </a:r>
          </a:p>
        </p:txBody>
      </p:sp>
      <p:sp>
        <p:nvSpPr>
          <p:cNvPr id="5" name="TextBox 4"/>
          <p:cNvSpPr txBox="1"/>
          <p:nvPr/>
        </p:nvSpPr>
        <p:spPr>
          <a:xfrm>
            <a:off x="304800" y="1905000"/>
            <a:ext cx="8610600" cy="646331"/>
          </a:xfrm>
          <a:prstGeom prst="rect">
            <a:avLst/>
          </a:prstGeom>
          <a:noFill/>
        </p:spPr>
        <p:txBody>
          <a:bodyPr wrap="square" rtlCol="0">
            <a:spAutoFit/>
          </a:bodyPr>
          <a:lstStyle/>
          <a:p>
            <a:r>
              <a:rPr lang="en-US" dirty="0"/>
              <a:t>Since it is always best for a firm in the oligopoly to </a:t>
            </a:r>
            <a:r>
              <a:rPr lang="en-US" i="1" dirty="0"/>
              <a:t>cheat </a:t>
            </a:r>
            <a:r>
              <a:rPr lang="en-US" b="1" i="1" dirty="0"/>
              <a:t>regardless of what other firms do</a:t>
            </a:r>
            <a:r>
              <a:rPr lang="en-US" dirty="0"/>
              <a:t>, cheating (or “not cooperating”) is a </a:t>
            </a:r>
            <a:r>
              <a:rPr lang="en-US" b="1" i="1" dirty="0"/>
              <a:t>dominant strategy</a:t>
            </a:r>
            <a:r>
              <a:rPr lang="en-US" dirty="0"/>
              <a:t>.</a:t>
            </a:r>
          </a:p>
        </p:txBody>
      </p:sp>
      <p:sp>
        <p:nvSpPr>
          <p:cNvPr id="6" name="TextBox 5"/>
          <p:cNvSpPr txBox="1"/>
          <p:nvPr/>
        </p:nvSpPr>
        <p:spPr>
          <a:xfrm>
            <a:off x="304800" y="2590800"/>
            <a:ext cx="8610600" cy="923330"/>
          </a:xfrm>
          <a:prstGeom prst="rect">
            <a:avLst/>
          </a:prstGeom>
          <a:noFill/>
        </p:spPr>
        <p:txBody>
          <a:bodyPr wrap="square" rtlCol="0">
            <a:spAutoFit/>
          </a:bodyPr>
          <a:lstStyle/>
          <a:p>
            <a:r>
              <a:rPr lang="en-US" dirty="0"/>
              <a:t>Just as in any </a:t>
            </a:r>
            <a:r>
              <a:rPr lang="en-US" b="1" i="1" dirty="0"/>
              <a:t>Prisoner’s dilemma</a:t>
            </a:r>
            <a:r>
              <a:rPr lang="en-US" dirty="0"/>
              <a:t>, this results in everyone </a:t>
            </a:r>
            <a:r>
              <a:rPr lang="en-US" i="1" dirty="0"/>
              <a:t>cheating </a:t>
            </a:r>
            <a:r>
              <a:rPr lang="en-US" dirty="0"/>
              <a:t>– which, from the firms’ perspective, is </a:t>
            </a:r>
            <a:r>
              <a:rPr lang="en-US" i="1" dirty="0"/>
              <a:t>inefficient </a:t>
            </a:r>
            <a:r>
              <a:rPr lang="en-US" dirty="0"/>
              <a:t>because the firms could increase everyone’s profit by abiding by the cartel agreement.</a:t>
            </a:r>
          </a:p>
        </p:txBody>
      </p:sp>
      <p:sp>
        <p:nvSpPr>
          <p:cNvPr id="7" name="TextBox 6"/>
          <p:cNvSpPr txBox="1"/>
          <p:nvPr/>
        </p:nvSpPr>
        <p:spPr>
          <a:xfrm>
            <a:off x="304800" y="3533001"/>
            <a:ext cx="8610600" cy="646331"/>
          </a:xfrm>
          <a:prstGeom prst="rect">
            <a:avLst/>
          </a:prstGeom>
          <a:noFill/>
        </p:spPr>
        <p:txBody>
          <a:bodyPr wrap="square" rtlCol="0">
            <a:spAutoFit/>
          </a:bodyPr>
          <a:lstStyle/>
          <a:p>
            <a:r>
              <a:rPr lang="en-US" dirty="0"/>
              <a:t>Without an </a:t>
            </a:r>
            <a:r>
              <a:rPr lang="en-US" b="1" i="1" dirty="0"/>
              <a:t>enforcement mechanism</a:t>
            </a:r>
            <a:r>
              <a:rPr lang="en-US" dirty="0"/>
              <a:t>, cartel agreements therefore have a tendency to unravel, with oligopoly competition re-emerging.</a:t>
            </a:r>
          </a:p>
        </p:txBody>
      </p:sp>
      <p:sp>
        <p:nvSpPr>
          <p:cNvPr id="8" name="TextBox 7"/>
          <p:cNvSpPr txBox="1"/>
          <p:nvPr/>
        </p:nvSpPr>
        <p:spPr>
          <a:xfrm>
            <a:off x="914400" y="4343400"/>
            <a:ext cx="4038600" cy="369332"/>
          </a:xfrm>
          <a:prstGeom prst="rect">
            <a:avLst/>
          </a:prstGeom>
          <a:noFill/>
        </p:spPr>
        <p:txBody>
          <a:bodyPr wrap="square" rtlCol="0">
            <a:spAutoFit/>
          </a:bodyPr>
          <a:lstStyle/>
          <a:p>
            <a:r>
              <a:rPr lang="en-US" b="1" i="1" dirty="0"/>
              <a:t>Possible Enforcement Mechanisms</a:t>
            </a:r>
            <a:r>
              <a:rPr lang="en-US" i="1" dirty="0"/>
              <a:t>:</a:t>
            </a:r>
            <a:endParaRPr lang="en-US" b="1" i="1" dirty="0"/>
          </a:p>
        </p:txBody>
      </p:sp>
      <p:sp>
        <p:nvSpPr>
          <p:cNvPr id="9" name="TextBox 8"/>
          <p:cNvSpPr txBox="1"/>
          <p:nvPr/>
        </p:nvSpPr>
        <p:spPr>
          <a:xfrm>
            <a:off x="1485900" y="4715470"/>
            <a:ext cx="6096000" cy="646331"/>
          </a:xfrm>
          <a:prstGeom prst="rect">
            <a:avLst/>
          </a:prstGeom>
          <a:noFill/>
        </p:spPr>
        <p:txBody>
          <a:bodyPr wrap="square" rtlCol="0">
            <a:spAutoFit/>
          </a:bodyPr>
          <a:lstStyle/>
          <a:p>
            <a:pPr marL="182880" indent="-457200"/>
            <a:r>
              <a:rPr lang="en-US" dirty="0"/>
              <a:t>–	</a:t>
            </a:r>
            <a:r>
              <a:rPr lang="en-US" b="1" i="1" dirty="0">
                <a:solidFill>
                  <a:srgbClr val="FF0000"/>
                </a:solidFill>
              </a:rPr>
              <a:t>Trigger strategies </a:t>
            </a:r>
            <a:r>
              <a:rPr lang="en-US" dirty="0"/>
              <a:t>in infinitely repeated interactions, or interactions that have a sufficient probability of recurring</a:t>
            </a:r>
          </a:p>
        </p:txBody>
      </p:sp>
      <p:sp>
        <p:nvSpPr>
          <p:cNvPr id="10" name="TextBox 9"/>
          <p:cNvSpPr txBox="1"/>
          <p:nvPr/>
        </p:nvSpPr>
        <p:spPr>
          <a:xfrm>
            <a:off x="1524000" y="5352365"/>
            <a:ext cx="6096000" cy="646331"/>
          </a:xfrm>
          <a:prstGeom prst="rect">
            <a:avLst/>
          </a:prstGeom>
          <a:noFill/>
        </p:spPr>
        <p:txBody>
          <a:bodyPr wrap="square" rtlCol="0">
            <a:spAutoFit/>
          </a:bodyPr>
          <a:lstStyle/>
          <a:p>
            <a:pPr marL="182880" indent="-457200"/>
            <a:r>
              <a:rPr lang="en-US" dirty="0"/>
              <a:t>–	</a:t>
            </a:r>
            <a:r>
              <a:rPr lang="en-US" b="1" i="1" dirty="0">
                <a:solidFill>
                  <a:srgbClr val="FF0000"/>
                </a:solidFill>
              </a:rPr>
              <a:t>Government regulations </a:t>
            </a:r>
            <a:r>
              <a:rPr lang="en-US" dirty="0"/>
              <a:t>that force firms to abide by cartel quotas </a:t>
            </a:r>
          </a:p>
        </p:txBody>
      </p:sp>
      <p:sp>
        <p:nvSpPr>
          <p:cNvPr id="2" name="Footer Placeholder 1"/>
          <p:cNvSpPr>
            <a:spLocks noGrp="1"/>
          </p:cNvSpPr>
          <p:nvPr>
            <p:ph type="ftr" sz="quarter" idx="11"/>
          </p:nvPr>
        </p:nvSpPr>
        <p:spPr>
          <a:xfrm>
            <a:off x="152400" y="6324600"/>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rmAutofit/>
          </a:bodyPr>
          <a:lstStyle/>
          <a:p>
            <a:r>
              <a:rPr lang="en-US" dirty="0"/>
              <a:t>Oligopoly Competition</a:t>
            </a:r>
          </a:p>
        </p:txBody>
      </p:sp>
      <p:sp>
        <p:nvSpPr>
          <p:cNvPr id="4" name="Content Placeholder 1"/>
          <p:cNvSpPr>
            <a:spLocks noGrp="1"/>
          </p:cNvSpPr>
          <p:nvPr>
            <p:ph idx="1"/>
          </p:nvPr>
        </p:nvSpPr>
        <p:spPr>
          <a:xfrm>
            <a:off x="152400" y="1295400"/>
            <a:ext cx="8763000" cy="3429000"/>
          </a:xfrm>
        </p:spPr>
        <p:txBody>
          <a:bodyPr>
            <a:normAutofit fontScale="70000" lnSpcReduction="20000"/>
          </a:bodyPr>
          <a:lstStyle/>
          <a:p>
            <a:r>
              <a:rPr lang="en-US" dirty="0"/>
              <a:t>An </a:t>
            </a:r>
            <a:r>
              <a:rPr lang="en-US" b="1" i="1" dirty="0">
                <a:solidFill>
                  <a:srgbClr val="FF0000"/>
                </a:solidFill>
              </a:rPr>
              <a:t>oligopoly</a:t>
            </a:r>
            <a:r>
              <a:rPr lang="en-US" b="1" i="1" dirty="0"/>
              <a:t> </a:t>
            </a:r>
            <a:r>
              <a:rPr lang="en-US" dirty="0"/>
              <a:t>is an industry dominated by </a:t>
            </a:r>
            <a:r>
              <a:rPr lang="en-US" b="1" i="1" dirty="0"/>
              <a:t>a small number of firms</a:t>
            </a:r>
            <a:r>
              <a:rPr lang="en-US" dirty="0"/>
              <a:t> that collectively are protected from outside competition by </a:t>
            </a:r>
            <a:r>
              <a:rPr lang="en-US" b="1" i="1" dirty="0"/>
              <a:t>barriers to entry</a:t>
            </a:r>
            <a:r>
              <a:rPr lang="en-US" dirty="0"/>
              <a:t>.</a:t>
            </a:r>
            <a:endParaRPr lang="en-US" b="1" i="1" dirty="0"/>
          </a:p>
          <a:p>
            <a:r>
              <a:rPr lang="en-US" dirty="0"/>
              <a:t>Firms in an </a:t>
            </a:r>
            <a:r>
              <a:rPr lang="en-US" i="1" dirty="0"/>
              <a:t>oligopoly </a:t>
            </a:r>
            <a:r>
              <a:rPr lang="en-US" dirty="0"/>
              <a:t>are </a:t>
            </a:r>
            <a:r>
              <a:rPr lang="en-US" i="1" dirty="0"/>
              <a:t>not </a:t>
            </a:r>
            <a:r>
              <a:rPr lang="en-US" dirty="0"/>
              <a:t>price-takers because each firm is </a:t>
            </a:r>
            <a:r>
              <a:rPr lang="en-US" b="1" i="1" dirty="0"/>
              <a:t>large relative to the economic </a:t>
            </a:r>
            <a:r>
              <a:rPr lang="en-US" b="1" i="1"/>
              <a:t>environment</a:t>
            </a:r>
            <a:r>
              <a:rPr lang="en-US"/>
              <a:t>.</a:t>
            </a:r>
            <a:endParaRPr lang="en-US" b="1" i="1" dirty="0"/>
          </a:p>
          <a:p>
            <a:r>
              <a:rPr lang="en-US" dirty="0"/>
              <a:t>But such firms are </a:t>
            </a:r>
            <a:r>
              <a:rPr lang="en-US" i="1" dirty="0"/>
              <a:t>not </a:t>
            </a:r>
            <a:r>
              <a:rPr lang="en-US" dirty="0"/>
              <a:t>price-setting monopolies either because they </a:t>
            </a:r>
            <a:r>
              <a:rPr lang="en-US" b="1" i="1" dirty="0"/>
              <a:t>compete with one another</a:t>
            </a:r>
            <a:r>
              <a:rPr lang="en-US" dirty="0"/>
              <a:t>.</a:t>
            </a:r>
          </a:p>
          <a:p>
            <a:r>
              <a:rPr lang="en-US" dirty="0"/>
              <a:t>Instead, through </a:t>
            </a:r>
            <a:r>
              <a:rPr lang="en-US" b="1" i="1" dirty="0"/>
              <a:t>quantity </a:t>
            </a:r>
            <a:r>
              <a:rPr lang="en-US" dirty="0"/>
              <a:t>and </a:t>
            </a:r>
            <a:r>
              <a:rPr lang="en-US" b="1" i="1" dirty="0"/>
              <a:t>price </a:t>
            </a:r>
            <a:r>
              <a:rPr lang="en-US" dirty="0"/>
              <a:t>choices, such firms </a:t>
            </a:r>
            <a:r>
              <a:rPr lang="en-US" b="1" i="1" dirty="0">
                <a:solidFill>
                  <a:srgbClr val="FF0000"/>
                </a:solidFill>
              </a:rPr>
              <a:t>strategically interact</a:t>
            </a:r>
            <a:r>
              <a:rPr lang="en-US" b="1" i="1" dirty="0"/>
              <a:t> </a:t>
            </a:r>
            <a:r>
              <a:rPr lang="en-US" dirty="0"/>
              <a:t>and realize that they are impacting their industry.</a:t>
            </a:r>
          </a:p>
          <a:p>
            <a:r>
              <a:rPr lang="en-US" dirty="0"/>
              <a:t>How they compete depends on what the </a:t>
            </a:r>
            <a:r>
              <a:rPr lang="en-US" b="1" i="1" dirty="0"/>
              <a:t>strategic variable </a:t>
            </a:r>
            <a:r>
              <a:rPr lang="en-US" dirty="0"/>
              <a:t>is</a:t>
            </a:r>
            <a:r>
              <a:rPr lang="en-US" i="1" dirty="0"/>
              <a:t> and </a:t>
            </a:r>
            <a:r>
              <a:rPr lang="en-US" dirty="0"/>
              <a:t>whether interactions are modelled as </a:t>
            </a:r>
            <a:r>
              <a:rPr lang="en-US" i="1" dirty="0"/>
              <a:t>simultaneous </a:t>
            </a:r>
            <a:r>
              <a:rPr lang="en-US" dirty="0"/>
              <a:t>or </a:t>
            </a:r>
            <a:r>
              <a:rPr lang="en-US" i="1" dirty="0"/>
              <a:t>sequential.</a:t>
            </a:r>
            <a:endParaRPr lang="en-US" dirty="0"/>
          </a:p>
        </p:txBody>
      </p:sp>
      <p:sp>
        <p:nvSpPr>
          <p:cNvPr id="5" name="TextBox 4"/>
          <p:cNvSpPr txBox="1"/>
          <p:nvPr/>
        </p:nvSpPr>
        <p:spPr>
          <a:xfrm>
            <a:off x="1447800" y="5040868"/>
            <a:ext cx="1981200" cy="369332"/>
          </a:xfrm>
          <a:prstGeom prst="rect">
            <a:avLst/>
          </a:prstGeom>
          <a:noFill/>
        </p:spPr>
        <p:txBody>
          <a:bodyPr wrap="square" rtlCol="0">
            <a:spAutoFit/>
          </a:bodyPr>
          <a:lstStyle/>
          <a:p>
            <a:r>
              <a:rPr lang="en-US" b="1" dirty="0"/>
              <a:t>Strategic Variable</a:t>
            </a:r>
          </a:p>
        </p:txBody>
      </p:sp>
      <p:sp>
        <p:nvSpPr>
          <p:cNvPr id="6" name="TextBox 5"/>
          <p:cNvSpPr txBox="1"/>
          <p:nvPr/>
        </p:nvSpPr>
        <p:spPr>
          <a:xfrm>
            <a:off x="4419600" y="4800600"/>
            <a:ext cx="2286000" cy="369332"/>
          </a:xfrm>
          <a:prstGeom prst="rect">
            <a:avLst/>
          </a:prstGeom>
          <a:noFill/>
        </p:spPr>
        <p:txBody>
          <a:bodyPr wrap="square" rtlCol="0">
            <a:spAutoFit/>
          </a:bodyPr>
          <a:lstStyle/>
          <a:p>
            <a:r>
              <a:rPr lang="en-US" b="1" dirty="0"/>
              <a:t>Timing of Decisions</a:t>
            </a:r>
          </a:p>
        </p:txBody>
      </p:sp>
      <p:sp>
        <p:nvSpPr>
          <p:cNvPr id="7" name="TextBox 6"/>
          <p:cNvSpPr txBox="1"/>
          <p:nvPr/>
        </p:nvSpPr>
        <p:spPr>
          <a:xfrm>
            <a:off x="1447800" y="5650468"/>
            <a:ext cx="1981200" cy="369332"/>
          </a:xfrm>
          <a:prstGeom prst="rect">
            <a:avLst/>
          </a:prstGeom>
          <a:noFill/>
        </p:spPr>
        <p:txBody>
          <a:bodyPr wrap="square" rtlCol="0">
            <a:spAutoFit/>
          </a:bodyPr>
          <a:lstStyle/>
          <a:p>
            <a:r>
              <a:rPr lang="en-US" i="1" dirty="0"/>
              <a:t>Price</a:t>
            </a:r>
          </a:p>
        </p:txBody>
      </p:sp>
      <p:sp>
        <p:nvSpPr>
          <p:cNvPr id="8" name="TextBox 7"/>
          <p:cNvSpPr txBox="1"/>
          <p:nvPr/>
        </p:nvSpPr>
        <p:spPr>
          <a:xfrm>
            <a:off x="1447800" y="6031468"/>
            <a:ext cx="1981200" cy="369332"/>
          </a:xfrm>
          <a:prstGeom prst="rect">
            <a:avLst/>
          </a:prstGeom>
          <a:noFill/>
        </p:spPr>
        <p:txBody>
          <a:bodyPr wrap="square" rtlCol="0">
            <a:spAutoFit/>
          </a:bodyPr>
          <a:lstStyle/>
          <a:p>
            <a:r>
              <a:rPr lang="en-US" i="1" dirty="0"/>
              <a:t>Quantity</a:t>
            </a:r>
          </a:p>
        </p:txBody>
      </p:sp>
      <p:sp>
        <p:nvSpPr>
          <p:cNvPr id="9" name="TextBox 8"/>
          <p:cNvSpPr txBox="1"/>
          <p:nvPr/>
        </p:nvSpPr>
        <p:spPr>
          <a:xfrm>
            <a:off x="3733800" y="5181600"/>
            <a:ext cx="1981200" cy="369332"/>
          </a:xfrm>
          <a:prstGeom prst="rect">
            <a:avLst/>
          </a:prstGeom>
          <a:noFill/>
        </p:spPr>
        <p:txBody>
          <a:bodyPr wrap="square" rtlCol="0">
            <a:spAutoFit/>
          </a:bodyPr>
          <a:lstStyle/>
          <a:p>
            <a:r>
              <a:rPr lang="en-US" dirty="0"/>
              <a:t>Simultaneous</a:t>
            </a:r>
          </a:p>
        </p:txBody>
      </p:sp>
      <p:sp>
        <p:nvSpPr>
          <p:cNvPr id="10" name="TextBox 9"/>
          <p:cNvSpPr txBox="1"/>
          <p:nvPr/>
        </p:nvSpPr>
        <p:spPr>
          <a:xfrm>
            <a:off x="5943600" y="5181600"/>
            <a:ext cx="1981200" cy="369332"/>
          </a:xfrm>
          <a:prstGeom prst="rect">
            <a:avLst/>
          </a:prstGeom>
          <a:noFill/>
        </p:spPr>
        <p:txBody>
          <a:bodyPr wrap="square" rtlCol="0">
            <a:spAutoFit/>
          </a:bodyPr>
          <a:lstStyle/>
          <a:p>
            <a:r>
              <a:rPr lang="en-US" dirty="0"/>
              <a:t>Sequential</a:t>
            </a:r>
          </a:p>
        </p:txBody>
      </p:sp>
      <p:cxnSp>
        <p:nvCxnSpPr>
          <p:cNvPr id="12" name="Straight Connector 11"/>
          <p:cNvCxnSpPr/>
          <p:nvPr/>
        </p:nvCxnSpPr>
        <p:spPr>
          <a:xfrm>
            <a:off x="3352800" y="5562600"/>
            <a:ext cx="403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552700" y="5676900"/>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24000" y="6018212"/>
            <a:ext cx="5867400" cy="1588"/>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24000" y="6475412"/>
            <a:ext cx="5867400" cy="1588"/>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590505" y="5676106"/>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0806" y="6248400"/>
            <a:ext cx="457994" cy="79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48200" y="5638800"/>
            <a:ext cx="1752600" cy="369332"/>
          </a:xfrm>
          <a:prstGeom prst="rect">
            <a:avLst/>
          </a:prstGeom>
          <a:noFill/>
        </p:spPr>
        <p:txBody>
          <a:bodyPr wrap="square" rtlCol="0">
            <a:spAutoFit/>
          </a:bodyPr>
          <a:lstStyle/>
          <a:p>
            <a:r>
              <a:rPr lang="en-US" b="1" dirty="0">
                <a:solidFill>
                  <a:schemeClr val="tx2"/>
                </a:solidFill>
              </a:rPr>
              <a:t>Bertrand Model</a:t>
            </a:r>
          </a:p>
        </p:txBody>
      </p:sp>
      <p:sp>
        <p:nvSpPr>
          <p:cNvPr id="24" name="TextBox 23"/>
          <p:cNvSpPr txBox="1"/>
          <p:nvPr/>
        </p:nvSpPr>
        <p:spPr>
          <a:xfrm>
            <a:off x="3657600" y="6031468"/>
            <a:ext cx="1752600" cy="369332"/>
          </a:xfrm>
          <a:prstGeom prst="rect">
            <a:avLst/>
          </a:prstGeom>
          <a:noFill/>
        </p:spPr>
        <p:txBody>
          <a:bodyPr wrap="square" rtlCol="0">
            <a:spAutoFit/>
          </a:bodyPr>
          <a:lstStyle/>
          <a:p>
            <a:r>
              <a:rPr lang="en-US" b="1" dirty="0">
                <a:solidFill>
                  <a:schemeClr val="tx2"/>
                </a:solidFill>
              </a:rPr>
              <a:t>Cournot Model</a:t>
            </a:r>
          </a:p>
        </p:txBody>
      </p:sp>
      <p:sp>
        <p:nvSpPr>
          <p:cNvPr id="25" name="TextBox 24"/>
          <p:cNvSpPr txBox="1"/>
          <p:nvPr/>
        </p:nvSpPr>
        <p:spPr>
          <a:xfrm>
            <a:off x="5410200" y="6019800"/>
            <a:ext cx="1981200" cy="369332"/>
          </a:xfrm>
          <a:prstGeom prst="rect">
            <a:avLst/>
          </a:prstGeom>
          <a:noFill/>
        </p:spPr>
        <p:txBody>
          <a:bodyPr wrap="square" rtlCol="0">
            <a:spAutoFit/>
          </a:bodyPr>
          <a:lstStyle/>
          <a:p>
            <a:r>
              <a:rPr lang="en-US" b="1" dirty="0">
                <a:solidFill>
                  <a:schemeClr val="tx2"/>
                </a:solidFill>
              </a:rPr>
              <a:t>Stackelberg Model</a:t>
            </a:r>
          </a:p>
        </p:txBody>
      </p:sp>
      <p:sp>
        <p:nvSpPr>
          <p:cNvPr id="2" name="Footer Placeholder 1"/>
          <p:cNvSpPr>
            <a:spLocks noGrp="1"/>
          </p:cNvSpPr>
          <p:nvPr>
            <p:ph type="ftr" sz="quarter" idx="11"/>
          </p:nvPr>
        </p:nvSpPr>
        <p:spPr>
          <a:xfrm>
            <a:off x="152400" y="843995"/>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09AE-7229-ADEF-80BB-BFBF5AC41A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B960FA-B57D-5692-29FC-E3267EFB2622}"/>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Tutorial exercises</a:t>
            </a:r>
          </a:p>
        </p:txBody>
      </p:sp>
      <p:sp>
        <p:nvSpPr>
          <p:cNvPr id="4" name="Content Placeholder 1">
            <a:extLst>
              <a:ext uri="{FF2B5EF4-FFF2-40B4-BE49-F238E27FC236}">
                <a16:creationId xmlns:a16="http://schemas.microsoft.com/office/drawing/2014/main" id="{7EB3FE19-04A2-7824-B4F3-90F39CF2AB7B}"/>
              </a:ext>
            </a:extLst>
          </p:cNvPr>
          <p:cNvSpPr>
            <a:spLocks noGrp="1"/>
          </p:cNvSpPr>
          <p:nvPr>
            <p:ph idx="1"/>
          </p:nvPr>
        </p:nvSpPr>
        <p:spPr>
          <a:xfrm>
            <a:off x="228600" y="1371600"/>
            <a:ext cx="8686800" cy="4876800"/>
          </a:xfrm>
        </p:spPr>
        <p:txBody>
          <a:bodyPr>
            <a:normAutofit/>
          </a:bodyPr>
          <a:lstStyle/>
          <a:p>
            <a:r>
              <a:rPr lang="en-US" dirty="0"/>
              <a:t>Within-chapter exercises:</a:t>
            </a:r>
          </a:p>
          <a:p>
            <a:pPr lvl="1"/>
            <a:r>
              <a:rPr lang="en-US" b="1" i="1" dirty="0"/>
              <a:t>25A.1, 25A.2, 25A.3, 25A.4, 25A.5, 25A.6, 25A.7, 25A.8, 25A.11, 25A.12, 25A.15, 25A.17</a:t>
            </a:r>
            <a:endParaRPr lang="en-US" dirty="0"/>
          </a:p>
          <a:p>
            <a:pPr marL="457200" lvl="1" indent="0">
              <a:buNone/>
            </a:pPr>
            <a:endParaRPr lang="en-US" sz="1600" b="1" i="1" dirty="0"/>
          </a:p>
          <a:p>
            <a:r>
              <a:rPr lang="en-US" dirty="0"/>
              <a:t>End-of-chapter exercises:</a:t>
            </a:r>
          </a:p>
          <a:p>
            <a:pPr lvl="1"/>
            <a:r>
              <a:rPr lang="en-US" b="1" i="1" dirty="0"/>
              <a:t>25.1, 25.2, 25.3, </a:t>
            </a:r>
            <a:r>
              <a:rPr lang="en-US" b="1" i="1"/>
              <a:t>25.5A (challenging</a:t>
            </a:r>
            <a:r>
              <a:rPr lang="en-US" b="1" i="1" dirty="0"/>
              <a:t>)</a:t>
            </a:r>
          </a:p>
          <a:p>
            <a:pPr marL="457200" lvl="1" indent="0">
              <a:buNone/>
            </a:pPr>
            <a:endParaRPr lang="en-US" sz="1600" b="1" i="1" dirty="0"/>
          </a:p>
          <a:p>
            <a:r>
              <a:rPr lang="en-US" dirty="0"/>
              <a:t>Extra exercises (see Fenix)</a:t>
            </a:r>
          </a:p>
          <a:p>
            <a:pPr lvl="1"/>
            <a:r>
              <a:rPr lang="en-US" dirty="0"/>
              <a:t> </a:t>
            </a:r>
            <a:r>
              <a:rPr lang="en-US" b="1" dirty="0"/>
              <a:t>Open Q.1, Q.4, Q.10</a:t>
            </a:r>
            <a:endParaRPr lang="en-US" b="1" i="1" dirty="0"/>
          </a:p>
          <a:p>
            <a:pPr marL="457200" lvl="1" indent="0">
              <a:buNone/>
            </a:pPr>
            <a:endParaRPr lang="en-US" sz="1600" b="1" i="1" dirty="0"/>
          </a:p>
        </p:txBody>
      </p:sp>
      <p:sp>
        <p:nvSpPr>
          <p:cNvPr id="2" name="Footer Placeholder 1">
            <a:extLst>
              <a:ext uri="{FF2B5EF4-FFF2-40B4-BE49-F238E27FC236}">
                <a16:creationId xmlns:a16="http://schemas.microsoft.com/office/drawing/2014/main" id="{1FF011FA-6293-6B2F-9E4F-E385D7053582}"/>
              </a:ext>
            </a:extLst>
          </p:cNvPr>
          <p:cNvSpPr>
            <a:spLocks noGrp="1"/>
          </p:cNvSpPr>
          <p:nvPr>
            <p:ph type="ftr" sz="quarter" idx="11"/>
          </p:nvPr>
        </p:nvSpPr>
        <p:spPr>
          <a:xfrm>
            <a:off x="228600" y="635635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337710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8199"/>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normAutofit/>
          </a:bodyPr>
          <a:lstStyle/>
          <a:p>
            <a:r>
              <a:rPr lang="en-US" dirty="0"/>
              <a:t>Bertrand Competition</a:t>
            </a:r>
          </a:p>
        </p:txBody>
      </p:sp>
      <p:sp>
        <p:nvSpPr>
          <p:cNvPr id="7" name="TextBox 6"/>
          <p:cNvSpPr txBox="1"/>
          <p:nvPr/>
        </p:nvSpPr>
        <p:spPr>
          <a:xfrm>
            <a:off x="228600" y="1295400"/>
            <a:ext cx="8610600" cy="369332"/>
          </a:xfrm>
          <a:prstGeom prst="rect">
            <a:avLst/>
          </a:prstGeom>
          <a:noFill/>
        </p:spPr>
        <p:txBody>
          <a:bodyPr wrap="square" rtlCol="0">
            <a:spAutoFit/>
          </a:bodyPr>
          <a:lstStyle/>
          <a:p>
            <a:r>
              <a:rPr lang="en-US" dirty="0"/>
              <a:t>Suppose there are 2 firms in an oligopoly, with both firms facing constant marginal cost </a:t>
            </a:r>
            <a:r>
              <a:rPr lang="en-US" i="1" dirty="0"/>
              <a:t>c</a:t>
            </a:r>
            <a:r>
              <a:rPr lang="en-US" dirty="0"/>
              <a:t>.</a:t>
            </a:r>
          </a:p>
        </p:txBody>
      </p:sp>
      <p:sp>
        <p:nvSpPr>
          <p:cNvPr id="8" name="TextBox 7"/>
          <p:cNvSpPr txBox="1"/>
          <p:nvPr/>
        </p:nvSpPr>
        <p:spPr>
          <a:xfrm>
            <a:off x="228600" y="1676400"/>
            <a:ext cx="8610600" cy="369332"/>
          </a:xfrm>
          <a:prstGeom prst="rect">
            <a:avLst/>
          </a:prstGeom>
          <a:noFill/>
        </p:spPr>
        <p:txBody>
          <a:bodyPr wrap="square" rtlCol="0">
            <a:spAutoFit/>
          </a:bodyPr>
          <a:lstStyle/>
          <a:p>
            <a:r>
              <a:rPr lang="en-US" dirty="0"/>
              <a:t>Suppose further that consumer demand is given by the function </a:t>
            </a:r>
          </a:p>
        </p:txBody>
      </p:sp>
      <p:pic>
        <p:nvPicPr>
          <p:cNvPr id="9" name="Picture 8"/>
          <p:cNvPicPr>
            <a:picLocks noChangeAspect="1"/>
          </p:cNvPicPr>
          <p:nvPr/>
        </p:nvPicPr>
        <p:blipFill>
          <a:blip r:embed="rId2"/>
          <a:stretch>
            <a:fillRect/>
          </a:stretch>
        </p:blipFill>
        <p:spPr>
          <a:xfrm>
            <a:off x="3962400" y="2085848"/>
            <a:ext cx="1332992" cy="276352"/>
          </a:xfrm>
          <a:prstGeom prst="rect">
            <a:avLst/>
          </a:prstGeom>
        </p:spPr>
      </p:pic>
      <p:sp>
        <p:nvSpPr>
          <p:cNvPr id="10" name="TextBox 9"/>
          <p:cNvSpPr txBox="1"/>
          <p:nvPr/>
        </p:nvSpPr>
        <p:spPr>
          <a:xfrm>
            <a:off x="228600" y="2438400"/>
            <a:ext cx="8382000" cy="646331"/>
          </a:xfrm>
          <a:prstGeom prst="rect">
            <a:avLst/>
          </a:prstGeom>
          <a:noFill/>
        </p:spPr>
        <p:txBody>
          <a:bodyPr wrap="square" rtlCol="0">
            <a:spAutoFit/>
          </a:bodyPr>
          <a:lstStyle/>
          <a:p>
            <a:r>
              <a:rPr lang="en-US" dirty="0"/>
              <a:t>In our treatment of </a:t>
            </a:r>
            <a:r>
              <a:rPr lang="en-US" i="1" dirty="0"/>
              <a:t>monopoly </a:t>
            </a:r>
            <a:r>
              <a:rPr lang="en-US" dirty="0"/>
              <a:t>(Chapter 23), we derived the </a:t>
            </a:r>
            <a:r>
              <a:rPr lang="en-US" i="1" dirty="0"/>
              <a:t>monopoly quantity </a:t>
            </a:r>
            <a:r>
              <a:rPr lang="en-US" dirty="0"/>
              <a:t>and </a:t>
            </a:r>
            <a:r>
              <a:rPr lang="en-US" i="1" dirty="0"/>
              <a:t>price </a:t>
            </a:r>
            <a:r>
              <a:rPr lang="en-US" dirty="0"/>
              <a:t>chosen by a single firm (assuming no price discrimination) as</a:t>
            </a:r>
          </a:p>
        </p:txBody>
      </p:sp>
      <p:pic>
        <p:nvPicPr>
          <p:cNvPr id="11" name="Picture 10"/>
          <p:cNvPicPr>
            <a:picLocks noChangeAspect="1"/>
          </p:cNvPicPr>
          <p:nvPr/>
        </p:nvPicPr>
        <p:blipFill>
          <a:blip r:embed="rId3"/>
          <a:stretch>
            <a:fillRect/>
          </a:stretch>
        </p:blipFill>
        <p:spPr>
          <a:xfrm>
            <a:off x="2837688" y="3124200"/>
            <a:ext cx="3791712" cy="613664"/>
          </a:xfrm>
          <a:prstGeom prst="rect">
            <a:avLst/>
          </a:prstGeom>
        </p:spPr>
      </p:pic>
      <p:sp>
        <p:nvSpPr>
          <p:cNvPr id="12" name="TextBox 11"/>
          <p:cNvSpPr txBox="1"/>
          <p:nvPr/>
        </p:nvSpPr>
        <p:spPr>
          <a:xfrm>
            <a:off x="304800" y="3733800"/>
            <a:ext cx="8458200" cy="646331"/>
          </a:xfrm>
          <a:prstGeom prst="rect">
            <a:avLst/>
          </a:prstGeom>
          <a:noFill/>
        </p:spPr>
        <p:txBody>
          <a:bodyPr wrap="square" rtlCol="0">
            <a:spAutoFit/>
          </a:bodyPr>
          <a:lstStyle/>
          <a:p>
            <a:r>
              <a:rPr lang="en-US" dirty="0"/>
              <a:t>Under </a:t>
            </a:r>
            <a:r>
              <a:rPr lang="en-US" b="1" i="1" dirty="0"/>
              <a:t>Bertrand price competition</a:t>
            </a:r>
            <a:r>
              <a:rPr lang="en-US" dirty="0"/>
              <a:t>, the Nash equilibrium price charged by </a:t>
            </a:r>
            <a:r>
              <a:rPr lang="en-US" i="1" dirty="0"/>
              <a:t>both firms </a:t>
            </a:r>
            <a:r>
              <a:rPr lang="en-US" dirty="0"/>
              <a:t>is equal to marginal cost </a:t>
            </a:r>
            <a:r>
              <a:rPr lang="en-US" i="1" dirty="0"/>
              <a:t>MC</a:t>
            </a:r>
            <a:r>
              <a:rPr lang="en-US" dirty="0"/>
              <a:t> =</a:t>
            </a:r>
            <a:r>
              <a:rPr lang="en-US" i="1" dirty="0"/>
              <a:t> c</a:t>
            </a:r>
            <a:r>
              <a:rPr lang="en-US" dirty="0"/>
              <a:t> – implying that total output under </a:t>
            </a:r>
            <a:r>
              <a:rPr lang="en-US" i="1" dirty="0"/>
              <a:t>Bertrand competition </a:t>
            </a:r>
            <a:r>
              <a:rPr lang="en-US" dirty="0"/>
              <a:t>is</a:t>
            </a:r>
          </a:p>
        </p:txBody>
      </p:sp>
      <p:pic>
        <p:nvPicPr>
          <p:cNvPr id="13" name="Picture 12"/>
          <p:cNvPicPr>
            <a:picLocks noChangeAspect="1"/>
          </p:cNvPicPr>
          <p:nvPr/>
        </p:nvPicPr>
        <p:blipFill>
          <a:blip r:embed="rId4"/>
          <a:stretch>
            <a:fillRect/>
          </a:stretch>
        </p:blipFill>
        <p:spPr>
          <a:xfrm>
            <a:off x="4038600" y="4495800"/>
            <a:ext cx="1316736" cy="231648"/>
          </a:xfrm>
          <a:prstGeom prst="rect">
            <a:avLst/>
          </a:prstGeom>
        </p:spPr>
      </p:pic>
      <p:sp>
        <p:nvSpPr>
          <p:cNvPr id="14" name="TextBox 13"/>
          <p:cNvSpPr txBox="1"/>
          <p:nvPr/>
        </p:nvSpPr>
        <p:spPr>
          <a:xfrm>
            <a:off x="304800" y="4800600"/>
            <a:ext cx="8305800" cy="646331"/>
          </a:xfrm>
          <a:prstGeom prst="rect">
            <a:avLst/>
          </a:prstGeom>
          <a:noFill/>
        </p:spPr>
        <p:txBody>
          <a:bodyPr wrap="square" rtlCol="0">
            <a:spAutoFit/>
          </a:bodyPr>
          <a:lstStyle/>
          <a:p>
            <a:r>
              <a:rPr lang="en-US" dirty="0"/>
              <a:t>Assuming each of the two firms produces </a:t>
            </a:r>
            <a:r>
              <a:rPr lang="en-US" i="1" dirty="0"/>
              <a:t>half </a:t>
            </a:r>
            <a:r>
              <a:rPr lang="en-US" dirty="0"/>
              <a:t>the </a:t>
            </a:r>
            <a:r>
              <a:rPr lang="en-US" i="1" dirty="0"/>
              <a:t>total output</a:t>
            </a:r>
            <a:r>
              <a:rPr lang="en-US" dirty="0"/>
              <a:t>, this implies the two </a:t>
            </a:r>
            <a:r>
              <a:rPr lang="en-US" i="1" dirty="0"/>
              <a:t>Bertrand competitors </a:t>
            </a:r>
            <a:r>
              <a:rPr lang="en-US" dirty="0"/>
              <a:t>will produce </a:t>
            </a:r>
          </a:p>
        </p:txBody>
      </p:sp>
      <p:pic>
        <p:nvPicPr>
          <p:cNvPr id="15" name="Picture 14"/>
          <p:cNvPicPr>
            <a:picLocks noChangeAspect="1"/>
          </p:cNvPicPr>
          <p:nvPr/>
        </p:nvPicPr>
        <p:blipFill>
          <a:blip r:embed="rId5"/>
          <a:stretch>
            <a:fillRect/>
          </a:stretch>
        </p:blipFill>
        <p:spPr>
          <a:xfrm>
            <a:off x="2407920" y="5562600"/>
            <a:ext cx="2011680" cy="552704"/>
          </a:xfrm>
          <a:prstGeom prst="rect">
            <a:avLst/>
          </a:prstGeom>
        </p:spPr>
      </p:pic>
      <p:sp>
        <p:nvSpPr>
          <p:cNvPr id="16" name="TextBox 15"/>
          <p:cNvSpPr txBox="1"/>
          <p:nvPr/>
        </p:nvSpPr>
        <p:spPr>
          <a:xfrm>
            <a:off x="4465320" y="5638800"/>
            <a:ext cx="2209800" cy="369332"/>
          </a:xfrm>
          <a:prstGeom prst="rect">
            <a:avLst/>
          </a:prstGeom>
          <a:noFill/>
        </p:spPr>
        <p:txBody>
          <a:bodyPr wrap="square" rtlCol="0">
            <a:spAutoFit/>
          </a:bodyPr>
          <a:lstStyle/>
          <a:p>
            <a:r>
              <a:rPr lang="en-US" dirty="0"/>
              <a:t>at the </a:t>
            </a:r>
            <a:r>
              <a:rPr lang="en-US" i="1" dirty="0"/>
              <a:t>Bertrand price</a:t>
            </a:r>
            <a:r>
              <a:rPr lang="en-US" dirty="0"/>
              <a:t> </a:t>
            </a:r>
          </a:p>
        </p:txBody>
      </p:sp>
      <p:pic>
        <p:nvPicPr>
          <p:cNvPr id="17" name="Picture 16"/>
          <p:cNvPicPr>
            <a:picLocks noChangeAspect="1"/>
          </p:cNvPicPr>
          <p:nvPr/>
        </p:nvPicPr>
        <p:blipFill>
          <a:blip r:embed="rId6"/>
          <a:stretch>
            <a:fillRect/>
          </a:stretch>
        </p:blipFill>
        <p:spPr>
          <a:xfrm>
            <a:off x="6598920" y="5672328"/>
            <a:ext cx="792480" cy="308864"/>
          </a:xfrm>
          <a:prstGeom prst="rect">
            <a:avLst/>
          </a:prstGeom>
        </p:spPr>
      </p:pic>
      <p:sp>
        <p:nvSpPr>
          <p:cNvPr id="18" name="Rectangle 17"/>
          <p:cNvSpPr/>
          <p:nvPr/>
        </p:nvSpPr>
        <p:spPr>
          <a:xfrm>
            <a:off x="2362200" y="54864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553200" y="5638800"/>
            <a:ext cx="8382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28600" y="6260068"/>
            <a:ext cx="8458200" cy="369332"/>
          </a:xfrm>
          <a:prstGeom prst="rect">
            <a:avLst/>
          </a:prstGeom>
          <a:noFill/>
        </p:spPr>
        <p:txBody>
          <a:bodyPr wrap="square" rtlCol="0">
            <a:spAutoFit/>
          </a:bodyPr>
          <a:lstStyle/>
          <a:p>
            <a:r>
              <a:rPr lang="en-US" i="1" dirty="0"/>
              <a:t>Bertrand output is then twice the monopoly output.</a:t>
            </a:r>
          </a:p>
        </p:txBody>
      </p:sp>
      <p:sp>
        <p:nvSpPr>
          <p:cNvPr id="2" name="Footer Placeholder 1"/>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P spid="16"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111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Quantity Competition</a:t>
            </a:r>
          </a:p>
        </p:txBody>
      </p:sp>
      <p:sp>
        <p:nvSpPr>
          <p:cNvPr id="6" name="TextBox 5"/>
          <p:cNvSpPr txBox="1"/>
          <p:nvPr/>
        </p:nvSpPr>
        <p:spPr>
          <a:xfrm>
            <a:off x="304800" y="1318768"/>
            <a:ext cx="8610600" cy="646331"/>
          </a:xfrm>
          <a:prstGeom prst="rect">
            <a:avLst/>
          </a:prstGeom>
          <a:noFill/>
        </p:spPr>
        <p:txBody>
          <a:bodyPr wrap="square" rtlCol="0">
            <a:spAutoFit/>
          </a:bodyPr>
          <a:lstStyle/>
          <a:p>
            <a:r>
              <a:rPr lang="en-US" dirty="0"/>
              <a:t>If the two firms compete by setting </a:t>
            </a:r>
            <a:r>
              <a:rPr lang="en-US" i="1" dirty="0"/>
              <a:t>output</a:t>
            </a:r>
            <a:r>
              <a:rPr lang="en-US" dirty="0"/>
              <a:t> rather than </a:t>
            </a:r>
            <a:r>
              <a:rPr lang="en-US" i="1" dirty="0"/>
              <a:t>price</a:t>
            </a:r>
            <a:r>
              <a:rPr lang="en-US" dirty="0"/>
              <a:t>, firm 2’s output of       results in a </a:t>
            </a:r>
            <a:r>
              <a:rPr lang="en-US" b="1" i="1" dirty="0"/>
              <a:t>residual demand function for firm 1</a:t>
            </a:r>
            <a:r>
              <a:rPr lang="en-US" dirty="0"/>
              <a:t> of  </a:t>
            </a:r>
          </a:p>
        </p:txBody>
      </p:sp>
      <p:pic>
        <p:nvPicPr>
          <p:cNvPr id="8" name="Picture 7"/>
          <p:cNvPicPr>
            <a:picLocks noChangeAspect="1"/>
          </p:cNvPicPr>
          <p:nvPr/>
        </p:nvPicPr>
        <p:blipFill>
          <a:blip r:embed="rId2"/>
          <a:stretch>
            <a:fillRect/>
          </a:stretch>
        </p:blipFill>
        <p:spPr>
          <a:xfrm>
            <a:off x="3581400" y="2004568"/>
            <a:ext cx="1966976" cy="288544"/>
          </a:xfrm>
          <a:prstGeom prst="rect">
            <a:avLst/>
          </a:prstGeom>
        </p:spPr>
      </p:pic>
      <p:sp>
        <p:nvSpPr>
          <p:cNvPr id="9" name="TextBox 8"/>
          <p:cNvSpPr txBox="1"/>
          <p:nvPr/>
        </p:nvSpPr>
        <p:spPr>
          <a:xfrm>
            <a:off x="304800" y="2350008"/>
            <a:ext cx="8382000" cy="369332"/>
          </a:xfrm>
          <a:prstGeom prst="rect">
            <a:avLst/>
          </a:prstGeom>
          <a:noFill/>
        </p:spPr>
        <p:txBody>
          <a:bodyPr wrap="square" rtlCol="0">
            <a:spAutoFit/>
          </a:bodyPr>
          <a:lstStyle/>
          <a:p>
            <a:r>
              <a:rPr lang="en-US" dirty="0"/>
              <a:t>Solving for </a:t>
            </a:r>
            <a:r>
              <a:rPr lang="en-US" i="1" dirty="0"/>
              <a:t>p</a:t>
            </a:r>
            <a:r>
              <a:rPr lang="en-US" dirty="0"/>
              <a:t>, this gives the </a:t>
            </a:r>
            <a:r>
              <a:rPr lang="en-US" i="1" dirty="0"/>
              <a:t>residual demand curve</a:t>
            </a:r>
            <a:r>
              <a:rPr lang="en-US" dirty="0"/>
              <a:t>  </a:t>
            </a:r>
          </a:p>
        </p:txBody>
      </p:sp>
      <p:pic>
        <p:nvPicPr>
          <p:cNvPr id="15" name="Picture 14"/>
          <p:cNvPicPr>
            <a:picLocks noChangeAspect="1"/>
          </p:cNvPicPr>
          <p:nvPr/>
        </p:nvPicPr>
        <p:blipFill>
          <a:blip r:embed="rId3"/>
          <a:stretch>
            <a:fillRect/>
          </a:stretch>
        </p:blipFill>
        <p:spPr>
          <a:xfrm>
            <a:off x="381000" y="3048000"/>
            <a:ext cx="3842918" cy="3638093"/>
          </a:xfrm>
          <a:prstGeom prst="rect">
            <a:avLst/>
          </a:prstGeom>
        </p:spPr>
      </p:pic>
      <p:pic>
        <p:nvPicPr>
          <p:cNvPr id="17" name="Picture 16"/>
          <p:cNvPicPr>
            <a:picLocks noChangeAspect="1"/>
          </p:cNvPicPr>
          <p:nvPr/>
        </p:nvPicPr>
        <p:blipFill>
          <a:blip r:embed="rId4"/>
          <a:stretch>
            <a:fillRect/>
          </a:stretch>
        </p:blipFill>
        <p:spPr>
          <a:xfrm>
            <a:off x="1527048" y="2883408"/>
            <a:ext cx="2816352" cy="650240"/>
          </a:xfrm>
          <a:prstGeom prst="rect">
            <a:avLst/>
          </a:prstGeom>
        </p:spPr>
      </p:pic>
      <p:pic>
        <p:nvPicPr>
          <p:cNvPr id="18" name="Picture 17"/>
          <p:cNvPicPr>
            <a:picLocks noChangeAspect="1"/>
          </p:cNvPicPr>
          <p:nvPr/>
        </p:nvPicPr>
        <p:blipFill>
          <a:blip r:embed="rId5"/>
          <a:stretch>
            <a:fillRect/>
          </a:stretch>
        </p:blipFill>
        <p:spPr>
          <a:xfrm>
            <a:off x="7696200" y="1419352"/>
            <a:ext cx="231648" cy="223520"/>
          </a:xfrm>
          <a:prstGeom prst="rect">
            <a:avLst/>
          </a:prstGeom>
        </p:spPr>
      </p:pic>
      <p:pic>
        <p:nvPicPr>
          <p:cNvPr id="19" name="Picture 18"/>
          <p:cNvPicPr>
            <a:picLocks noChangeAspect="1"/>
          </p:cNvPicPr>
          <p:nvPr/>
        </p:nvPicPr>
        <p:blipFill>
          <a:blip r:embed="rId5"/>
          <a:stretch>
            <a:fillRect/>
          </a:stretch>
        </p:blipFill>
        <p:spPr>
          <a:xfrm>
            <a:off x="1676400" y="4535424"/>
            <a:ext cx="217170" cy="209550"/>
          </a:xfrm>
          <a:prstGeom prst="rect">
            <a:avLst/>
          </a:prstGeom>
        </p:spPr>
      </p:pic>
      <p:sp>
        <p:nvSpPr>
          <p:cNvPr id="20" name="TextBox 19"/>
          <p:cNvSpPr txBox="1"/>
          <p:nvPr/>
        </p:nvSpPr>
        <p:spPr>
          <a:xfrm>
            <a:off x="4800600" y="2883408"/>
            <a:ext cx="4038600" cy="646331"/>
          </a:xfrm>
          <a:prstGeom prst="rect">
            <a:avLst/>
          </a:prstGeom>
          <a:noFill/>
        </p:spPr>
        <p:txBody>
          <a:bodyPr wrap="square" rtlCol="0">
            <a:spAutoFit/>
          </a:bodyPr>
          <a:lstStyle/>
          <a:p>
            <a:r>
              <a:rPr lang="en-US" dirty="0"/>
              <a:t>The </a:t>
            </a:r>
            <a:r>
              <a:rPr lang="en-US" i="1" dirty="0"/>
              <a:t>(residual) marginal revenue curve </a:t>
            </a:r>
            <a:r>
              <a:rPr lang="en-US" dirty="0"/>
              <a:t>then has twice the slope, giving us</a:t>
            </a:r>
          </a:p>
        </p:txBody>
      </p:sp>
      <p:pic>
        <p:nvPicPr>
          <p:cNvPr id="21" name="Picture 20"/>
          <p:cNvPicPr>
            <a:picLocks noChangeAspect="1"/>
          </p:cNvPicPr>
          <p:nvPr/>
        </p:nvPicPr>
        <p:blipFill>
          <a:blip r:embed="rId6"/>
          <a:stretch>
            <a:fillRect/>
          </a:stretch>
        </p:blipFill>
        <p:spPr>
          <a:xfrm>
            <a:off x="5181600" y="3632200"/>
            <a:ext cx="3035808" cy="699008"/>
          </a:xfrm>
          <a:prstGeom prst="rect">
            <a:avLst/>
          </a:prstGeom>
        </p:spPr>
      </p:pic>
      <p:cxnSp>
        <p:nvCxnSpPr>
          <p:cNvPr id="23" name="Straight Connector 22"/>
          <p:cNvCxnSpPr/>
          <p:nvPr/>
        </p:nvCxnSpPr>
        <p:spPr>
          <a:xfrm rot="16200000" flipH="1">
            <a:off x="108204" y="4527804"/>
            <a:ext cx="2549652" cy="1501140"/>
          </a:xfrm>
          <a:prstGeom prst="line">
            <a:avLst/>
          </a:prstGeom>
          <a:ln w="38100">
            <a:solidFill>
              <a:srgbClr val="F935C4">
                <a:alpha val="47000"/>
              </a:srgbClr>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29" name="Object 28"/>
          <p:cNvGraphicFramePr>
            <a:graphicFrameLocks noChangeAspect="1"/>
          </p:cNvGraphicFramePr>
          <p:nvPr/>
        </p:nvGraphicFramePr>
        <p:xfrm>
          <a:off x="2209800" y="6400800"/>
          <a:ext cx="381000" cy="254000"/>
        </p:xfrm>
        <a:graphic>
          <a:graphicData uri="http://schemas.openxmlformats.org/presentationml/2006/ole">
            <mc:AlternateContent xmlns:mc="http://schemas.openxmlformats.org/markup-compatibility/2006">
              <mc:Choice xmlns:v="urn:schemas-microsoft-com:vml" Requires="v">
                <p:oleObj name="Equation" r:id="rId7" imgW="304800" imgH="203200" progId="Equation.3">
                  <p:embed/>
                </p:oleObj>
              </mc:Choice>
              <mc:Fallback>
                <p:oleObj name="Equation" r:id="rId7" imgW="3048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6400800"/>
                        <a:ext cx="381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4800600" y="4483608"/>
            <a:ext cx="3962400" cy="923330"/>
          </a:xfrm>
          <a:prstGeom prst="rect">
            <a:avLst/>
          </a:prstGeom>
          <a:noFill/>
        </p:spPr>
        <p:txBody>
          <a:bodyPr wrap="square" rtlCol="0">
            <a:spAutoFit/>
          </a:bodyPr>
          <a:lstStyle/>
          <a:p>
            <a:r>
              <a:rPr lang="en-US" dirty="0"/>
              <a:t>Setting this equal to </a:t>
            </a:r>
            <a:r>
              <a:rPr lang="en-US" i="1" dirty="0"/>
              <a:t>MC </a:t>
            </a:r>
            <a:r>
              <a:rPr lang="en-US" dirty="0"/>
              <a:t>= </a:t>
            </a:r>
            <a:r>
              <a:rPr lang="en-US" i="1" dirty="0"/>
              <a:t>c</a:t>
            </a:r>
            <a:r>
              <a:rPr lang="en-US" dirty="0"/>
              <a:t> and solving for firm 1 output, we get </a:t>
            </a:r>
            <a:r>
              <a:rPr lang="en-US" i="1" dirty="0"/>
              <a:t>firm 1’s best response to       </a:t>
            </a:r>
            <a:r>
              <a:rPr lang="en-US" dirty="0"/>
              <a:t>as</a:t>
            </a:r>
            <a:r>
              <a:rPr lang="en-US" i="1" dirty="0"/>
              <a:t> </a:t>
            </a:r>
            <a:endParaRPr lang="en-US" dirty="0"/>
          </a:p>
        </p:txBody>
      </p:sp>
      <p:pic>
        <p:nvPicPr>
          <p:cNvPr id="31" name="Picture 30"/>
          <p:cNvPicPr>
            <a:picLocks noChangeAspect="1"/>
          </p:cNvPicPr>
          <p:nvPr/>
        </p:nvPicPr>
        <p:blipFill>
          <a:blip r:embed="rId9"/>
          <a:stretch>
            <a:fillRect/>
          </a:stretch>
        </p:blipFill>
        <p:spPr>
          <a:xfrm>
            <a:off x="5715000" y="5626608"/>
            <a:ext cx="2113280" cy="621792"/>
          </a:xfrm>
          <a:prstGeom prst="rect">
            <a:avLst/>
          </a:prstGeom>
        </p:spPr>
      </p:pic>
      <p:pic>
        <p:nvPicPr>
          <p:cNvPr id="32" name="Picture 31"/>
          <p:cNvPicPr>
            <a:picLocks noChangeAspect="1"/>
          </p:cNvPicPr>
          <p:nvPr/>
        </p:nvPicPr>
        <p:blipFill>
          <a:blip r:embed="rId5"/>
          <a:stretch>
            <a:fillRect/>
          </a:stretch>
        </p:blipFill>
        <p:spPr>
          <a:xfrm>
            <a:off x="6019800" y="5132832"/>
            <a:ext cx="231648" cy="223520"/>
          </a:xfrm>
          <a:prstGeom prst="rect">
            <a:avLst/>
          </a:prstGeom>
        </p:spPr>
      </p:pic>
      <p:sp>
        <p:nvSpPr>
          <p:cNvPr id="33" name="Rectangle 32"/>
          <p:cNvSpPr/>
          <p:nvPr/>
        </p:nvSpPr>
        <p:spPr>
          <a:xfrm>
            <a:off x="5562600" y="5562600"/>
            <a:ext cx="2362200" cy="762000"/>
          </a:xfrm>
          <a:prstGeom prst="rect">
            <a:avLst/>
          </a:prstGeom>
          <a:solidFill>
            <a:srgbClr val="F935C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1">
            <a:extLst>
              <a:ext uri="{FF2B5EF4-FFF2-40B4-BE49-F238E27FC236}">
                <a16:creationId xmlns:a16="http://schemas.microsoft.com/office/drawing/2014/main" id="{BC26BD36-CCA9-4852-BB50-8A840F5A0AA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4" name="TextBox 23">
            <a:extLst>
              <a:ext uri="{FF2B5EF4-FFF2-40B4-BE49-F238E27FC236}">
                <a16:creationId xmlns:a16="http://schemas.microsoft.com/office/drawing/2014/main" id="{CFED4F3A-E583-45D3-B655-67AAF54F45A1}"/>
              </a:ext>
            </a:extLst>
          </p:cNvPr>
          <p:cNvSpPr txBox="1"/>
          <p:nvPr/>
        </p:nvSpPr>
        <p:spPr>
          <a:xfrm>
            <a:off x="409600" y="304800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id="{E4B0328F-147A-41E5-A3CB-315314B4FC85}"/>
              </a:ext>
            </a:extLst>
          </p:cNvPr>
          <p:cNvSpPr txBox="1"/>
          <p:nvPr/>
        </p:nvSpPr>
        <p:spPr>
          <a:xfrm>
            <a:off x="372649" y="2962943"/>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0" grpId="0"/>
      <p:bldP spid="30"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265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Quantity Best Response Functions</a:t>
            </a:r>
          </a:p>
        </p:txBody>
      </p:sp>
      <p:pic>
        <p:nvPicPr>
          <p:cNvPr id="6" name="Picture 5"/>
          <p:cNvPicPr>
            <a:picLocks noChangeAspect="1"/>
          </p:cNvPicPr>
          <p:nvPr/>
        </p:nvPicPr>
        <p:blipFill>
          <a:blip r:embed="rId2"/>
          <a:stretch>
            <a:fillRect/>
          </a:stretch>
        </p:blipFill>
        <p:spPr>
          <a:xfrm>
            <a:off x="6858000" y="1371600"/>
            <a:ext cx="1995424" cy="568960"/>
          </a:xfrm>
          <a:prstGeom prst="rect">
            <a:avLst/>
          </a:prstGeom>
        </p:spPr>
      </p:pic>
      <p:sp>
        <p:nvSpPr>
          <p:cNvPr id="7" name="Rectangle 6"/>
          <p:cNvSpPr/>
          <p:nvPr/>
        </p:nvSpPr>
        <p:spPr>
          <a:xfrm>
            <a:off x="6705600" y="1295400"/>
            <a:ext cx="2286000" cy="762000"/>
          </a:xfrm>
          <a:prstGeom prst="rect">
            <a:avLst/>
          </a:prstGeom>
          <a:solidFill>
            <a:srgbClr val="F935C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19200"/>
            <a:ext cx="6324600" cy="923330"/>
          </a:xfrm>
          <a:prstGeom prst="rect">
            <a:avLst/>
          </a:prstGeom>
          <a:noFill/>
        </p:spPr>
        <p:txBody>
          <a:bodyPr wrap="square" rtlCol="0">
            <a:spAutoFit/>
          </a:bodyPr>
          <a:lstStyle/>
          <a:p>
            <a:r>
              <a:rPr lang="en-US" dirty="0"/>
              <a:t>The </a:t>
            </a:r>
            <a:r>
              <a:rPr lang="en-US" i="1" dirty="0"/>
              <a:t>best response</a:t>
            </a:r>
            <a:r>
              <a:rPr lang="en-US" b="1" i="1" dirty="0"/>
              <a:t> </a:t>
            </a:r>
            <a:r>
              <a:rPr lang="en-US" dirty="0"/>
              <a:t>for </a:t>
            </a:r>
            <a:r>
              <a:rPr lang="en-US" i="1" dirty="0"/>
              <a:t>firm 1 </a:t>
            </a:r>
            <a:r>
              <a:rPr lang="en-US" dirty="0"/>
              <a:t>to a quantity produced by </a:t>
            </a:r>
            <a:r>
              <a:rPr lang="en-US" i="1" dirty="0"/>
              <a:t>firm 2</a:t>
            </a:r>
            <a:r>
              <a:rPr lang="en-US" dirty="0"/>
              <a:t> then holds for any level of </a:t>
            </a:r>
            <a:r>
              <a:rPr lang="en-US" i="1" dirty="0"/>
              <a:t>firm 2 </a:t>
            </a:r>
            <a:r>
              <a:rPr lang="en-US" dirty="0"/>
              <a:t>output, allowing us to write the </a:t>
            </a:r>
            <a:r>
              <a:rPr lang="en-US" b="1" i="1" dirty="0"/>
              <a:t>best response function </a:t>
            </a:r>
            <a:r>
              <a:rPr lang="en-US" dirty="0"/>
              <a:t>for </a:t>
            </a:r>
            <a:r>
              <a:rPr lang="en-US" i="1" dirty="0"/>
              <a:t>firm 1 </a:t>
            </a:r>
            <a:r>
              <a:rPr lang="en-US" dirty="0"/>
              <a:t>as</a:t>
            </a:r>
          </a:p>
        </p:txBody>
      </p:sp>
      <p:pic>
        <p:nvPicPr>
          <p:cNvPr id="9" name="Picture 8"/>
          <p:cNvPicPr>
            <a:picLocks noChangeAspect="1"/>
          </p:cNvPicPr>
          <p:nvPr/>
        </p:nvPicPr>
        <p:blipFill>
          <a:blip r:embed="rId3"/>
          <a:stretch>
            <a:fillRect/>
          </a:stretch>
        </p:blipFill>
        <p:spPr>
          <a:xfrm>
            <a:off x="3449320" y="1981200"/>
            <a:ext cx="2418080" cy="601472"/>
          </a:xfrm>
          <a:prstGeom prst="rect">
            <a:avLst/>
          </a:prstGeom>
        </p:spPr>
      </p:pic>
      <p:sp>
        <p:nvSpPr>
          <p:cNvPr id="10" name="TextBox 9"/>
          <p:cNvSpPr txBox="1"/>
          <p:nvPr/>
        </p:nvSpPr>
        <p:spPr>
          <a:xfrm>
            <a:off x="304800" y="2667000"/>
            <a:ext cx="8686800" cy="369332"/>
          </a:xfrm>
          <a:prstGeom prst="rect">
            <a:avLst/>
          </a:prstGeom>
          <a:noFill/>
        </p:spPr>
        <p:txBody>
          <a:bodyPr wrap="square" rtlCol="0">
            <a:spAutoFit/>
          </a:bodyPr>
          <a:lstStyle/>
          <a:p>
            <a:r>
              <a:rPr lang="en-US" dirty="0"/>
              <a:t>Since </a:t>
            </a:r>
            <a:r>
              <a:rPr lang="en-US" i="1" dirty="0"/>
              <a:t>firm 2 </a:t>
            </a:r>
            <a:r>
              <a:rPr lang="en-US" dirty="0"/>
              <a:t>is identical to </a:t>
            </a:r>
            <a:r>
              <a:rPr lang="en-US" i="1" dirty="0"/>
              <a:t>firm 1</a:t>
            </a:r>
            <a:r>
              <a:rPr lang="en-US" dirty="0"/>
              <a:t>, we similarly can write </a:t>
            </a:r>
            <a:r>
              <a:rPr lang="en-US" i="1" dirty="0"/>
              <a:t>firm 2</a:t>
            </a:r>
            <a:r>
              <a:rPr lang="en-US" dirty="0"/>
              <a:t>’s </a:t>
            </a:r>
            <a:r>
              <a:rPr lang="en-US" i="1" dirty="0"/>
              <a:t>best response function </a:t>
            </a:r>
            <a:r>
              <a:rPr lang="en-US" dirty="0"/>
              <a:t>as</a:t>
            </a:r>
          </a:p>
        </p:txBody>
      </p:sp>
      <p:pic>
        <p:nvPicPr>
          <p:cNvPr id="11" name="Picture 10"/>
          <p:cNvPicPr>
            <a:picLocks noChangeAspect="1"/>
          </p:cNvPicPr>
          <p:nvPr/>
        </p:nvPicPr>
        <p:blipFill>
          <a:blip r:embed="rId4"/>
          <a:stretch>
            <a:fillRect/>
          </a:stretch>
        </p:blipFill>
        <p:spPr>
          <a:xfrm>
            <a:off x="3474720" y="3124200"/>
            <a:ext cx="2397760" cy="577088"/>
          </a:xfrm>
          <a:prstGeom prst="rect">
            <a:avLst/>
          </a:prstGeom>
        </p:spPr>
      </p:pic>
      <p:sp>
        <p:nvSpPr>
          <p:cNvPr id="12" name="TextBox 11"/>
          <p:cNvSpPr txBox="1"/>
          <p:nvPr/>
        </p:nvSpPr>
        <p:spPr>
          <a:xfrm>
            <a:off x="304800" y="3745468"/>
            <a:ext cx="8610600" cy="369332"/>
          </a:xfrm>
          <a:prstGeom prst="rect">
            <a:avLst/>
          </a:prstGeom>
          <a:noFill/>
        </p:spPr>
        <p:txBody>
          <a:bodyPr wrap="square" rtlCol="0">
            <a:spAutoFit/>
          </a:bodyPr>
          <a:lstStyle/>
          <a:p>
            <a:r>
              <a:rPr lang="en-US" dirty="0"/>
              <a:t>In a </a:t>
            </a:r>
            <a:r>
              <a:rPr lang="en-US" i="1" dirty="0"/>
              <a:t>Nash equilibrium</a:t>
            </a:r>
            <a:r>
              <a:rPr lang="en-US" dirty="0"/>
              <a:t>, </a:t>
            </a:r>
            <a:r>
              <a:rPr lang="en-US" i="1" dirty="0"/>
              <a:t>firm 2 </a:t>
            </a:r>
            <a:r>
              <a:rPr lang="en-US" dirty="0"/>
              <a:t>must be best-responding to </a:t>
            </a:r>
            <a:r>
              <a:rPr lang="en-US" i="1" dirty="0"/>
              <a:t>firm 1</a:t>
            </a:r>
            <a:r>
              <a:rPr lang="en-US" dirty="0"/>
              <a:t>’s actual output; i.e.</a:t>
            </a:r>
          </a:p>
        </p:txBody>
      </p:sp>
      <p:pic>
        <p:nvPicPr>
          <p:cNvPr id="14" name="Picture 13"/>
          <p:cNvPicPr>
            <a:picLocks noChangeAspect="1"/>
          </p:cNvPicPr>
          <p:nvPr/>
        </p:nvPicPr>
        <p:blipFill>
          <a:blip r:embed="rId5"/>
          <a:stretch>
            <a:fillRect/>
          </a:stretch>
        </p:blipFill>
        <p:spPr>
          <a:xfrm>
            <a:off x="3657600" y="4178808"/>
            <a:ext cx="2832608" cy="845312"/>
          </a:xfrm>
          <a:prstGeom prst="rect">
            <a:avLst/>
          </a:prstGeom>
        </p:spPr>
      </p:pic>
      <p:pic>
        <p:nvPicPr>
          <p:cNvPr id="16" name="Picture 15"/>
          <p:cNvPicPr>
            <a:picLocks noChangeAspect="1"/>
          </p:cNvPicPr>
          <p:nvPr/>
        </p:nvPicPr>
        <p:blipFill>
          <a:blip r:embed="rId6"/>
          <a:stretch>
            <a:fillRect/>
          </a:stretch>
        </p:blipFill>
        <p:spPr>
          <a:xfrm>
            <a:off x="6678168" y="4462272"/>
            <a:ext cx="1780032" cy="573024"/>
          </a:xfrm>
          <a:prstGeom prst="rect">
            <a:avLst/>
          </a:prstGeom>
        </p:spPr>
      </p:pic>
      <p:pic>
        <p:nvPicPr>
          <p:cNvPr id="18" name="Picture 17"/>
          <p:cNvPicPr>
            <a:picLocks noChangeAspect="1"/>
          </p:cNvPicPr>
          <p:nvPr/>
        </p:nvPicPr>
        <p:blipFill>
          <a:blip r:embed="rId7"/>
          <a:stretch>
            <a:fillRect/>
          </a:stretch>
        </p:blipFill>
        <p:spPr>
          <a:xfrm>
            <a:off x="4953000" y="5811520"/>
            <a:ext cx="2088896" cy="589280"/>
          </a:xfrm>
          <a:prstGeom prst="rect">
            <a:avLst/>
          </a:prstGeom>
        </p:spPr>
      </p:pic>
      <p:pic>
        <p:nvPicPr>
          <p:cNvPr id="20" name="Picture 19"/>
          <p:cNvPicPr>
            <a:picLocks noChangeAspect="1"/>
          </p:cNvPicPr>
          <p:nvPr/>
        </p:nvPicPr>
        <p:blipFill>
          <a:blip r:embed="rId8"/>
          <a:stretch>
            <a:fillRect/>
          </a:stretch>
        </p:blipFill>
        <p:spPr>
          <a:xfrm>
            <a:off x="3454400" y="5181600"/>
            <a:ext cx="1422400" cy="560832"/>
          </a:xfrm>
          <a:prstGeom prst="rect">
            <a:avLst/>
          </a:prstGeom>
        </p:spPr>
      </p:pic>
      <p:pic>
        <p:nvPicPr>
          <p:cNvPr id="21" name="Picture 20"/>
          <p:cNvPicPr>
            <a:picLocks noChangeAspect="1"/>
          </p:cNvPicPr>
          <p:nvPr/>
        </p:nvPicPr>
        <p:blipFill>
          <a:blip r:embed="rId9"/>
          <a:stretch>
            <a:fillRect/>
          </a:stretch>
        </p:blipFill>
        <p:spPr>
          <a:xfrm>
            <a:off x="152400" y="4038600"/>
            <a:ext cx="3130296" cy="2708985"/>
          </a:xfrm>
          <a:prstGeom prst="rect">
            <a:avLst/>
          </a:prstGeom>
        </p:spPr>
      </p:pic>
      <p:pic>
        <p:nvPicPr>
          <p:cNvPr id="22" name="Picture 21"/>
          <p:cNvPicPr>
            <a:picLocks noChangeAspect="1"/>
          </p:cNvPicPr>
          <p:nvPr/>
        </p:nvPicPr>
        <p:blipFill>
          <a:blip r:embed="rId10"/>
          <a:stretch>
            <a:fillRect/>
          </a:stretch>
        </p:blipFill>
        <p:spPr>
          <a:xfrm>
            <a:off x="1295400" y="4447032"/>
            <a:ext cx="2320544" cy="581152"/>
          </a:xfrm>
          <a:prstGeom prst="rect">
            <a:avLst/>
          </a:prstGeom>
        </p:spPr>
      </p:pic>
      <p:sp>
        <p:nvSpPr>
          <p:cNvPr id="23" name="TextBox 22"/>
          <p:cNvSpPr txBox="1"/>
          <p:nvPr/>
        </p:nvSpPr>
        <p:spPr>
          <a:xfrm>
            <a:off x="2209800" y="5269468"/>
            <a:ext cx="6553200" cy="369332"/>
          </a:xfrm>
          <a:prstGeom prst="rect">
            <a:avLst/>
          </a:prstGeom>
          <a:noFill/>
        </p:spPr>
        <p:txBody>
          <a:bodyPr wrap="square" rtlCol="0">
            <a:spAutoFit/>
          </a:bodyPr>
          <a:lstStyle/>
          <a:p>
            <a:r>
              <a:rPr lang="en-US" dirty="0"/>
              <a:t>This implies                             , giving us </a:t>
            </a:r>
            <a:r>
              <a:rPr lang="en-US" i="1" dirty="0"/>
              <a:t>Cournot equilibrium output of</a:t>
            </a:r>
            <a:endParaRPr lang="en-US" dirty="0"/>
          </a:p>
        </p:txBody>
      </p:sp>
      <p:sp>
        <p:nvSpPr>
          <p:cNvPr id="24" name="Rectangle 23"/>
          <p:cNvSpPr/>
          <p:nvPr/>
        </p:nvSpPr>
        <p:spPr>
          <a:xfrm>
            <a:off x="4876800" y="5791200"/>
            <a:ext cx="21336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ooter Placeholder 1">
            <a:extLst>
              <a:ext uri="{FF2B5EF4-FFF2-40B4-BE49-F238E27FC236}">
                <a16:creationId xmlns:a16="http://schemas.microsoft.com/office/drawing/2014/main" id="{DD0A7DEA-EBAE-453A-B9C8-EFBAD4A230C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0" presetClass="entr" presetSubtype="0" fill="hold" grpId="0" nodeType="with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3"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719"/>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Monopoly, Bertrand and Cournot Compared</a:t>
            </a:r>
          </a:p>
        </p:txBody>
      </p:sp>
      <p:sp>
        <p:nvSpPr>
          <p:cNvPr id="6" name="TextBox 5"/>
          <p:cNvSpPr txBox="1"/>
          <p:nvPr/>
        </p:nvSpPr>
        <p:spPr>
          <a:xfrm>
            <a:off x="304800" y="1295400"/>
            <a:ext cx="5867400" cy="369332"/>
          </a:xfrm>
          <a:prstGeom prst="rect">
            <a:avLst/>
          </a:prstGeom>
          <a:noFill/>
        </p:spPr>
        <p:txBody>
          <a:bodyPr wrap="square" rtlCol="0">
            <a:spAutoFit/>
          </a:bodyPr>
          <a:lstStyle/>
          <a:p>
            <a:r>
              <a:rPr lang="en-US" dirty="0"/>
              <a:t>Note that, in our example, the </a:t>
            </a:r>
            <a:r>
              <a:rPr lang="en-US" i="1" dirty="0"/>
              <a:t>total output </a:t>
            </a:r>
            <a:r>
              <a:rPr lang="en-US" dirty="0"/>
              <a:t>in the industry is </a:t>
            </a:r>
          </a:p>
        </p:txBody>
      </p:sp>
      <p:pic>
        <p:nvPicPr>
          <p:cNvPr id="7" name="Picture 6"/>
          <p:cNvPicPr>
            <a:picLocks noChangeAspect="1"/>
          </p:cNvPicPr>
          <p:nvPr/>
        </p:nvPicPr>
        <p:blipFill>
          <a:blip r:embed="rId2"/>
          <a:stretch>
            <a:fillRect/>
          </a:stretch>
        </p:blipFill>
        <p:spPr>
          <a:xfrm>
            <a:off x="6978904" y="1315720"/>
            <a:ext cx="2088896" cy="589280"/>
          </a:xfrm>
          <a:prstGeom prst="rect">
            <a:avLst/>
          </a:prstGeom>
        </p:spPr>
      </p:pic>
      <p:sp>
        <p:nvSpPr>
          <p:cNvPr id="8" name="Rectangle 7"/>
          <p:cNvSpPr/>
          <p:nvPr/>
        </p:nvSpPr>
        <p:spPr>
          <a:xfrm>
            <a:off x="6902704" y="1295400"/>
            <a:ext cx="21336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6979920" y="2209800"/>
            <a:ext cx="2011680" cy="552704"/>
          </a:xfrm>
          <a:prstGeom prst="rect">
            <a:avLst/>
          </a:prstGeom>
        </p:spPr>
      </p:pic>
      <p:sp>
        <p:nvSpPr>
          <p:cNvPr id="10" name="Rectangle 9"/>
          <p:cNvSpPr/>
          <p:nvPr/>
        </p:nvSpPr>
        <p:spPr>
          <a:xfrm>
            <a:off x="6934200" y="21336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7162800" y="3048000"/>
            <a:ext cx="1552448" cy="573024"/>
          </a:xfrm>
          <a:prstGeom prst="rect">
            <a:avLst/>
          </a:prstGeom>
        </p:spPr>
      </p:pic>
      <p:graphicFrame>
        <p:nvGraphicFramePr>
          <p:cNvPr id="14" name="Object 13"/>
          <p:cNvGraphicFramePr>
            <a:graphicFrameLocks noChangeAspect="1"/>
          </p:cNvGraphicFramePr>
          <p:nvPr/>
        </p:nvGraphicFramePr>
        <p:xfrm>
          <a:off x="1752600" y="1828800"/>
          <a:ext cx="3079092" cy="565150"/>
        </p:xfrm>
        <a:graphic>
          <a:graphicData uri="http://schemas.openxmlformats.org/presentationml/2006/ole">
            <mc:AlternateContent xmlns:mc="http://schemas.openxmlformats.org/markup-compatibility/2006">
              <mc:Choice xmlns:v="urn:schemas-microsoft-com:vml" Requires="v">
                <p:oleObj name="Equation" r:id="rId5" imgW="2006600" imgH="368300" progId="Equation.3">
                  <p:embed/>
                </p:oleObj>
              </mc:Choice>
              <mc:Fallback>
                <p:oleObj name="Equation" r:id="rId5" imgW="2006600" imgH="3683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28800"/>
                        <a:ext cx="307909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099" name="Object 3"/>
          <p:cNvGraphicFramePr>
            <a:graphicFrameLocks noChangeAspect="1"/>
          </p:cNvGraphicFramePr>
          <p:nvPr/>
        </p:nvGraphicFramePr>
        <p:xfrm>
          <a:off x="1735138" y="2482850"/>
          <a:ext cx="4132262" cy="565150"/>
        </p:xfrm>
        <a:graphic>
          <a:graphicData uri="http://schemas.openxmlformats.org/presentationml/2006/ole">
            <mc:AlternateContent xmlns:mc="http://schemas.openxmlformats.org/markup-compatibility/2006">
              <mc:Choice xmlns:v="urn:schemas-microsoft-com:vml" Requires="v">
                <p:oleObj name="Equation" r:id="rId7" imgW="2692400" imgH="368300" progId="Equation.3">
                  <p:embed/>
                </p:oleObj>
              </mc:Choice>
              <mc:Fallback>
                <p:oleObj name="Equation" r:id="rId7" imgW="2692400" imgH="3683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5138" y="2482850"/>
                        <a:ext cx="413226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0" name="Object 4"/>
          <p:cNvGraphicFramePr>
            <a:graphicFrameLocks noChangeAspect="1"/>
          </p:cNvGraphicFramePr>
          <p:nvPr/>
        </p:nvGraphicFramePr>
        <p:xfrm>
          <a:off x="1752600" y="3200400"/>
          <a:ext cx="4073525" cy="312737"/>
        </p:xfrm>
        <a:graphic>
          <a:graphicData uri="http://schemas.openxmlformats.org/presentationml/2006/ole">
            <mc:AlternateContent xmlns:mc="http://schemas.openxmlformats.org/markup-compatibility/2006">
              <mc:Choice xmlns:v="urn:schemas-microsoft-com:vml" Requires="v">
                <p:oleObj name="Equation" r:id="rId9" imgW="2654300" imgH="203200" progId="Equation.3">
                  <p:embed/>
                </p:oleObj>
              </mc:Choice>
              <mc:Fallback>
                <p:oleObj name="Equation" r:id="rId9" imgW="2654300" imgH="203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200400"/>
                        <a:ext cx="4073525"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04800" y="3852863"/>
            <a:ext cx="838200" cy="369332"/>
          </a:xfrm>
          <a:prstGeom prst="rect">
            <a:avLst/>
          </a:prstGeom>
          <a:noFill/>
        </p:spPr>
        <p:txBody>
          <a:bodyPr wrap="square" rtlCol="0">
            <a:spAutoFit/>
          </a:bodyPr>
          <a:lstStyle/>
          <a:p>
            <a:r>
              <a:rPr lang="en-US" dirty="0"/>
              <a:t>Thus, </a:t>
            </a:r>
          </a:p>
        </p:txBody>
      </p:sp>
      <p:graphicFrame>
        <p:nvGraphicFramePr>
          <p:cNvPr id="260101" name="Object 5"/>
          <p:cNvGraphicFramePr>
            <a:graphicFrameLocks noChangeAspect="1"/>
          </p:cNvGraphicFramePr>
          <p:nvPr/>
        </p:nvGraphicFramePr>
        <p:xfrm>
          <a:off x="1006475" y="3776663"/>
          <a:ext cx="2727325" cy="566737"/>
        </p:xfrm>
        <a:graphic>
          <a:graphicData uri="http://schemas.openxmlformats.org/presentationml/2006/ole">
            <mc:AlternateContent xmlns:mc="http://schemas.openxmlformats.org/markup-compatibility/2006">
              <mc:Choice xmlns:v="urn:schemas-microsoft-com:vml" Requires="v">
                <p:oleObj name="Equation" r:id="rId11" imgW="1778000" imgH="368300" progId="Equation.3">
                  <p:embed/>
                </p:oleObj>
              </mc:Choice>
              <mc:Fallback>
                <p:oleObj name="Equation" r:id="rId11" imgW="1778000" imgH="3683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6475" y="3776663"/>
                        <a:ext cx="2727325"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04800" y="4495800"/>
            <a:ext cx="3429000" cy="369332"/>
          </a:xfrm>
          <a:prstGeom prst="rect">
            <a:avLst/>
          </a:prstGeom>
          <a:noFill/>
        </p:spPr>
        <p:txBody>
          <a:bodyPr wrap="square" rtlCol="0">
            <a:spAutoFit/>
          </a:bodyPr>
          <a:lstStyle/>
          <a:p>
            <a:r>
              <a:rPr lang="en-US" dirty="0"/>
              <a:t>We therefore get the relationship, </a:t>
            </a:r>
          </a:p>
        </p:txBody>
      </p:sp>
      <p:graphicFrame>
        <p:nvGraphicFramePr>
          <p:cNvPr id="260102" name="Object 6"/>
          <p:cNvGraphicFramePr>
            <a:graphicFrameLocks noChangeAspect="1"/>
          </p:cNvGraphicFramePr>
          <p:nvPr/>
        </p:nvGraphicFramePr>
        <p:xfrm>
          <a:off x="1828800" y="5029200"/>
          <a:ext cx="1462088" cy="254000"/>
        </p:xfrm>
        <a:graphic>
          <a:graphicData uri="http://schemas.openxmlformats.org/presentationml/2006/ole">
            <mc:AlternateContent xmlns:mc="http://schemas.openxmlformats.org/markup-compatibility/2006">
              <mc:Choice xmlns:v="urn:schemas-microsoft-com:vml" Requires="v">
                <p:oleObj name="Equation" r:id="rId13" imgW="952500" imgH="165100" progId="Equation.3">
                  <p:embed/>
                </p:oleObj>
              </mc:Choice>
              <mc:Fallback>
                <p:oleObj name="Equation" r:id="rId13" imgW="952500" imgH="1651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5029200"/>
                        <a:ext cx="14620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3" name="Object 7"/>
          <p:cNvGraphicFramePr>
            <a:graphicFrameLocks noChangeAspect="1"/>
          </p:cNvGraphicFramePr>
          <p:nvPr/>
        </p:nvGraphicFramePr>
        <p:xfrm>
          <a:off x="1828800" y="6019800"/>
          <a:ext cx="1403350" cy="311150"/>
        </p:xfrm>
        <a:graphic>
          <a:graphicData uri="http://schemas.openxmlformats.org/presentationml/2006/ole">
            <mc:AlternateContent xmlns:mc="http://schemas.openxmlformats.org/markup-compatibility/2006">
              <mc:Choice xmlns:v="urn:schemas-microsoft-com:vml" Requires="v">
                <p:oleObj name="Equation" r:id="rId15" imgW="914400" imgH="203200" progId="Equation.3">
                  <p:embed/>
                </p:oleObj>
              </mc:Choice>
              <mc:Fallback>
                <p:oleObj name="Equation" r:id="rId15" imgW="914400" imgH="2032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6019800"/>
                        <a:ext cx="14033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04800" y="5486400"/>
            <a:ext cx="3429000" cy="369332"/>
          </a:xfrm>
          <a:prstGeom prst="rect">
            <a:avLst/>
          </a:prstGeom>
          <a:noFill/>
        </p:spPr>
        <p:txBody>
          <a:bodyPr wrap="square" rtlCol="0">
            <a:spAutoFit/>
          </a:bodyPr>
          <a:lstStyle/>
          <a:p>
            <a:r>
              <a:rPr lang="en-US" dirty="0"/>
              <a:t>which further implies</a:t>
            </a:r>
          </a:p>
        </p:txBody>
      </p:sp>
      <p:pic>
        <p:nvPicPr>
          <p:cNvPr id="23" name="Picture 22"/>
          <p:cNvPicPr>
            <a:picLocks noChangeAspect="1"/>
          </p:cNvPicPr>
          <p:nvPr/>
        </p:nvPicPr>
        <p:blipFill>
          <a:blip r:embed="rId17"/>
          <a:stretch>
            <a:fillRect/>
          </a:stretch>
        </p:blipFill>
        <p:spPr>
          <a:xfrm>
            <a:off x="4953000" y="3657600"/>
            <a:ext cx="3616147" cy="3058432"/>
          </a:xfrm>
          <a:prstGeom prst="rect">
            <a:avLst/>
          </a:prstGeom>
        </p:spPr>
      </p:pic>
      <p:sp>
        <p:nvSpPr>
          <p:cNvPr id="24" name="Rectangle 23"/>
          <p:cNvSpPr/>
          <p:nvPr/>
        </p:nvSpPr>
        <p:spPr>
          <a:xfrm>
            <a:off x="6934200" y="29718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ooter Placeholder 1">
            <a:extLst>
              <a:ext uri="{FF2B5EF4-FFF2-40B4-BE49-F238E27FC236}">
                <a16:creationId xmlns:a16="http://schemas.microsoft.com/office/drawing/2014/main" id="{5BFF108E-C4BB-44CA-B0D3-83C9E58CB88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60099"/>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260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 presetClass="entr" presetSubtype="0" fill="hold" nodeType="withEffect">
                                  <p:stCondLst>
                                    <p:cond delay="0"/>
                                  </p:stCondLst>
                                  <p:childTnLst>
                                    <p:set>
                                      <p:cBhvr>
                                        <p:cTn id="27" dur="1" fill="hold">
                                          <p:stCondLst>
                                            <p:cond delay="0"/>
                                          </p:stCondLst>
                                        </p:cTn>
                                        <p:tgtEl>
                                          <p:spTgt spid="26010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0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879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Cournot Competition with More than 2 Firms</a:t>
            </a:r>
          </a:p>
        </p:txBody>
      </p:sp>
      <p:sp>
        <p:nvSpPr>
          <p:cNvPr id="7" name="TextBox 6"/>
          <p:cNvSpPr txBox="1"/>
          <p:nvPr/>
        </p:nvSpPr>
        <p:spPr>
          <a:xfrm>
            <a:off x="228600" y="1371600"/>
            <a:ext cx="8610600" cy="646331"/>
          </a:xfrm>
          <a:prstGeom prst="rect">
            <a:avLst/>
          </a:prstGeom>
          <a:noFill/>
        </p:spPr>
        <p:txBody>
          <a:bodyPr wrap="square" rtlCol="0">
            <a:spAutoFit/>
          </a:bodyPr>
          <a:lstStyle/>
          <a:p>
            <a:r>
              <a:rPr lang="en-US" dirty="0"/>
              <a:t>Suppose there are </a:t>
            </a:r>
            <a:r>
              <a:rPr lang="en-US" i="1" dirty="0"/>
              <a:t>N </a:t>
            </a:r>
            <a:r>
              <a:rPr lang="en-US" dirty="0"/>
              <a:t>firms in the oligopoly, with </a:t>
            </a:r>
            <a:r>
              <a:rPr lang="en-US" i="1" dirty="0">
                <a:latin typeface="Times New Roman"/>
              </a:rPr>
              <a:t>x</a:t>
            </a:r>
            <a:r>
              <a:rPr lang="en-US" i="1" baseline="-25000" dirty="0">
                <a:latin typeface="Times New Roman"/>
              </a:rPr>
              <a:t>i</a:t>
            </a:r>
            <a:r>
              <a:rPr lang="en-US" i="1" dirty="0"/>
              <a:t> </a:t>
            </a:r>
            <a:r>
              <a:rPr lang="en-US" dirty="0"/>
              <a:t>denoting firm </a:t>
            </a:r>
            <a:r>
              <a:rPr lang="en-US" i="1" dirty="0">
                <a:latin typeface="Times New Roman"/>
              </a:rPr>
              <a:t>i</a:t>
            </a:r>
            <a:r>
              <a:rPr lang="en-US" dirty="0"/>
              <a:t>’s output and </a:t>
            </a:r>
            <a:r>
              <a:rPr lang="en-US" i="1" dirty="0">
                <a:latin typeface="Times New Roman"/>
              </a:rPr>
              <a:t>x</a:t>
            </a:r>
            <a:r>
              <a:rPr lang="en-US" i="1" baseline="-25000" dirty="0">
                <a:latin typeface="Times New Roman"/>
              </a:rPr>
              <a:t>–i</a:t>
            </a:r>
            <a:r>
              <a:rPr lang="en-US" i="1" dirty="0"/>
              <a:t> </a:t>
            </a:r>
            <a:r>
              <a:rPr lang="en-US" dirty="0"/>
              <a:t>denoting the output levels of all other firms;  i.e. </a:t>
            </a:r>
          </a:p>
        </p:txBody>
      </p:sp>
      <p:pic>
        <p:nvPicPr>
          <p:cNvPr id="8" name="Picture 7"/>
          <p:cNvPicPr>
            <a:picLocks noChangeAspect="1"/>
          </p:cNvPicPr>
          <p:nvPr/>
        </p:nvPicPr>
        <p:blipFill>
          <a:blip r:embed="rId2"/>
          <a:stretch>
            <a:fillRect/>
          </a:stretch>
        </p:blipFill>
        <p:spPr>
          <a:xfrm>
            <a:off x="3962400" y="1740408"/>
            <a:ext cx="3401568" cy="243840"/>
          </a:xfrm>
          <a:prstGeom prst="rect">
            <a:avLst/>
          </a:prstGeom>
        </p:spPr>
      </p:pic>
      <p:sp>
        <p:nvSpPr>
          <p:cNvPr id="9" name="TextBox 8"/>
          <p:cNvSpPr txBox="1"/>
          <p:nvPr/>
        </p:nvSpPr>
        <p:spPr>
          <a:xfrm>
            <a:off x="228600" y="2133600"/>
            <a:ext cx="8610600" cy="369332"/>
          </a:xfrm>
          <a:prstGeom prst="rect">
            <a:avLst/>
          </a:prstGeom>
          <a:noFill/>
        </p:spPr>
        <p:txBody>
          <a:bodyPr wrap="square" rtlCol="0">
            <a:spAutoFit/>
          </a:bodyPr>
          <a:lstStyle/>
          <a:p>
            <a:r>
              <a:rPr lang="en-US" dirty="0"/>
              <a:t>Suppose further that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 is the demand curve, and all firms have costs </a:t>
            </a:r>
            <a:r>
              <a:rPr lang="en-US" i="1" dirty="0">
                <a:latin typeface="Times New Roman"/>
              </a:rPr>
              <a:t>c</a:t>
            </a:r>
            <a:r>
              <a:rPr lang="en-US" dirty="0">
                <a:latin typeface="Times New Roman"/>
              </a:rPr>
              <a:t>(</a:t>
            </a:r>
            <a:r>
              <a:rPr lang="en-US" i="1" dirty="0">
                <a:latin typeface="Times New Roman"/>
              </a:rPr>
              <a:t>x</a:t>
            </a:r>
            <a:r>
              <a:rPr lang="en-US" i="1" baseline="-25000" dirty="0">
                <a:latin typeface="Times New Roman"/>
              </a:rPr>
              <a:t>i</a:t>
            </a:r>
            <a:r>
              <a:rPr lang="en-US" dirty="0">
                <a:latin typeface="Times New Roman"/>
              </a:rPr>
              <a:t>).</a:t>
            </a:r>
            <a:r>
              <a:rPr lang="en-US" dirty="0"/>
              <a:t> </a:t>
            </a:r>
          </a:p>
        </p:txBody>
      </p:sp>
      <p:sp>
        <p:nvSpPr>
          <p:cNvPr id="10" name="TextBox 9"/>
          <p:cNvSpPr txBox="1"/>
          <p:nvPr/>
        </p:nvSpPr>
        <p:spPr>
          <a:xfrm>
            <a:off x="228600" y="2602468"/>
            <a:ext cx="8534400" cy="369332"/>
          </a:xfrm>
          <a:prstGeom prst="rect">
            <a:avLst/>
          </a:prstGeom>
          <a:noFill/>
        </p:spPr>
        <p:txBody>
          <a:bodyPr wrap="square" rtlCol="0">
            <a:spAutoFit/>
          </a:bodyPr>
          <a:lstStyle/>
          <a:p>
            <a:r>
              <a:rPr lang="en-US" dirty="0"/>
              <a:t>Firm </a:t>
            </a:r>
            <a:r>
              <a:rPr lang="en-US" i="1" dirty="0">
                <a:latin typeface="Times New Roman"/>
              </a:rPr>
              <a:t>i</a:t>
            </a:r>
            <a:r>
              <a:rPr lang="en-US" dirty="0"/>
              <a:t> then takes the output levels of other firms,        , as given when solving </a:t>
            </a:r>
          </a:p>
        </p:txBody>
      </p:sp>
      <p:pic>
        <p:nvPicPr>
          <p:cNvPr id="11" name="Picture 10"/>
          <p:cNvPicPr>
            <a:picLocks noChangeAspect="1"/>
          </p:cNvPicPr>
          <p:nvPr/>
        </p:nvPicPr>
        <p:blipFill>
          <a:blip r:embed="rId3"/>
          <a:stretch>
            <a:fillRect/>
          </a:stretch>
        </p:blipFill>
        <p:spPr>
          <a:xfrm>
            <a:off x="5004816" y="2682240"/>
            <a:ext cx="329184" cy="251968"/>
          </a:xfrm>
          <a:prstGeom prst="rect">
            <a:avLst/>
          </a:prstGeom>
        </p:spPr>
      </p:pic>
      <p:pic>
        <p:nvPicPr>
          <p:cNvPr id="12" name="Picture 11"/>
          <p:cNvPicPr>
            <a:picLocks noChangeAspect="1"/>
          </p:cNvPicPr>
          <p:nvPr/>
        </p:nvPicPr>
        <p:blipFill>
          <a:blip r:embed="rId4"/>
          <a:stretch>
            <a:fillRect/>
          </a:stretch>
        </p:blipFill>
        <p:spPr>
          <a:xfrm>
            <a:off x="925576" y="3166872"/>
            <a:ext cx="7075424" cy="719328"/>
          </a:xfrm>
          <a:prstGeom prst="rect">
            <a:avLst/>
          </a:prstGeom>
        </p:spPr>
      </p:pic>
      <p:sp>
        <p:nvSpPr>
          <p:cNvPr id="13" name="TextBox 12"/>
          <p:cNvSpPr txBox="1"/>
          <p:nvPr/>
        </p:nvSpPr>
        <p:spPr>
          <a:xfrm>
            <a:off x="228600" y="3974068"/>
            <a:ext cx="8534400" cy="369332"/>
          </a:xfrm>
          <a:prstGeom prst="rect">
            <a:avLst/>
          </a:prstGeom>
          <a:noFill/>
        </p:spPr>
        <p:txBody>
          <a:bodyPr wrap="square" rtlCol="0">
            <a:spAutoFit/>
          </a:bodyPr>
          <a:lstStyle/>
          <a:p>
            <a:r>
              <a:rPr lang="en-US" dirty="0"/>
              <a:t>The first order condition for this problem is</a:t>
            </a:r>
          </a:p>
        </p:txBody>
      </p:sp>
      <p:pic>
        <p:nvPicPr>
          <p:cNvPr id="14" name="Picture 13"/>
          <p:cNvPicPr>
            <a:picLocks noChangeAspect="1"/>
          </p:cNvPicPr>
          <p:nvPr/>
        </p:nvPicPr>
        <p:blipFill>
          <a:blip r:embed="rId5"/>
          <a:stretch>
            <a:fillRect/>
          </a:stretch>
        </p:blipFill>
        <p:spPr>
          <a:xfrm>
            <a:off x="2590800" y="4555744"/>
            <a:ext cx="3872992" cy="625856"/>
          </a:xfrm>
          <a:prstGeom prst="rect">
            <a:avLst/>
          </a:prstGeom>
        </p:spPr>
      </p:pic>
      <p:sp>
        <p:nvSpPr>
          <p:cNvPr id="15" name="TextBox 14"/>
          <p:cNvSpPr txBox="1"/>
          <p:nvPr/>
        </p:nvSpPr>
        <p:spPr>
          <a:xfrm>
            <a:off x="228600" y="5257800"/>
            <a:ext cx="7543800" cy="369332"/>
          </a:xfrm>
          <a:prstGeom prst="rect">
            <a:avLst/>
          </a:prstGeom>
          <a:noFill/>
        </p:spPr>
        <p:txBody>
          <a:bodyPr wrap="square" rtlCol="0">
            <a:spAutoFit/>
          </a:bodyPr>
          <a:lstStyle/>
          <a:p>
            <a:r>
              <a:rPr lang="en-US" dirty="0"/>
              <a:t>which can be written as</a:t>
            </a:r>
          </a:p>
        </p:txBody>
      </p:sp>
      <p:pic>
        <p:nvPicPr>
          <p:cNvPr id="16" name="Picture 15"/>
          <p:cNvPicPr>
            <a:picLocks noChangeAspect="1"/>
          </p:cNvPicPr>
          <p:nvPr/>
        </p:nvPicPr>
        <p:blipFill>
          <a:blip r:embed="rId6"/>
          <a:stretch>
            <a:fillRect/>
          </a:stretch>
        </p:blipFill>
        <p:spPr>
          <a:xfrm>
            <a:off x="1828800" y="5774944"/>
            <a:ext cx="5140960" cy="625856"/>
          </a:xfrm>
          <a:prstGeom prst="rect">
            <a:avLst/>
          </a:prstGeom>
        </p:spPr>
      </p:pic>
      <p:sp>
        <p:nvSpPr>
          <p:cNvPr id="17" name="Footer Placeholder 1">
            <a:extLst>
              <a:ext uri="{FF2B5EF4-FFF2-40B4-BE49-F238E27FC236}">
                <a16:creationId xmlns:a16="http://schemas.microsoft.com/office/drawing/2014/main" id="{945AA7AE-636A-406F-8D4D-D2458CDD166B}"/>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1176" y="523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Cournot Competition with More than 2 Firms</a:t>
            </a:r>
          </a:p>
        </p:txBody>
      </p:sp>
      <p:sp>
        <p:nvSpPr>
          <p:cNvPr id="7" name="TextBox 6"/>
          <p:cNvSpPr txBox="1"/>
          <p:nvPr/>
        </p:nvSpPr>
        <p:spPr>
          <a:xfrm>
            <a:off x="228600" y="1219200"/>
            <a:ext cx="8382000" cy="646331"/>
          </a:xfrm>
          <a:prstGeom prst="rect">
            <a:avLst/>
          </a:prstGeom>
          <a:noFill/>
        </p:spPr>
        <p:txBody>
          <a:bodyPr wrap="square" rtlCol="0">
            <a:spAutoFit/>
          </a:bodyPr>
          <a:lstStyle/>
          <a:p>
            <a:r>
              <a:rPr lang="en-US" dirty="0"/>
              <a:t>By multiplying the first term in our marginal revenue equation by </a:t>
            </a:r>
            <a:r>
              <a:rPr lang="en-US" i="1" dirty="0">
                <a:latin typeface="Times New Roman"/>
              </a:rPr>
              <a:t>p/p</a:t>
            </a:r>
            <a:r>
              <a:rPr lang="en-US" dirty="0"/>
              <a:t>, we can re-write it in the form if elasticities as</a:t>
            </a:r>
          </a:p>
        </p:txBody>
      </p:sp>
      <p:pic>
        <p:nvPicPr>
          <p:cNvPr id="9" name="Picture 8"/>
          <p:cNvPicPr>
            <a:picLocks noChangeAspect="1"/>
          </p:cNvPicPr>
          <p:nvPr/>
        </p:nvPicPr>
        <p:blipFill>
          <a:blip r:embed="rId2"/>
          <a:stretch>
            <a:fillRect/>
          </a:stretch>
        </p:blipFill>
        <p:spPr>
          <a:xfrm>
            <a:off x="1905000" y="1905000"/>
            <a:ext cx="5356352" cy="711200"/>
          </a:xfrm>
          <a:prstGeom prst="rect">
            <a:avLst/>
          </a:prstGeom>
        </p:spPr>
      </p:pic>
      <p:sp>
        <p:nvSpPr>
          <p:cNvPr id="10" name="TextBox 9"/>
          <p:cNvSpPr txBox="1"/>
          <p:nvPr/>
        </p:nvSpPr>
        <p:spPr>
          <a:xfrm>
            <a:off x="228600" y="2698496"/>
            <a:ext cx="8382000" cy="923330"/>
          </a:xfrm>
          <a:prstGeom prst="rect">
            <a:avLst/>
          </a:prstGeom>
          <a:noFill/>
        </p:spPr>
        <p:txBody>
          <a:bodyPr wrap="square" rtlCol="0">
            <a:spAutoFit/>
          </a:bodyPr>
          <a:lstStyle/>
          <a:p>
            <a:r>
              <a:rPr lang="en-US" dirty="0"/>
              <a:t>Since we are assuming </a:t>
            </a:r>
            <a:r>
              <a:rPr lang="en-US" i="1" dirty="0"/>
              <a:t>identical firms</a:t>
            </a:r>
            <a:r>
              <a:rPr lang="en-US" dirty="0"/>
              <a:t>, we know that output will be the </a:t>
            </a:r>
            <a:r>
              <a:rPr lang="en-US" i="1" dirty="0"/>
              <a:t>same </a:t>
            </a:r>
            <a:r>
              <a:rPr lang="en-US" dirty="0"/>
              <a:t>for all firms in equilibrium – allowing us to write total output in the industry as                  and thus writing marginal revenue as  </a:t>
            </a:r>
          </a:p>
        </p:txBody>
      </p:sp>
      <p:pic>
        <p:nvPicPr>
          <p:cNvPr id="11" name="Picture 10"/>
          <p:cNvPicPr>
            <a:picLocks noChangeAspect="1"/>
          </p:cNvPicPr>
          <p:nvPr/>
        </p:nvPicPr>
        <p:blipFill>
          <a:blip r:embed="rId3"/>
          <a:stretch>
            <a:fillRect/>
          </a:stretch>
        </p:blipFill>
        <p:spPr>
          <a:xfrm>
            <a:off x="6518656" y="3090672"/>
            <a:ext cx="796544" cy="227584"/>
          </a:xfrm>
          <a:prstGeom prst="rect">
            <a:avLst/>
          </a:prstGeom>
        </p:spPr>
      </p:pic>
      <p:pic>
        <p:nvPicPr>
          <p:cNvPr id="12" name="Picture 11"/>
          <p:cNvPicPr>
            <a:picLocks noChangeAspect="1"/>
          </p:cNvPicPr>
          <p:nvPr/>
        </p:nvPicPr>
        <p:blipFill>
          <a:blip r:embed="rId4"/>
          <a:stretch>
            <a:fillRect/>
          </a:stretch>
        </p:blipFill>
        <p:spPr>
          <a:xfrm>
            <a:off x="1143000" y="3689096"/>
            <a:ext cx="4929632" cy="690880"/>
          </a:xfrm>
          <a:prstGeom prst="rect">
            <a:avLst/>
          </a:prstGeom>
        </p:spPr>
      </p:pic>
      <p:pic>
        <p:nvPicPr>
          <p:cNvPr id="13" name="Picture 12"/>
          <p:cNvPicPr>
            <a:picLocks noChangeAspect="1"/>
          </p:cNvPicPr>
          <p:nvPr/>
        </p:nvPicPr>
        <p:blipFill>
          <a:blip r:embed="rId5"/>
          <a:stretch>
            <a:fillRect/>
          </a:stretch>
        </p:blipFill>
        <p:spPr>
          <a:xfrm>
            <a:off x="6172200" y="3733800"/>
            <a:ext cx="1784096" cy="609600"/>
          </a:xfrm>
          <a:prstGeom prst="rect">
            <a:avLst/>
          </a:prstGeom>
        </p:spPr>
      </p:pic>
      <p:sp>
        <p:nvSpPr>
          <p:cNvPr id="15" name="TextBox 14"/>
          <p:cNvSpPr txBox="1"/>
          <p:nvPr/>
        </p:nvSpPr>
        <p:spPr>
          <a:xfrm>
            <a:off x="228600" y="4462764"/>
            <a:ext cx="8305800" cy="369332"/>
          </a:xfrm>
          <a:prstGeom prst="rect">
            <a:avLst/>
          </a:prstGeom>
          <a:noFill/>
        </p:spPr>
        <p:txBody>
          <a:bodyPr wrap="square" rtlCol="0">
            <a:spAutoFit/>
          </a:bodyPr>
          <a:lstStyle/>
          <a:p>
            <a:r>
              <a:rPr lang="en-US" dirty="0"/>
              <a:t>The first order condition of the firm’s profit maximization problem is then </a:t>
            </a:r>
          </a:p>
        </p:txBody>
      </p:sp>
      <p:pic>
        <p:nvPicPr>
          <p:cNvPr id="16" name="Picture 15"/>
          <p:cNvPicPr>
            <a:picLocks noChangeAspect="1"/>
          </p:cNvPicPr>
          <p:nvPr/>
        </p:nvPicPr>
        <p:blipFill>
          <a:blip r:embed="rId6"/>
          <a:stretch>
            <a:fillRect/>
          </a:stretch>
        </p:blipFill>
        <p:spPr>
          <a:xfrm>
            <a:off x="2860040" y="4953000"/>
            <a:ext cx="3007360" cy="654304"/>
          </a:xfrm>
          <a:prstGeom prst="rect">
            <a:avLst/>
          </a:prstGeom>
        </p:spPr>
      </p:pic>
      <p:sp>
        <p:nvSpPr>
          <p:cNvPr id="17" name="TextBox 16"/>
          <p:cNvSpPr txBox="1"/>
          <p:nvPr/>
        </p:nvSpPr>
        <p:spPr>
          <a:xfrm>
            <a:off x="228600" y="5791200"/>
            <a:ext cx="60198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As the number of firms </a:t>
            </a:r>
            <a:r>
              <a:rPr lang="en-US" i="1" dirty="0"/>
              <a:t>N </a:t>
            </a:r>
            <a:r>
              <a:rPr lang="en-US" dirty="0"/>
              <a:t>increases, the oligopoly price falls – </a:t>
            </a:r>
          </a:p>
          <a:p>
            <a:pPr algn="ctr"/>
            <a:r>
              <a:rPr lang="en-US" dirty="0"/>
              <a:t>and as </a:t>
            </a:r>
            <a:r>
              <a:rPr lang="en-US" i="1" dirty="0"/>
              <a:t>N </a:t>
            </a:r>
            <a:r>
              <a:rPr lang="en-US" dirty="0"/>
              <a:t>gets large, price approaches </a:t>
            </a:r>
            <a:r>
              <a:rPr lang="en-US" i="1" dirty="0"/>
              <a:t>MC</a:t>
            </a:r>
            <a:r>
              <a:rPr lang="en-US" dirty="0"/>
              <a:t>.</a:t>
            </a:r>
          </a:p>
        </p:txBody>
      </p:sp>
      <p:sp>
        <p:nvSpPr>
          <p:cNvPr id="18" name="Right Brace 17"/>
          <p:cNvSpPr/>
          <p:nvPr/>
        </p:nvSpPr>
        <p:spPr>
          <a:xfrm>
            <a:off x="6324600" y="48768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TextBox 18"/>
          <p:cNvSpPr txBox="1"/>
          <p:nvPr/>
        </p:nvSpPr>
        <p:spPr>
          <a:xfrm>
            <a:off x="6705600" y="5029200"/>
            <a:ext cx="2286000" cy="1477328"/>
          </a:xfrm>
          <a:prstGeom prst="rect">
            <a:avLst/>
          </a:prstGeom>
          <a:solidFill>
            <a:srgbClr val="0000FF">
              <a:alpha val="20000"/>
            </a:srgbClr>
          </a:solidFill>
          <a:ln w="25400">
            <a:solidFill>
              <a:srgbClr val="0000FF"/>
            </a:solidFill>
          </a:ln>
        </p:spPr>
        <p:txBody>
          <a:bodyPr wrap="square" rtlCol="0">
            <a:spAutoFit/>
          </a:bodyPr>
          <a:lstStyle/>
          <a:p>
            <a:pPr algn="ctr"/>
            <a:r>
              <a:rPr lang="en-US" dirty="0"/>
              <a:t>Cournot competition  approaches Bertrand competition a the market becomes perfectly competitive!</a:t>
            </a:r>
          </a:p>
        </p:txBody>
      </p:sp>
      <p:sp>
        <p:nvSpPr>
          <p:cNvPr id="20" name="Footer Placeholder 1">
            <a:extLst>
              <a:ext uri="{FF2B5EF4-FFF2-40B4-BE49-F238E27FC236}">
                <a16:creationId xmlns:a16="http://schemas.microsoft.com/office/drawing/2014/main" id="{8DC9BFEC-D606-40D7-B678-F4CCD00AF5ED}"/>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06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Stackelberg Competition</a:t>
            </a:r>
          </a:p>
        </p:txBody>
      </p:sp>
      <p:pic>
        <p:nvPicPr>
          <p:cNvPr id="8" name="Picture 7"/>
          <p:cNvPicPr>
            <a:picLocks noChangeAspect="1"/>
          </p:cNvPicPr>
          <p:nvPr/>
        </p:nvPicPr>
        <p:blipFill>
          <a:blip r:embed="rId2"/>
          <a:stretch>
            <a:fillRect/>
          </a:stretch>
        </p:blipFill>
        <p:spPr>
          <a:xfrm>
            <a:off x="5667248" y="2133600"/>
            <a:ext cx="2409952" cy="621792"/>
          </a:xfrm>
          <a:prstGeom prst="rect">
            <a:avLst/>
          </a:prstGeom>
        </p:spPr>
      </p:pic>
      <p:pic>
        <p:nvPicPr>
          <p:cNvPr id="12" name="Picture 11"/>
          <p:cNvPicPr>
            <a:picLocks noChangeAspect="1"/>
          </p:cNvPicPr>
          <p:nvPr/>
        </p:nvPicPr>
        <p:blipFill>
          <a:blip r:embed="rId3"/>
          <a:stretch>
            <a:fillRect/>
          </a:stretch>
        </p:blipFill>
        <p:spPr>
          <a:xfrm>
            <a:off x="5181600" y="4724400"/>
            <a:ext cx="2450592" cy="573024"/>
          </a:xfrm>
          <a:prstGeom prst="rect">
            <a:avLst/>
          </a:prstGeom>
        </p:spPr>
      </p:pic>
      <p:pic>
        <p:nvPicPr>
          <p:cNvPr id="14" name="Picture 13"/>
          <p:cNvPicPr>
            <a:picLocks noChangeAspect="1"/>
          </p:cNvPicPr>
          <p:nvPr/>
        </p:nvPicPr>
        <p:blipFill>
          <a:blip r:embed="rId4"/>
          <a:stretch>
            <a:fillRect/>
          </a:stretch>
        </p:blipFill>
        <p:spPr>
          <a:xfrm>
            <a:off x="5257800" y="6096000"/>
            <a:ext cx="2483104" cy="560832"/>
          </a:xfrm>
          <a:prstGeom prst="rect">
            <a:avLst/>
          </a:prstGeom>
        </p:spPr>
      </p:pic>
      <p:pic>
        <p:nvPicPr>
          <p:cNvPr id="20" name="Picture 19"/>
          <p:cNvPicPr>
            <a:picLocks noChangeAspect="1"/>
          </p:cNvPicPr>
          <p:nvPr/>
        </p:nvPicPr>
        <p:blipFill>
          <a:blip r:embed="rId5"/>
          <a:stretch>
            <a:fillRect/>
          </a:stretch>
        </p:blipFill>
        <p:spPr>
          <a:xfrm>
            <a:off x="120742" y="1237081"/>
            <a:ext cx="4070258" cy="2531059"/>
          </a:xfrm>
          <a:prstGeom prst="rect">
            <a:avLst/>
          </a:prstGeom>
        </p:spPr>
      </p:pic>
      <p:pic>
        <p:nvPicPr>
          <p:cNvPr id="24" name="Picture 23"/>
          <p:cNvPicPr>
            <a:picLocks noChangeAspect="1"/>
          </p:cNvPicPr>
          <p:nvPr/>
        </p:nvPicPr>
        <p:blipFill>
          <a:blip r:embed="rId6"/>
          <a:stretch>
            <a:fillRect/>
          </a:stretch>
        </p:blipFill>
        <p:spPr>
          <a:xfrm>
            <a:off x="120742" y="1237081"/>
            <a:ext cx="4022362" cy="5380249"/>
          </a:xfrm>
          <a:prstGeom prst="rect">
            <a:avLst/>
          </a:prstGeom>
        </p:spPr>
      </p:pic>
      <p:pic>
        <p:nvPicPr>
          <p:cNvPr id="26" name="Picture 25"/>
          <p:cNvPicPr>
            <a:picLocks noChangeAspect="1"/>
          </p:cNvPicPr>
          <p:nvPr/>
        </p:nvPicPr>
        <p:blipFill>
          <a:blip r:embed="rId7"/>
          <a:stretch>
            <a:fillRect/>
          </a:stretch>
        </p:blipFill>
        <p:spPr>
          <a:xfrm>
            <a:off x="120742" y="1237081"/>
            <a:ext cx="4010292" cy="5392319"/>
          </a:xfrm>
          <a:prstGeom prst="rect">
            <a:avLst/>
          </a:prstGeom>
        </p:spPr>
      </p:pic>
      <p:sp>
        <p:nvSpPr>
          <p:cNvPr id="27" name="TextBox 26"/>
          <p:cNvSpPr txBox="1"/>
          <p:nvPr/>
        </p:nvSpPr>
        <p:spPr>
          <a:xfrm>
            <a:off x="1143000" y="1219200"/>
            <a:ext cx="7543800" cy="369332"/>
          </a:xfrm>
          <a:prstGeom prst="rect">
            <a:avLst/>
          </a:prstGeom>
          <a:noFill/>
        </p:spPr>
        <p:txBody>
          <a:bodyPr wrap="square" rtlCol="0">
            <a:spAutoFit/>
          </a:bodyPr>
          <a:lstStyle/>
          <a:p>
            <a:r>
              <a:rPr lang="en-US" dirty="0"/>
              <a:t>Now suppose </a:t>
            </a:r>
            <a:r>
              <a:rPr lang="en-US" i="1" dirty="0"/>
              <a:t>firm 2 </a:t>
            </a:r>
            <a:r>
              <a:rPr lang="en-US" dirty="0"/>
              <a:t>chooses output </a:t>
            </a:r>
            <a:r>
              <a:rPr lang="en-US" b="1" i="1" dirty="0"/>
              <a:t>after observing firm 1’s output</a:t>
            </a:r>
            <a:r>
              <a:rPr lang="en-US" dirty="0"/>
              <a:t>. </a:t>
            </a:r>
          </a:p>
        </p:txBody>
      </p:sp>
      <p:sp>
        <p:nvSpPr>
          <p:cNvPr id="28" name="TextBox 27"/>
          <p:cNvSpPr txBox="1"/>
          <p:nvPr/>
        </p:nvSpPr>
        <p:spPr>
          <a:xfrm>
            <a:off x="1143000" y="1676400"/>
            <a:ext cx="7696200" cy="646331"/>
          </a:xfrm>
          <a:prstGeom prst="rect">
            <a:avLst/>
          </a:prstGeom>
          <a:noFill/>
        </p:spPr>
        <p:txBody>
          <a:bodyPr wrap="square" rtlCol="0">
            <a:spAutoFit/>
          </a:bodyPr>
          <a:lstStyle/>
          <a:p>
            <a:r>
              <a:rPr lang="en-US" dirty="0"/>
              <a:t>When determining it’s output, </a:t>
            </a:r>
            <a:r>
              <a:rPr lang="en-US" i="1" dirty="0"/>
              <a:t>firm 1 </a:t>
            </a:r>
            <a:r>
              <a:rPr lang="en-US" dirty="0"/>
              <a:t>knows </a:t>
            </a:r>
            <a:r>
              <a:rPr lang="en-US" i="1" dirty="0"/>
              <a:t>firm 2</a:t>
            </a:r>
            <a:r>
              <a:rPr lang="en-US" dirty="0"/>
              <a:t>’s </a:t>
            </a:r>
            <a:r>
              <a:rPr lang="en-US" i="1" dirty="0"/>
              <a:t>best response function </a:t>
            </a:r>
            <a:r>
              <a:rPr lang="en-US" dirty="0"/>
              <a:t>which we derived for out 2-firm model as</a:t>
            </a:r>
          </a:p>
        </p:txBody>
      </p:sp>
      <p:sp>
        <p:nvSpPr>
          <p:cNvPr id="29" name="TextBox 28"/>
          <p:cNvSpPr txBox="1"/>
          <p:nvPr/>
        </p:nvSpPr>
        <p:spPr>
          <a:xfrm>
            <a:off x="3352800" y="2819400"/>
            <a:ext cx="5410200" cy="646331"/>
          </a:xfrm>
          <a:prstGeom prst="rect">
            <a:avLst/>
          </a:prstGeom>
          <a:noFill/>
        </p:spPr>
        <p:txBody>
          <a:bodyPr wrap="square" rtlCol="0">
            <a:spAutoFit/>
          </a:bodyPr>
          <a:lstStyle/>
          <a:p>
            <a:r>
              <a:rPr lang="en-US" dirty="0"/>
              <a:t>Subtracting this from the market demand function, we then get </a:t>
            </a:r>
            <a:r>
              <a:rPr lang="en-US" b="1" i="1" dirty="0"/>
              <a:t>firm 1’s residual demand function</a:t>
            </a:r>
            <a:endParaRPr lang="en-US" dirty="0"/>
          </a:p>
        </p:txBody>
      </p:sp>
      <p:sp>
        <p:nvSpPr>
          <p:cNvPr id="30" name="TextBox 29"/>
          <p:cNvSpPr txBox="1"/>
          <p:nvPr/>
        </p:nvSpPr>
        <p:spPr>
          <a:xfrm>
            <a:off x="4038600" y="4126468"/>
            <a:ext cx="4572000" cy="646331"/>
          </a:xfrm>
          <a:prstGeom prst="rect">
            <a:avLst/>
          </a:prstGeom>
          <a:noFill/>
        </p:spPr>
        <p:txBody>
          <a:bodyPr wrap="square" rtlCol="0">
            <a:spAutoFit/>
          </a:bodyPr>
          <a:lstStyle/>
          <a:p>
            <a:r>
              <a:rPr lang="en-US" dirty="0"/>
              <a:t>Solving for price, this gives us </a:t>
            </a:r>
            <a:r>
              <a:rPr lang="en-US" b="1" i="1" dirty="0"/>
              <a:t>firm 1’s residual demand curve</a:t>
            </a:r>
            <a:endParaRPr lang="en-US" dirty="0"/>
          </a:p>
        </p:txBody>
      </p:sp>
      <p:sp>
        <p:nvSpPr>
          <p:cNvPr id="31" name="TextBox 30"/>
          <p:cNvSpPr txBox="1"/>
          <p:nvPr/>
        </p:nvSpPr>
        <p:spPr>
          <a:xfrm>
            <a:off x="4038600" y="5334000"/>
            <a:ext cx="4724400" cy="646331"/>
          </a:xfrm>
          <a:prstGeom prst="rect">
            <a:avLst/>
          </a:prstGeom>
          <a:noFill/>
        </p:spPr>
        <p:txBody>
          <a:bodyPr wrap="square" rtlCol="0">
            <a:spAutoFit/>
          </a:bodyPr>
          <a:lstStyle/>
          <a:p>
            <a:r>
              <a:rPr lang="en-US" dirty="0"/>
              <a:t>The </a:t>
            </a:r>
            <a:r>
              <a:rPr lang="en-US" b="1" i="1" dirty="0"/>
              <a:t>residual marginal revenue curve </a:t>
            </a:r>
            <a:r>
              <a:rPr lang="en-US" dirty="0"/>
              <a:t>then has the same intercept but twice the slope; i.e. </a:t>
            </a:r>
          </a:p>
        </p:txBody>
      </p:sp>
      <p:pic>
        <p:nvPicPr>
          <p:cNvPr id="32" name="Picture 31"/>
          <p:cNvPicPr>
            <a:picLocks noChangeAspect="1"/>
          </p:cNvPicPr>
          <p:nvPr/>
        </p:nvPicPr>
        <p:blipFill>
          <a:blip r:embed="rId8"/>
          <a:stretch>
            <a:fillRect/>
          </a:stretch>
        </p:blipFill>
        <p:spPr>
          <a:xfrm>
            <a:off x="3487928" y="3505200"/>
            <a:ext cx="5275072" cy="605536"/>
          </a:xfrm>
          <a:prstGeom prst="rect">
            <a:avLst/>
          </a:prstGeom>
        </p:spPr>
      </p:pic>
      <p:sp>
        <p:nvSpPr>
          <p:cNvPr id="35" name="Rectangle 34"/>
          <p:cNvSpPr/>
          <p:nvPr/>
        </p:nvSpPr>
        <p:spPr>
          <a:xfrm>
            <a:off x="5257800" y="60198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1">
            <a:extLst>
              <a:ext uri="{FF2B5EF4-FFF2-40B4-BE49-F238E27FC236}">
                <a16:creationId xmlns:a16="http://schemas.microsoft.com/office/drawing/2014/main" id="{2BF09E49-5B72-4394-81B7-D8B88F4FD6AE}"/>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8" name="TextBox 17">
            <a:extLst>
              <a:ext uri="{FF2B5EF4-FFF2-40B4-BE49-F238E27FC236}">
                <a16:creationId xmlns:a16="http://schemas.microsoft.com/office/drawing/2014/main" id="{CC7E98A4-CB8F-48B3-9894-4226918FFCC6}"/>
              </a:ext>
            </a:extLst>
          </p:cNvPr>
          <p:cNvSpPr txBox="1"/>
          <p:nvPr/>
        </p:nvSpPr>
        <p:spPr>
          <a:xfrm>
            <a:off x="108672" y="376814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B05776B8-76A0-4007-B4D0-B2DB3F4CDD76}"/>
              </a:ext>
            </a:extLst>
          </p:cNvPr>
          <p:cNvSpPr txBox="1"/>
          <p:nvPr/>
        </p:nvSpPr>
        <p:spPr>
          <a:xfrm>
            <a:off x="72846" y="3654079"/>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771" y="20159"/>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dirty="0"/>
              <a:t>Stackelberg Equilibrium</a:t>
            </a:r>
          </a:p>
        </p:txBody>
      </p:sp>
      <p:sp>
        <p:nvSpPr>
          <p:cNvPr id="11" name="Rectangle 10"/>
          <p:cNvSpPr/>
          <p:nvPr/>
        </p:nvSpPr>
        <p:spPr>
          <a:xfrm>
            <a:off x="10025482" y="-173736"/>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a:blip r:embed="rId2"/>
          <a:stretch>
            <a:fillRect/>
          </a:stretch>
        </p:blipFill>
        <p:spPr>
          <a:xfrm>
            <a:off x="6597904" y="1295400"/>
            <a:ext cx="2393696" cy="540512"/>
          </a:xfrm>
          <a:prstGeom prst="rect">
            <a:avLst/>
          </a:prstGeom>
        </p:spPr>
      </p:pic>
      <p:sp>
        <p:nvSpPr>
          <p:cNvPr id="30" name="Rectangle 29"/>
          <p:cNvSpPr/>
          <p:nvPr/>
        </p:nvSpPr>
        <p:spPr>
          <a:xfrm>
            <a:off x="6553200" y="12192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3"/>
          <a:stretch>
            <a:fillRect/>
          </a:stretch>
        </p:blipFill>
        <p:spPr>
          <a:xfrm>
            <a:off x="120742" y="1237081"/>
            <a:ext cx="4010292" cy="5392319"/>
          </a:xfrm>
          <a:prstGeom prst="rect">
            <a:avLst/>
          </a:prstGeom>
        </p:spPr>
      </p:pic>
      <p:pic>
        <p:nvPicPr>
          <p:cNvPr id="33" name="Picture 32"/>
          <p:cNvPicPr>
            <a:picLocks noChangeAspect="1"/>
          </p:cNvPicPr>
          <p:nvPr/>
        </p:nvPicPr>
        <p:blipFill>
          <a:blip r:embed="rId4"/>
          <a:stretch>
            <a:fillRect/>
          </a:stretch>
        </p:blipFill>
        <p:spPr>
          <a:xfrm>
            <a:off x="56734" y="1237081"/>
            <a:ext cx="4085730" cy="5380249"/>
          </a:xfrm>
          <a:prstGeom prst="rect">
            <a:avLst/>
          </a:prstGeom>
        </p:spPr>
      </p:pic>
      <p:sp>
        <p:nvSpPr>
          <p:cNvPr id="34" name="TextBox 33"/>
          <p:cNvSpPr txBox="1"/>
          <p:nvPr/>
        </p:nvSpPr>
        <p:spPr>
          <a:xfrm>
            <a:off x="3200400" y="1219200"/>
            <a:ext cx="3276600" cy="923330"/>
          </a:xfrm>
          <a:prstGeom prst="rect">
            <a:avLst/>
          </a:prstGeom>
          <a:noFill/>
        </p:spPr>
        <p:txBody>
          <a:bodyPr wrap="square" rtlCol="0">
            <a:spAutoFit/>
          </a:bodyPr>
          <a:lstStyle/>
          <a:p>
            <a:r>
              <a:rPr lang="en-US" dirty="0"/>
              <a:t>Firm 1 will then produce where its residual </a:t>
            </a:r>
            <a:r>
              <a:rPr lang="en-US" i="1" dirty="0"/>
              <a:t>MR </a:t>
            </a:r>
            <a:r>
              <a:rPr lang="en-US" dirty="0"/>
              <a:t>is equal to </a:t>
            </a:r>
            <a:r>
              <a:rPr lang="en-US" i="1" dirty="0"/>
              <a:t>MC</a:t>
            </a:r>
            <a:r>
              <a:rPr lang="en-US" dirty="0"/>
              <a:t>; i.e. </a:t>
            </a:r>
          </a:p>
        </p:txBody>
      </p:sp>
      <p:pic>
        <p:nvPicPr>
          <p:cNvPr id="35" name="Picture 34"/>
          <p:cNvPicPr>
            <a:picLocks noChangeAspect="1"/>
          </p:cNvPicPr>
          <p:nvPr/>
        </p:nvPicPr>
        <p:blipFill>
          <a:blip r:embed="rId5"/>
          <a:stretch>
            <a:fillRect/>
          </a:stretch>
        </p:blipFill>
        <p:spPr>
          <a:xfrm>
            <a:off x="3904488" y="2952496"/>
            <a:ext cx="2023872" cy="552704"/>
          </a:xfrm>
          <a:prstGeom prst="rect">
            <a:avLst/>
          </a:prstGeom>
        </p:spPr>
      </p:pic>
      <p:pic>
        <p:nvPicPr>
          <p:cNvPr id="36" name="Picture 35"/>
          <p:cNvPicPr>
            <a:picLocks noChangeAspect="1"/>
          </p:cNvPicPr>
          <p:nvPr/>
        </p:nvPicPr>
        <p:blipFill>
          <a:blip r:embed="rId6"/>
          <a:stretch>
            <a:fillRect/>
          </a:stretch>
        </p:blipFill>
        <p:spPr>
          <a:xfrm>
            <a:off x="3886200" y="1981200"/>
            <a:ext cx="2157984" cy="556768"/>
          </a:xfrm>
          <a:prstGeom prst="rect">
            <a:avLst/>
          </a:prstGeom>
        </p:spPr>
      </p:pic>
      <p:pic>
        <p:nvPicPr>
          <p:cNvPr id="37" name="Picture 36"/>
          <p:cNvPicPr>
            <a:picLocks noChangeAspect="1"/>
          </p:cNvPicPr>
          <p:nvPr/>
        </p:nvPicPr>
        <p:blipFill>
          <a:blip r:embed="rId7"/>
          <a:stretch>
            <a:fillRect/>
          </a:stretch>
        </p:blipFill>
        <p:spPr>
          <a:xfrm>
            <a:off x="7010400" y="2938272"/>
            <a:ext cx="1483360" cy="589280"/>
          </a:xfrm>
          <a:prstGeom prst="rect">
            <a:avLst/>
          </a:prstGeom>
        </p:spPr>
      </p:pic>
      <p:cxnSp>
        <p:nvCxnSpPr>
          <p:cNvPr id="41" name="Straight Arrow Connector 40"/>
          <p:cNvCxnSpPr/>
          <p:nvPr/>
        </p:nvCxnSpPr>
        <p:spPr>
          <a:xfrm rot="5400000">
            <a:off x="4723606" y="28186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096000" y="32766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8"/>
          <a:stretch>
            <a:fillRect/>
          </a:stretch>
        </p:blipFill>
        <p:spPr>
          <a:xfrm>
            <a:off x="609600" y="1295400"/>
            <a:ext cx="2336800" cy="597408"/>
          </a:xfrm>
          <a:prstGeom prst="rect">
            <a:avLst/>
          </a:prstGeom>
        </p:spPr>
      </p:pic>
      <p:sp>
        <p:nvSpPr>
          <p:cNvPr id="46" name="Rectangle 45"/>
          <p:cNvSpPr/>
          <p:nvPr/>
        </p:nvSpPr>
        <p:spPr>
          <a:xfrm>
            <a:off x="533400" y="12192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4419600" y="3733800"/>
            <a:ext cx="4267200" cy="646331"/>
          </a:xfrm>
          <a:prstGeom prst="rect">
            <a:avLst/>
          </a:prstGeom>
          <a:noFill/>
        </p:spPr>
        <p:txBody>
          <a:bodyPr wrap="square" rtlCol="0">
            <a:spAutoFit/>
          </a:bodyPr>
          <a:lstStyle/>
          <a:p>
            <a:r>
              <a:rPr lang="en-US" dirty="0"/>
              <a:t>Plugging this into the </a:t>
            </a:r>
            <a:r>
              <a:rPr lang="en-US" i="1" dirty="0"/>
              <a:t>best response function </a:t>
            </a:r>
            <a:r>
              <a:rPr lang="en-US" dirty="0"/>
              <a:t>for </a:t>
            </a:r>
            <a:r>
              <a:rPr lang="en-US" i="1" dirty="0"/>
              <a:t>firm 2</a:t>
            </a:r>
            <a:r>
              <a:rPr lang="en-US" dirty="0"/>
              <a:t>, </a:t>
            </a:r>
          </a:p>
        </p:txBody>
      </p:sp>
      <p:pic>
        <p:nvPicPr>
          <p:cNvPr id="49" name="Picture 48"/>
          <p:cNvPicPr>
            <a:picLocks noChangeAspect="1"/>
          </p:cNvPicPr>
          <p:nvPr/>
        </p:nvPicPr>
        <p:blipFill>
          <a:blip r:embed="rId9"/>
          <a:stretch>
            <a:fillRect/>
          </a:stretch>
        </p:blipFill>
        <p:spPr>
          <a:xfrm>
            <a:off x="4495800" y="4639056"/>
            <a:ext cx="2007616" cy="601472"/>
          </a:xfrm>
          <a:prstGeom prst="rect">
            <a:avLst/>
          </a:prstGeom>
        </p:spPr>
      </p:pic>
      <p:pic>
        <p:nvPicPr>
          <p:cNvPr id="50" name="Picture 49"/>
          <p:cNvPicPr>
            <a:picLocks noChangeAspect="1"/>
          </p:cNvPicPr>
          <p:nvPr/>
        </p:nvPicPr>
        <p:blipFill>
          <a:blip r:embed="rId10"/>
          <a:stretch>
            <a:fillRect/>
          </a:stretch>
        </p:blipFill>
        <p:spPr>
          <a:xfrm>
            <a:off x="6609080" y="4419600"/>
            <a:ext cx="2153920" cy="820928"/>
          </a:xfrm>
          <a:prstGeom prst="rect">
            <a:avLst/>
          </a:prstGeom>
        </p:spPr>
      </p:pic>
      <p:pic>
        <p:nvPicPr>
          <p:cNvPr id="51" name="Picture 50"/>
          <p:cNvPicPr>
            <a:picLocks noChangeAspect="1"/>
          </p:cNvPicPr>
          <p:nvPr/>
        </p:nvPicPr>
        <p:blipFill>
          <a:blip r:embed="rId11"/>
          <a:stretch>
            <a:fillRect/>
          </a:stretch>
        </p:blipFill>
        <p:spPr>
          <a:xfrm>
            <a:off x="5215128" y="5638800"/>
            <a:ext cx="1528064" cy="585216"/>
          </a:xfrm>
          <a:prstGeom prst="rect">
            <a:avLst/>
          </a:prstGeom>
        </p:spPr>
      </p:pic>
      <p:sp>
        <p:nvSpPr>
          <p:cNvPr id="52" name="Rectangle 51"/>
          <p:cNvSpPr/>
          <p:nvPr/>
        </p:nvSpPr>
        <p:spPr>
          <a:xfrm>
            <a:off x="6934200" y="2895600"/>
            <a:ext cx="16002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5181600" y="5562600"/>
            <a:ext cx="16002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Brace 25"/>
          <p:cNvSpPr/>
          <p:nvPr/>
        </p:nvSpPr>
        <p:spPr>
          <a:xfrm rot="16200000">
            <a:off x="7581900" y="1866901"/>
            <a:ext cx="304800" cy="1600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6781800" y="2133600"/>
            <a:ext cx="2057400" cy="369332"/>
          </a:xfrm>
          <a:prstGeom prst="rect">
            <a:avLst/>
          </a:prstGeom>
          <a:noFill/>
        </p:spPr>
        <p:txBody>
          <a:bodyPr wrap="square" rtlCol="0">
            <a:spAutoFit/>
          </a:bodyPr>
          <a:lstStyle/>
          <a:p>
            <a:r>
              <a:rPr lang="en-US" dirty="0"/>
              <a:t>Monopoly quantity</a:t>
            </a:r>
          </a:p>
        </p:txBody>
      </p:sp>
      <p:sp>
        <p:nvSpPr>
          <p:cNvPr id="38" name="Right Brace 37"/>
          <p:cNvSpPr/>
          <p:nvPr/>
        </p:nvSpPr>
        <p:spPr>
          <a:xfrm>
            <a:off x="6858000" y="5486400"/>
            <a:ext cx="2286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7239000" y="5410200"/>
            <a:ext cx="1219200" cy="923330"/>
          </a:xfrm>
          <a:prstGeom prst="rect">
            <a:avLst/>
          </a:prstGeom>
          <a:noFill/>
        </p:spPr>
        <p:txBody>
          <a:bodyPr wrap="square" rtlCol="0">
            <a:spAutoFit/>
          </a:bodyPr>
          <a:lstStyle/>
          <a:p>
            <a:r>
              <a:rPr lang="en-US" dirty="0"/>
              <a:t>Half of the Monopoly quantity</a:t>
            </a:r>
          </a:p>
        </p:txBody>
      </p:sp>
      <p:sp>
        <p:nvSpPr>
          <p:cNvPr id="27" name="Footer Placeholder 1">
            <a:extLst>
              <a:ext uri="{FF2B5EF4-FFF2-40B4-BE49-F238E27FC236}">
                <a16:creationId xmlns:a16="http://schemas.microsoft.com/office/drawing/2014/main" id="{4480460F-76C8-4BF8-B631-D08EBD666AA2}"/>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8" name="TextBox 27">
            <a:extLst>
              <a:ext uri="{FF2B5EF4-FFF2-40B4-BE49-F238E27FC236}">
                <a16:creationId xmlns:a16="http://schemas.microsoft.com/office/drawing/2014/main" id="{07D36F2A-8525-497E-A9C5-85A746F41078}"/>
              </a:ext>
            </a:extLst>
          </p:cNvPr>
          <p:cNvSpPr txBox="1"/>
          <p:nvPr/>
        </p:nvSpPr>
        <p:spPr>
          <a:xfrm>
            <a:off x="109312" y="373380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9F1D15CD-3C04-4A27-8E48-57C92B1227FE}"/>
              </a:ext>
            </a:extLst>
          </p:cNvPr>
          <p:cNvSpPr txBox="1"/>
          <p:nvPr/>
        </p:nvSpPr>
        <p:spPr>
          <a:xfrm>
            <a:off x="72846" y="3654079"/>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 presetClass="entr" presetSubtype="0"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par>
                                <p:cTn id="21" presetID="1" presetClass="entr" presetSubtype="0" fill="hold" nodeType="withEffect">
                                  <p:stCondLst>
                                    <p:cond delay="1000"/>
                                  </p:stCondLst>
                                  <p:childTnLst>
                                    <p:set>
                                      <p:cBhvr>
                                        <p:cTn id="22" dur="1" fill="hold">
                                          <p:stCondLst>
                                            <p:cond delay="0"/>
                                          </p:stCondLst>
                                        </p:cTn>
                                        <p:tgtEl>
                                          <p:spTgt spid="37"/>
                                        </p:tgtEl>
                                        <p:attrNameLst>
                                          <p:attrName>style.visibility</p:attrName>
                                        </p:attrNameLst>
                                      </p:cBhvr>
                                      <p:to>
                                        <p:strVal val="visible"/>
                                      </p:to>
                                    </p:set>
                                  </p:childTnLst>
                                </p:cTn>
                              </p:par>
                              <p:par>
                                <p:cTn id="23" presetID="10" presetClass="entr" presetSubtype="0" fill="hold" grpId="0" nodeType="withEffect">
                                  <p:stCondLst>
                                    <p:cond delay="10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par>
                                <p:cTn id="31" presetID="1" presetClass="entr" presetSubtype="0" fill="hold" grpId="0" nodeType="withEffect">
                                  <p:stCondLst>
                                    <p:cond delay="100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100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0" presetClass="entr" presetSubtype="0" fill="hold" grpId="0"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0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2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childTnLst>
                                </p:cTn>
                              </p:par>
                              <p:par>
                                <p:cTn id="56" presetID="1" presetClass="entr" presetSubtype="0" fill="hold" grpId="0" nodeType="withEffect">
                                  <p:stCondLst>
                                    <p:cond delay="100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7" grpId="0"/>
      <p:bldP spid="52" grpId="0" animBg="1"/>
      <p:bldP spid="53" grpId="0" animBg="1"/>
      <p:bldP spid="26" grpId="0" animBg="1"/>
      <p:bldP spid="31" grpId="0"/>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60"/>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lstStyle/>
          <a:p>
            <a:r>
              <a:rPr lang="en-US" dirty="0"/>
              <a:t>Oligopoly with Asymmetric Information</a:t>
            </a:r>
          </a:p>
        </p:txBody>
      </p:sp>
      <p:sp>
        <p:nvSpPr>
          <p:cNvPr id="6" name="TextBox 5"/>
          <p:cNvSpPr txBox="1"/>
          <p:nvPr/>
        </p:nvSpPr>
        <p:spPr>
          <a:xfrm>
            <a:off x="304800" y="1371600"/>
            <a:ext cx="8610600" cy="646331"/>
          </a:xfrm>
          <a:prstGeom prst="rect">
            <a:avLst/>
          </a:prstGeom>
          <a:noFill/>
        </p:spPr>
        <p:txBody>
          <a:bodyPr wrap="square" rtlCol="0">
            <a:spAutoFit/>
          </a:bodyPr>
          <a:lstStyle/>
          <a:p>
            <a:r>
              <a:rPr lang="en-US" dirty="0"/>
              <a:t>Now suppose that </a:t>
            </a:r>
            <a:r>
              <a:rPr lang="en-US" i="1" dirty="0"/>
              <a:t>firm 1</a:t>
            </a:r>
            <a:r>
              <a:rPr lang="en-US" dirty="0"/>
              <a:t>’s marginal cost is still </a:t>
            </a:r>
            <a:r>
              <a:rPr lang="en-US" i="1" dirty="0">
                <a:latin typeface="Times New Roman"/>
              </a:rPr>
              <a:t>c</a:t>
            </a:r>
            <a:r>
              <a:rPr lang="en-US" i="1" dirty="0"/>
              <a:t> </a:t>
            </a:r>
            <a:r>
              <a:rPr lang="en-US" dirty="0"/>
              <a:t>but </a:t>
            </a:r>
            <a:r>
              <a:rPr lang="en-US" i="1" dirty="0"/>
              <a:t>firm 2 </a:t>
            </a:r>
            <a:r>
              <a:rPr lang="en-US" dirty="0"/>
              <a:t>might have either high marginal cost </a:t>
            </a:r>
            <a:r>
              <a:rPr lang="en-US" i="1" dirty="0">
                <a:latin typeface="Times New Roman"/>
              </a:rPr>
              <a:t>c</a:t>
            </a:r>
            <a:r>
              <a:rPr lang="en-US" i="1" baseline="30000" dirty="0">
                <a:latin typeface="Times New Roman"/>
              </a:rPr>
              <a:t>H</a:t>
            </a:r>
            <a:r>
              <a:rPr lang="en-US" dirty="0"/>
              <a:t> or low marginal cost </a:t>
            </a:r>
            <a:r>
              <a:rPr lang="en-US" i="1" dirty="0">
                <a:latin typeface="Times New Roman"/>
              </a:rPr>
              <a:t>c</a:t>
            </a:r>
            <a:r>
              <a:rPr lang="en-US" i="1" baseline="30000" dirty="0">
                <a:latin typeface="Times New Roman"/>
              </a:rPr>
              <a:t>L</a:t>
            </a:r>
            <a:r>
              <a:rPr lang="en-US" dirty="0"/>
              <a:t>.</a:t>
            </a:r>
          </a:p>
        </p:txBody>
      </p:sp>
      <p:sp>
        <p:nvSpPr>
          <p:cNvPr id="7" name="TextBox 6"/>
          <p:cNvSpPr txBox="1"/>
          <p:nvPr/>
        </p:nvSpPr>
        <p:spPr>
          <a:xfrm>
            <a:off x="304800" y="2057400"/>
            <a:ext cx="8610600" cy="369332"/>
          </a:xfrm>
          <a:prstGeom prst="rect">
            <a:avLst/>
          </a:prstGeom>
          <a:noFill/>
        </p:spPr>
        <p:txBody>
          <a:bodyPr wrap="square" rtlCol="0">
            <a:spAutoFit/>
          </a:bodyPr>
          <a:lstStyle/>
          <a:p>
            <a:r>
              <a:rPr lang="en-US" dirty="0"/>
              <a:t>The probability that </a:t>
            </a:r>
            <a:r>
              <a:rPr lang="en-US" i="1" dirty="0"/>
              <a:t>firm 2 </a:t>
            </a:r>
            <a:r>
              <a:rPr lang="en-US" dirty="0"/>
              <a:t>has </a:t>
            </a:r>
            <a:r>
              <a:rPr lang="en-US" i="1" dirty="0"/>
              <a:t>high </a:t>
            </a:r>
            <a:r>
              <a:rPr lang="en-US" dirty="0"/>
              <a:t>marginal cost </a:t>
            </a:r>
            <a:r>
              <a:rPr lang="en-US" i="1" dirty="0">
                <a:latin typeface="Times New Roman"/>
              </a:rPr>
              <a:t>c</a:t>
            </a:r>
            <a:r>
              <a:rPr lang="en-US" i="1" baseline="30000" dirty="0">
                <a:latin typeface="Times New Roman"/>
              </a:rPr>
              <a:t>H</a:t>
            </a:r>
            <a:r>
              <a:rPr lang="en-US" dirty="0"/>
              <a:t> is </a:t>
            </a:r>
            <a:r>
              <a:rPr lang="en-US" i="1" dirty="0">
                <a:latin typeface="Symbol"/>
              </a:rPr>
              <a:t>r</a:t>
            </a:r>
            <a:r>
              <a:rPr lang="en-US" dirty="0"/>
              <a:t>.</a:t>
            </a:r>
          </a:p>
        </p:txBody>
      </p:sp>
      <p:sp>
        <p:nvSpPr>
          <p:cNvPr id="8" name="TextBox 7"/>
          <p:cNvSpPr txBox="1"/>
          <p:nvPr/>
        </p:nvSpPr>
        <p:spPr>
          <a:xfrm>
            <a:off x="304800" y="2477869"/>
            <a:ext cx="8534400" cy="646331"/>
          </a:xfrm>
          <a:prstGeom prst="rect">
            <a:avLst/>
          </a:prstGeom>
          <a:noFill/>
        </p:spPr>
        <p:txBody>
          <a:bodyPr wrap="square" rtlCol="0">
            <a:spAutoFit/>
          </a:bodyPr>
          <a:lstStyle/>
          <a:p>
            <a:r>
              <a:rPr lang="en-US" dirty="0"/>
              <a:t>The </a:t>
            </a:r>
            <a:r>
              <a:rPr lang="en-US" i="1" dirty="0"/>
              <a:t>Cournot quantity setting game </a:t>
            </a:r>
            <a:r>
              <a:rPr lang="en-US" dirty="0"/>
              <a:t>played by the two firms is then a </a:t>
            </a:r>
            <a:r>
              <a:rPr lang="en-US" i="1" dirty="0"/>
              <a:t>Baysian game of incomplete information</a:t>
            </a:r>
            <a:r>
              <a:rPr lang="en-US" dirty="0"/>
              <a:t>.</a:t>
            </a:r>
          </a:p>
        </p:txBody>
      </p:sp>
      <p:sp>
        <p:nvSpPr>
          <p:cNvPr id="9" name="TextBox 8"/>
          <p:cNvSpPr txBox="1"/>
          <p:nvPr/>
        </p:nvSpPr>
        <p:spPr>
          <a:xfrm>
            <a:off x="304800" y="3163669"/>
            <a:ext cx="8534400" cy="923330"/>
          </a:xfrm>
          <a:prstGeom prst="rect">
            <a:avLst/>
          </a:prstGeom>
          <a:noFill/>
        </p:spPr>
        <p:txBody>
          <a:bodyPr wrap="square" rtlCol="0">
            <a:spAutoFit/>
          </a:bodyPr>
          <a:lstStyle/>
          <a:p>
            <a:r>
              <a:rPr lang="en-US" dirty="0"/>
              <a:t>Such games are modelled in a </a:t>
            </a:r>
            <a:r>
              <a:rPr lang="en-US" i="1" dirty="0"/>
              <a:t>sequential </a:t>
            </a:r>
            <a:r>
              <a:rPr lang="en-US" dirty="0"/>
              <a:t>setting, with the fictional player </a:t>
            </a:r>
            <a:r>
              <a:rPr lang="en-US" i="1" dirty="0"/>
              <a:t>Nature </a:t>
            </a:r>
            <a:r>
              <a:rPr lang="en-US" dirty="0"/>
              <a:t>moving first and assigning either a </a:t>
            </a:r>
            <a:r>
              <a:rPr lang="en-US" i="1" dirty="0"/>
              <a:t>high cost type</a:t>
            </a:r>
            <a:r>
              <a:rPr lang="en-US" dirty="0"/>
              <a:t> or a </a:t>
            </a:r>
            <a:r>
              <a:rPr lang="en-US" i="1" dirty="0"/>
              <a:t>low cost type </a:t>
            </a:r>
            <a:r>
              <a:rPr lang="en-US" dirty="0"/>
              <a:t>to </a:t>
            </a:r>
            <a:r>
              <a:rPr lang="en-US" i="1" dirty="0"/>
              <a:t>firm 2</a:t>
            </a:r>
            <a:r>
              <a:rPr lang="en-US" dirty="0"/>
              <a:t> prior to the simultaneous quantity setting game.</a:t>
            </a:r>
          </a:p>
        </p:txBody>
      </p:sp>
      <p:sp>
        <p:nvSpPr>
          <p:cNvPr id="10" name="TextBox 9"/>
          <p:cNvSpPr txBox="1"/>
          <p:nvPr/>
        </p:nvSpPr>
        <p:spPr>
          <a:xfrm>
            <a:off x="304800" y="4105870"/>
            <a:ext cx="8534400" cy="646331"/>
          </a:xfrm>
          <a:prstGeom prst="rect">
            <a:avLst/>
          </a:prstGeom>
          <a:noFill/>
        </p:spPr>
        <p:txBody>
          <a:bodyPr wrap="square" rtlCol="0">
            <a:spAutoFit/>
          </a:bodyPr>
          <a:lstStyle/>
          <a:p>
            <a:r>
              <a:rPr lang="en-US" dirty="0"/>
              <a:t>A </a:t>
            </a:r>
            <a:r>
              <a:rPr lang="en-US" i="1" dirty="0"/>
              <a:t>strategy for firm 2 </a:t>
            </a:r>
            <a:r>
              <a:rPr lang="en-US" dirty="0"/>
              <a:t>(prior to the onset of the game) is then the selection of a quantity </a:t>
            </a:r>
            <a:r>
              <a:rPr lang="en-US" i="1" dirty="0">
                <a:latin typeface="Times New Roman"/>
              </a:rPr>
              <a:t>x</a:t>
            </a:r>
            <a:r>
              <a:rPr lang="en-US" i="1" baseline="30000" dirty="0">
                <a:latin typeface="Times New Roman"/>
              </a:rPr>
              <a:t>H</a:t>
            </a:r>
            <a:r>
              <a:rPr lang="en-US" dirty="0"/>
              <a:t> in the event </a:t>
            </a:r>
            <a:r>
              <a:rPr lang="en-US" i="1" dirty="0"/>
              <a:t>firm 2 </a:t>
            </a:r>
            <a:r>
              <a:rPr lang="en-US" dirty="0"/>
              <a:t>has </a:t>
            </a:r>
            <a:r>
              <a:rPr lang="en-US" i="1" dirty="0"/>
              <a:t>high </a:t>
            </a:r>
            <a:r>
              <a:rPr lang="en-US" dirty="0"/>
              <a:t>costs </a:t>
            </a:r>
            <a:r>
              <a:rPr lang="en-US" b="1" dirty="0"/>
              <a:t>and</a:t>
            </a:r>
            <a:r>
              <a:rPr lang="en-US" dirty="0"/>
              <a:t> a quantity </a:t>
            </a:r>
            <a:r>
              <a:rPr lang="en-US" i="1" dirty="0">
                <a:latin typeface="Times New Roman"/>
              </a:rPr>
              <a:t>x</a:t>
            </a:r>
            <a:r>
              <a:rPr lang="en-US" i="1" baseline="30000" dirty="0">
                <a:latin typeface="Times New Roman"/>
              </a:rPr>
              <a:t>L</a:t>
            </a:r>
            <a:r>
              <a:rPr lang="en-US" dirty="0"/>
              <a:t> in the event it has </a:t>
            </a:r>
            <a:r>
              <a:rPr lang="en-US" i="1" dirty="0"/>
              <a:t>low </a:t>
            </a:r>
            <a:r>
              <a:rPr lang="en-US" dirty="0"/>
              <a:t>costs. </a:t>
            </a:r>
          </a:p>
        </p:txBody>
      </p:sp>
      <p:sp>
        <p:nvSpPr>
          <p:cNvPr id="11" name="TextBox 10"/>
          <p:cNvSpPr txBox="1"/>
          <p:nvPr/>
        </p:nvSpPr>
        <p:spPr>
          <a:xfrm>
            <a:off x="304800" y="4800600"/>
            <a:ext cx="8534400" cy="369332"/>
          </a:xfrm>
          <a:prstGeom prst="rect">
            <a:avLst/>
          </a:prstGeom>
          <a:noFill/>
        </p:spPr>
        <p:txBody>
          <a:bodyPr wrap="square" rtlCol="0">
            <a:spAutoFit/>
          </a:bodyPr>
          <a:lstStyle/>
          <a:p>
            <a:r>
              <a:rPr lang="en-US" i="1" dirty="0"/>
              <a:t>Firm 2 </a:t>
            </a:r>
            <a:r>
              <a:rPr lang="en-US" dirty="0"/>
              <a:t>then takes output </a:t>
            </a:r>
            <a:r>
              <a:rPr lang="en-US" i="1" dirty="0">
                <a:latin typeface="Times New Roman"/>
              </a:rPr>
              <a:t>x</a:t>
            </a:r>
            <a:r>
              <a:rPr lang="en-US" baseline="-25000" dirty="0">
                <a:latin typeface="Times New Roman"/>
              </a:rPr>
              <a:t>1</a:t>
            </a:r>
            <a:r>
              <a:rPr lang="en-US" dirty="0"/>
              <a:t> as given when choosing its quantity.  </a:t>
            </a:r>
            <a:endParaRPr lang="en-US" i="1" dirty="0"/>
          </a:p>
        </p:txBody>
      </p:sp>
      <p:sp>
        <p:nvSpPr>
          <p:cNvPr id="12" name="TextBox 11"/>
          <p:cNvSpPr txBox="1"/>
          <p:nvPr/>
        </p:nvSpPr>
        <p:spPr>
          <a:xfrm>
            <a:off x="304800" y="5257800"/>
            <a:ext cx="8534400" cy="646331"/>
          </a:xfrm>
          <a:prstGeom prst="rect">
            <a:avLst/>
          </a:prstGeom>
          <a:noFill/>
        </p:spPr>
        <p:txBody>
          <a:bodyPr wrap="square" rtlCol="0">
            <a:spAutoFit/>
          </a:bodyPr>
          <a:lstStyle/>
          <a:p>
            <a:r>
              <a:rPr lang="en-US" dirty="0"/>
              <a:t>And</a:t>
            </a:r>
            <a:r>
              <a:rPr lang="en-US" i="1" dirty="0"/>
              <a:t> firm 2 </a:t>
            </a:r>
            <a:r>
              <a:rPr lang="en-US" dirty="0"/>
              <a:t>takes the </a:t>
            </a:r>
            <a:r>
              <a:rPr lang="en-US" i="1" dirty="0"/>
              <a:t>strategy</a:t>
            </a:r>
            <a:r>
              <a:rPr lang="en-US" dirty="0"/>
              <a:t> </a:t>
            </a:r>
            <a:r>
              <a:rPr lang="en-US" dirty="0">
                <a:latin typeface="Times New Roman"/>
              </a:rPr>
              <a:t>(</a:t>
            </a:r>
            <a:r>
              <a:rPr lang="en-US" i="1" dirty="0">
                <a:latin typeface="Times New Roman"/>
              </a:rPr>
              <a:t>x</a:t>
            </a:r>
            <a:r>
              <a:rPr lang="en-US" i="1" baseline="30000" dirty="0">
                <a:latin typeface="Times New Roman"/>
              </a:rPr>
              <a:t>L</a:t>
            </a:r>
            <a:r>
              <a:rPr lang="en-US" dirty="0">
                <a:latin typeface="Times New Roman"/>
              </a:rPr>
              <a:t>,</a:t>
            </a:r>
            <a:r>
              <a:rPr lang="en-US" i="1" baseline="30000" dirty="0">
                <a:latin typeface="Times New Roman"/>
              </a:rPr>
              <a:t> </a:t>
            </a:r>
            <a:r>
              <a:rPr lang="en-US" i="1" dirty="0">
                <a:latin typeface="Times New Roman"/>
              </a:rPr>
              <a:t>x</a:t>
            </a:r>
            <a:r>
              <a:rPr lang="en-US" i="1" baseline="30000" dirty="0">
                <a:latin typeface="Times New Roman"/>
              </a:rPr>
              <a:t>H</a:t>
            </a:r>
            <a:r>
              <a:rPr lang="en-US" dirty="0">
                <a:latin typeface="Times New Roman"/>
              </a:rPr>
              <a:t>)</a:t>
            </a:r>
            <a:r>
              <a:rPr lang="en-US" dirty="0"/>
              <a:t> as well as the probability </a:t>
            </a:r>
            <a:r>
              <a:rPr lang="en-US" i="1" dirty="0">
                <a:latin typeface="Symbol"/>
              </a:rPr>
              <a:t>r</a:t>
            </a:r>
            <a:r>
              <a:rPr lang="en-US" dirty="0"/>
              <a:t> as given when choosing its quantity </a:t>
            </a:r>
            <a:r>
              <a:rPr lang="en-US" i="1" dirty="0">
                <a:latin typeface="Times New Roman"/>
              </a:rPr>
              <a:t>x</a:t>
            </a:r>
            <a:r>
              <a:rPr lang="en-US" baseline="-25000" dirty="0">
                <a:latin typeface="Times New Roman"/>
              </a:rPr>
              <a:t>1</a:t>
            </a:r>
            <a:r>
              <a:rPr lang="en-US" dirty="0"/>
              <a:t>.  </a:t>
            </a:r>
            <a:endParaRPr lang="en-US" i="1" dirty="0"/>
          </a:p>
        </p:txBody>
      </p:sp>
      <p:sp>
        <p:nvSpPr>
          <p:cNvPr id="13" name="TextBox 12"/>
          <p:cNvSpPr txBox="1"/>
          <p:nvPr/>
        </p:nvSpPr>
        <p:spPr>
          <a:xfrm>
            <a:off x="304800" y="5906869"/>
            <a:ext cx="8534400" cy="646331"/>
          </a:xfrm>
          <a:prstGeom prst="rect">
            <a:avLst/>
          </a:prstGeom>
          <a:noFill/>
        </p:spPr>
        <p:txBody>
          <a:bodyPr wrap="square" rtlCol="0">
            <a:spAutoFit/>
          </a:bodyPr>
          <a:lstStyle/>
          <a:p>
            <a:r>
              <a:rPr lang="en-US" dirty="0"/>
              <a:t>The </a:t>
            </a:r>
            <a:r>
              <a:rPr lang="en-US" i="1" dirty="0"/>
              <a:t>Cournot equilibrium </a:t>
            </a:r>
            <a:r>
              <a:rPr lang="en-US" dirty="0"/>
              <a:t>is reached when the two firms are </a:t>
            </a:r>
            <a:r>
              <a:rPr lang="en-US" i="1" dirty="0"/>
              <a:t>best-responding </a:t>
            </a:r>
            <a:r>
              <a:rPr lang="en-US" dirty="0"/>
              <a:t>to one another (given the beliefs </a:t>
            </a:r>
            <a:r>
              <a:rPr lang="en-US" i="1" dirty="0">
                <a:latin typeface="Symbol"/>
              </a:rPr>
              <a:t>r </a:t>
            </a:r>
            <a:r>
              <a:rPr lang="en-US" dirty="0"/>
              <a:t>on the part of </a:t>
            </a:r>
            <a:r>
              <a:rPr lang="en-US" i="1" dirty="0"/>
              <a:t>firm 1</a:t>
            </a:r>
            <a:r>
              <a:rPr lang="en-US" dirty="0"/>
              <a:t>).  </a:t>
            </a:r>
            <a:endParaRPr lang="en-US" i="1" dirty="0"/>
          </a:p>
        </p:txBody>
      </p:sp>
      <p:sp>
        <p:nvSpPr>
          <p:cNvPr id="14" name="Footer Placeholder 1">
            <a:extLst>
              <a:ext uri="{FF2B5EF4-FFF2-40B4-BE49-F238E27FC236}">
                <a16:creationId xmlns:a16="http://schemas.microsoft.com/office/drawing/2014/main" id="{D5EA8A26-9EF0-48B5-B648-14C77DCB4A05}"/>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438E-D7F3-04C0-DEA3-EBBC481DC0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4400C2-D3EB-1AEE-461C-B0C4E4CD1905}"/>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rmAutofit/>
          </a:bodyPr>
          <a:lstStyle/>
          <a:p>
            <a:r>
              <a:rPr lang="en-US" dirty="0"/>
              <a:t>Quantity or Price Competition</a:t>
            </a:r>
          </a:p>
        </p:txBody>
      </p:sp>
      <p:sp>
        <p:nvSpPr>
          <p:cNvPr id="4" name="Content Placeholder 1">
            <a:extLst>
              <a:ext uri="{FF2B5EF4-FFF2-40B4-BE49-F238E27FC236}">
                <a16:creationId xmlns:a16="http://schemas.microsoft.com/office/drawing/2014/main" id="{94565A83-ABEF-B675-0B30-70A8A8B0F5BC}"/>
              </a:ext>
            </a:extLst>
          </p:cNvPr>
          <p:cNvSpPr>
            <a:spLocks noGrp="1"/>
          </p:cNvSpPr>
          <p:nvPr>
            <p:ph idx="1"/>
          </p:nvPr>
        </p:nvSpPr>
        <p:spPr>
          <a:xfrm>
            <a:off x="152400" y="1295400"/>
            <a:ext cx="8763000" cy="5105400"/>
          </a:xfrm>
        </p:spPr>
        <p:txBody>
          <a:bodyPr>
            <a:normAutofit lnSpcReduction="10000"/>
          </a:bodyPr>
          <a:lstStyle/>
          <a:p>
            <a:r>
              <a:rPr lang="en-US" sz="2200" dirty="0"/>
              <a:t>In this chapter we will assume that the small number of firms sell an </a:t>
            </a:r>
            <a:r>
              <a:rPr lang="en-US" sz="2200" b="1" i="1" dirty="0"/>
              <a:t>identical product</a:t>
            </a:r>
            <a:r>
              <a:rPr lang="en-US" sz="2200" dirty="0"/>
              <a:t>. In the next Chapter 26 we extend this to include </a:t>
            </a:r>
            <a:r>
              <a:rPr lang="en-US" sz="2200" i="1" dirty="0"/>
              <a:t>product differentiation </a:t>
            </a:r>
            <a:r>
              <a:rPr lang="en-US" sz="2200" dirty="0"/>
              <a:t>and</a:t>
            </a:r>
            <a:r>
              <a:rPr lang="en-US" sz="2200" i="1" dirty="0"/>
              <a:t> innovation.</a:t>
            </a:r>
            <a:r>
              <a:rPr lang="en-US" sz="2200" dirty="0"/>
              <a:t> </a:t>
            </a:r>
          </a:p>
          <a:p>
            <a:r>
              <a:rPr lang="en-US" sz="2200" dirty="0"/>
              <a:t>Whether the </a:t>
            </a:r>
            <a:r>
              <a:rPr lang="en-US" sz="2200" b="1" i="1" dirty="0"/>
              <a:t>strategic variable </a:t>
            </a:r>
            <a:r>
              <a:rPr lang="en-US" sz="2200" dirty="0"/>
              <a:t>is </a:t>
            </a:r>
            <a:r>
              <a:rPr lang="en-US" sz="2200" b="1" i="1" dirty="0">
                <a:solidFill>
                  <a:srgbClr val="FF0000"/>
                </a:solidFill>
              </a:rPr>
              <a:t>quantity</a:t>
            </a:r>
            <a:r>
              <a:rPr lang="en-US" sz="2200" dirty="0"/>
              <a:t> or </a:t>
            </a:r>
            <a:r>
              <a:rPr lang="en-US" sz="2200" b="1" i="1" dirty="0">
                <a:solidFill>
                  <a:srgbClr val="FF0000"/>
                </a:solidFill>
              </a:rPr>
              <a:t>prices</a:t>
            </a:r>
            <a:r>
              <a:rPr lang="en-US" sz="2200" dirty="0"/>
              <a:t> depends on the context.</a:t>
            </a:r>
          </a:p>
          <a:p>
            <a:r>
              <a:rPr lang="en-US" sz="2200" dirty="0"/>
              <a:t>In general, </a:t>
            </a:r>
            <a:r>
              <a:rPr lang="en-US" sz="2200" b="1" i="1" dirty="0">
                <a:solidFill>
                  <a:srgbClr val="FF0000"/>
                </a:solidFill>
              </a:rPr>
              <a:t>price competition</a:t>
            </a:r>
            <a:r>
              <a:rPr lang="en-US" sz="2200" b="1" i="1" dirty="0"/>
              <a:t> </a:t>
            </a:r>
            <a:r>
              <a:rPr lang="en-US" sz="2200" dirty="0"/>
              <a:t>is likely in a setting </a:t>
            </a:r>
            <a:r>
              <a:rPr lang="en-US" sz="2200" b="1" i="1" dirty="0"/>
              <a:t>without production capacity constraints</a:t>
            </a:r>
            <a:r>
              <a:rPr lang="en-US" sz="2200" dirty="0"/>
              <a:t>: </a:t>
            </a:r>
            <a:r>
              <a:rPr lang="en-GB" sz="2200" dirty="0"/>
              <a:t>If firms can meet any demand at their chosen price, price competition is more realistic.</a:t>
            </a:r>
          </a:p>
          <a:p>
            <a:r>
              <a:rPr lang="en-US" sz="2200" dirty="0"/>
              <a:t>Examples may include </a:t>
            </a:r>
            <a:r>
              <a:rPr lang="en-GB" sz="2200" dirty="0"/>
              <a:t>airlines with empty seats close to departure and supermarkets (selling identical products).</a:t>
            </a:r>
            <a:endParaRPr lang="en-US" sz="2200" dirty="0"/>
          </a:p>
          <a:p>
            <a:r>
              <a:rPr lang="en-US" sz="2200" dirty="0"/>
              <a:t>In general, </a:t>
            </a:r>
            <a:r>
              <a:rPr lang="en-US" sz="2200" b="1" i="1" dirty="0">
                <a:solidFill>
                  <a:srgbClr val="FF0000"/>
                </a:solidFill>
              </a:rPr>
              <a:t>quantity competition</a:t>
            </a:r>
            <a:r>
              <a:rPr lang="en-US" sz="2200" b="1" i="1" dirty="0"/>
              <a:t> </a:t>
            </a:r>
            <a:r>
              <a:rPr lang="en-US" sz="2200" dirty="0"/>
              <a:t>is likely in a setting </a:t>
            </a:r>
            <a:r>
              <a:rPr lang="en-US" sz="2200" b="1" i="1" dirty="0"/>
              <a:t>with production capacity constraints</a:t>
            </a:r>
            <a:r>
              <a:rPr lang="en-US" sz="2200" dirty="0"/>
              <a:t>: </a:t>
            </a:r>
            <a:r>
              <a:rPr lang="en-GB" sz="2200" dirty="0"/>
              <a:t>If firms have limited production capacity, they decide on quantity first, and the price adjusts based on total supply.</a:t>
            </a:r>
            <a:endParaRPr lang="en-US" sz="2200" dirty="0"/>
          </a:p>
          <a:p>
            <a:r>
              <a:rPr lang="en-US" sz="2200" dirty="0"/>
              <a:t>Examples may include airplane manufacturers and oil extraction.</a:t>
            </a:r>
          </a:p>
        </p:txBody>
      </p:sp>
      <p:sp>
        <p:nvSpPr>
          <p:cNvPr id="2" name="Footer Placeholder 1">
            <a:extLst>
              <a:ext uri="{FF2B5EF4-FFF2-40B4-BE49-F238E27FC236}">
                <a16:creationId xmlns:a16="http://schemas.microsoft.com/office/drawing/2014/main" id="{B8C4F336-9559-845F-A478-5BD2DAA4F184}"/>
              </a:ext>
            </a:extLst>
          </p:cNvPr>
          <p:cNvSpPr>
            <a:spLocks noGrp="1"/>
          </p:cNvSpPr>
          <p:nvPr>
            <p:ph type="ftr" sz="quarter" idx="11"/>
          </p:nvPr>
        </p:nvSpPr>
        <p:spPr>
          <a:xfrm>
            <a:off x="152400" y="843995"/>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11018666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Oligopoly with Asymmetric Information</a:t>
            </a:r>
          </a:p>
        </p:txBody>
      </p:sp>
      <p:sp>
        <p:nvSpPr>
          <p:cNvPr id="7" name="TextBox 6"/>
          <p:cNvSpPr txBox="1"/>
          <p:nvPr/>
        </p:nvSpPr>
        <p:spPr>
          <a:xfrm>
            <a:off x="304800" y="1295400"/>
            <a:ext cx="8610600" cy="646331"/>
          </a:xfrm>
          <a:prstGeom prst="rect">
            <a:avLst/>
          </a:prstGeom>
          <a:noFill/>
        </p:spPr>
        <p:txBody>
          <a:bodyPr wrap="square" rtlCol="0">
            <a:spAutoFit/>
          </a:bodyPr>
          <a:lstStyle/>
          <a:p>
            <a:r>
              <a:rPr lang="en-US" dirty="0"/>
              <a:t>Continuing with the </a:t>
            </a:r>
            <a:r>
              <a:rPr lang="en-US" i="1" dirty="0"/>
              <a:t>demand curve                                   </a:t>
            </a:r>
            <a:r>
              <a:rPr lang="en-US" dirty="0"/>
              <a:t>, we can then write </a:t>
            </a:r>
            <a:r>
              <a:rPr lang="en-US" i="1" dirty="0"/>
              <a:t>firm 1</a:t>
            </a:r>
            <a:r>
              <a:rPr lang="en-US" dirty="0"/>
              <a:t>’s optimization problem as </a:t>
            </a:r>
            <a:r>
              <a:rPr lang="en-US" i="1" dirty="0"/>
              <a:t> </a:t>
            </a:r>
            <a:endParaRPr lang="en-US" dirty="0"/>
          </a:p>
        </p:txBody>
      </p:sp>
      <p:pic>
        <p:nvPicPr>
          <p:cNvPr id="8" name="Picture 7"/>
          <p:cNvPicPr>
            <a:picLocks noChangeAspect="1"/>
          </p:cNvPicPr>
          <p:nvPr/>
        </p:nvPicPr>
        <p:blipFill>
          <a:blip r:embed="rId2"/>
          <a:stretch>
            <a:fillRect/>
          </a:stretch>
        </p:blipFill>
        <p:spPr>
          <a:xfrm>
            <a:off x="3657600" y="1377696"/>
            <a:ext cx="1727200" cy="260096"/>
          </a:xfrm>
          <a:prstGeom prst="rect">
            <a:avLst/>
          </a:prstGeom>
        </p:spPr>
      </p:pic>
      <p:pic>
        <p:nvPicPr>
          <p:cNvPr id="9" name="Picture 8"/>
          <p:cNvPicPr>
            <a:picLocks noChangeAspect="1"/>
          </p:cNvPicPr>
          <p:nvPr/>
        </p:nvPicPr>
        <p:blipFill>
          <a:blip r:embed="rId3"/>
          <a:stretch>
            <a:fillRect/>
          </a:stretch>
        </p:blipFill>
        <p:spPr>
          <a:xfrm>
            <a:off x="990600" y="2133600"/>
            <a:ext cx="6929120" cy="678688"/>
          </a:xfrm>
          <a:prstGeom prst="rect">
            <a:avLst/>
          </a:prstGeom>
        </p:spPr>
      </p:pic>
      <p:sp>
        <p:nvSpPr>
          <p:cNvPr id="10" name="TextBox 9"/>
          <p:cNvSpPr txBox="1"/>
          <p:nvPr/>
        </p:nvSpPr>
        <p:spPr>
          <a:xfrm>
            <a:off x="304800" y="2971800"/>
            <a:ext cx="7924800" cy="369332"/>
          </a:xfrm>
          <a:prstGeom prst="rect">
            <a:avLst/>
          </a:prstGeom>
          <a:noFill/>
        </p:spPr>
        <p:txBody>
          <a:bodyPr wrap="square" rtlCol="0">
            <a:spAutoFit/>
          </a:bodyPr>
          <a:lstStyle/>
          <a:p>
            <a:r>
              <a:rPr lang="en-US" dirty="0"/>
              <a:t>and </a:t>
            </a:r>
            <a:r>
              <a:rPr lang="en-US" i="1" dirty="0"/>
              <a:t>firm 2</a:t>
            </a:r>
            <a:r>
              <a:rPr lang="en-US" dirty="0"/>
              <a:t>’s optimization problem, once its type </a:t>
            </a:r>
            <a:r>
              <a:rPr lang="en-US" i="1" dirty="0">
                <a:latin typeface="Times New Roman"/>
              </a:rPr>
              <a:t>i</a:t>
            </a:r>
            <a:r>
              <a:rPr lang="en-US" i="1" dirty="0"/>
              <a:t> </a:t>
            </a:r>
            <a:r>
              <a:rPr lang="en-US" dirty="0"/>
              <a:t>has been revealed, as</a:t>
            </a:r>
          </a:p>
        </p:txBody>
      </p:sp>
      <p:pic>
        <p:nvPicPr>
          <p:cNvPr id="11" name="Picture 10"/>
          <p:cNvPicPr>
            <a:picLocks noChangeAspect="1"/>
          </p:cNvPicPr>
          <p:nvPr/>
        </p:nvPicPr>
        <p:blipFill>
          <a:blip r:embed="rId4"/>
          <a:stretch>
            <a:fillRect/>
          </a:stretch>
        </p:blipFill>
        <p:spPr>
          <a:xfrm>
            <a:off x="2895600" y="3505200"/>
            <a:ext cx="2974848" cy="650240"/>
          </a:xfrm>
          <a:prstGeom prst="rect">
            <a:avLst/>
          </a:prstGeom>
        </p:spPr>
      </p:pic>
      <p:pic>
        <p:nvPicPr>
          <p:cNvPr id="12" name="Picture 11"/>
          <p:cNvPicPr>
            <a:picLocks noChangeAspect="1"/>
          </p:cNvPicPr>
          <p:nvPr/>
        </p:nvPicPr>
        <p:blipFill>
          <a:blip r:embed="rId5"/>
          <a:stretch>
            <a:fillRect/>
          </a:stretch>
        </p:blipFill>
        <p:spPr>
          <a:xfrm>
            <a:off x="2165096" y="4876800"/>
            <a:ext cx="3474720" cy="609600"/>
          </a:xfrm>
          <a:prstGeom prst="rect">
            <a:avLst/>
          </a:prstGeom>
        </p:spPr>
      </p:pic>
      <p:pic>
        <p:nvPicPr>
          <p:cNvPr id="13" name="Picture 12"/>
          <p:cNvPicPr>
            <a:picLocks noChangeAspect="1"/>
          </p:cNvPicPr>
          <p:nvPr/>
        </p:nvPicPr>
        <p:blipFill>
          <a:blip r:embed="rId6"/>
          <a:stretch>
            <a:fillRect/>
          </a:stretch>
        </p:blipFill>
        <p:spPr>
          <a:xfrm>
            <a:off x="1524000" y="5791200"/>
            <a:ext cx="4832096" cy="658368"/>
          </a:xfrm>
          <a:prstGeom prst="rect">
            <a:avLst/>
          </a:prstGeom>
        </p:spPr>
      </p:pic>
      <p:sp>
        <p:nvSpPr>
          <p:cNvPr id="14" name="TextBox 13"/>
          <p:cNvSpPr txBox="1"/>
          <p:nvPr/>
        </p:nvSpPr>
        <p:spPr>
          <a:xfrm>
            <a:off x="304800" y="4355068"/>
            <a:ext cx="7924800" cy="369332"/>
          </a:xfrm>
          <a:prstGeom prst="rect">
            <a:avLst/>
          </a:prstGeom>
          <a:noFill/>
        </p:spPr>
        <p:txBody>
          <a:bodyPr wrap="square" rtlCol="0">
            <a:spAutoFit/>
          </a:bodyPr>
          <a:lstStyle/>
          <a:p>
            <a:r>
              <a:rPr lang="en-US" dirty="0"/>
              <a:t>Solving these in the usual way, we get the </a:t>
            </a:r>
            <a:r>
              <a:rPr lang="en-US" i="1" dirty="0"/>
              <a:t>best response functions</a:t>
            </a:r>
            <a:endParaRPr lang="en-US" dirty="0"/>
          </a:p>
        </p:txBody>
      </p:sp>
      <p:sp>
        <p:nvSpPr>
          <p:cNvPr id="15" name="TextBox 14"/>
          <p:cNvSpPr txBox="1"/>
          <p:nvPr/>
        </p:nvSpPr>
        <p:spPr>
          <a:xfrm>
            <a:off x="5822696" y="4953000"/>
            <a:ext cx="1981200" cy="381000"/>
          </a:xfrm>
          <a:prstGeom prst="rect">
            <a:avLst/>
          </a:prstGeom>
          <a:noFill/>
        </p:spPr>
        <p:txBody>
          <a:bodyPr wrap="square" rtlCol="0">
            <a:spAutoFit/>
          </a:bodyPr>
          <a:lstStyle/>
          <a:p>
            <a:r>
              <a:rPr lang="en-US" dirty="0"/>
              <a:t>for </a:t>
            </a:r>
            <a:r>
              <a:rPr lang="en-US" i="1" dirty="0"/>
              <a:t>firm </a:t>
            </a:r>
            <a:r>
              <a:rPr lang="en-US" dirty="0"/>
              <a:t>1 and </a:t>
            </a:r>
          </a:p>
        </p:txBody>
      </p:sp>
      <p:sp>
        <p:nvSpPr>
          <p:cNvPr id="16" name="TextBox 15"/>
          <p:cNvSpPr txBox="1"/>
          <p:nvPr/>
        </p:nvSpPr>
        <p:spPr>
          <a:xfrm>
            <a:off x="6508496" y="5943600"/>
            <a:ext cx="1447800" cy="369332"/>
          </a:xfrm>
          <a:prstGeom prst="rect">
            <a:avLst/>
          </a:prstGeom>
          <a:noFill/>
        </p:spPr>
        <p:txBody>
          <a:bodyPr wrap="square" rtlCol="0">
            <a:spAutoFit/>
          </a:bodyPr>
          <a:lstStyle/>
          <a:p>
            <a:r>
              <a:rPr lang="en-US" dirty="0"/>
              <a:t>for </a:t>
            </a:r>
            <a:r>
              <a:rPr lang="en-US" i="1" dirty="0"/>
              <a:t>firm 2</a:t>
            </a:r>
            <a:r>
              <a:rPr lang="en-US" dirty="0"/>
              <a:t>.</a:t>
            </a:r>
          </a:p>
        </p:txBody>
      </p:sp>
      <p:sp>
        <p:nvSpPr>
          <p:cNvPr id="17" name="Footer Placeholder 1">
            <a:extLst>
              <a:ext uri="{FF2B5EF4-FFF2-40B4-BE49-F238E27FC236}">
                <a16:creationId xmlns:a16="http://schemas.microsoft.com/office/drawing/2014/main" id="{8A149BA6-EB6C-4379-AD59-047C33AE995D}"/>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023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Oligopoly with Asymmetric Information</a:t>
            </a:r>
          </a:p>
        </p:txBody>
      </p:sp>
      <p:pic>
        <p:nvPicPr>
          <p:cNvPr id="7" name="Picture 6"/>
          <p:cNvPicPr>
            <a:picLocks noChangeAspect="1"/>
          </p:cNvPicPr>
          <p:nvPr/>
        </p:nvPicPr>
        <p:blipFill>
          <a:blip r:embed="rId2"/>
          <a:stretch>
            <a:fillRect/>
          </a:stretch>
        </p:blipFill>
        <p:spPr>
          <a:xfrm>
            <a:off x="2438400" y="1828800"/>
            <a:ext cx="4039616" cy="609600"/>
          </a:xfrm>
          <a:prstGeom prst="rect">
            <a:avLst/>
          </a:prstGeom>
        </p:spPr>
      </p:pic>
      <p:sp>
        <p:nvSpPr>
          <p:cNvPr id="8" name="TextBox 7"/>
          <p:cNvSpPr txBox="1"/>
          <p:nvPr/>
        </p:nvSpPr>
        <p:spPr>
          <a:xfrm>
            <a:off x="228600" y="1295400"/>
            <a:ext cx="8763000" cy="646331"/>
          </a:xfrm>
          <a:prstGeom prst="rect">
            <a:avLst/>
          </a:prstGeom>
          <a:noFill/>
        </p:spPr>
        <p:txBody>
          <a:bodyPr wrap="square" rtlCol="0">
            <a:spAutoFit/>
          </a:bodyPr>
          <a:lstStyle/>
          <a:p>
            <a:r>
              <a:rPr lang="en-US" dirty="0"/>
              <a:t>Substituting </a:t>
            </a:r>
            <a:r>
              <a:rPr lang="en-US" i="1" dirty="0"/>
              <a:t>firm 2</a:t>
            </a:r>
            <a:r>
              <a:rPr lang="en-US" dirty="0"/>
              <a:t>’s </a:t>
            </a:r>
            <a:r>
              <a:rPr lang="en-US" i="1" dirty="0"/>
              <a:t>best response functions </a:t>
            </a:r>
            <a:r>
              <a:rPr lang="en-US" dirty="0"/>
              <a:t>into </a:t>
            </a:r>
            <a:r>
              <a:rPr lang="en-US" i="1" dirty="0"/>
              <a:t>firm 1</a:t>
            </a:r>
            <a:r>
              <a:rPr lang="en-US" dirty="0"/>
              <a:t>’s and solving for </a:t>
            </a:r>
            <a:r>
              <a:rPr lang="en-US" i="1" dirty="0"/>
              <a:t>firm 1 </a:t>
            </a:r>
            <a:r>
              <a:rPr lang="en-US" dirty="0"/>
              <a:t>output, we get</a:t>
            </a:r>
          </a:p>
        </p:txBody>
      </p:sp>
      <p:pic>
        <p:nvPicPr>
          <p:cNvPr id="11" name="Picture 10"/>
          <p:cNvPicPr>
            <a:picLocks noChangeAspect="1"/>
          </p:cNvPicPr>
          <p:nvPr/>
        </p:nvPicPr>
        <p:blipFill>
          <a:blip r:embed="rId3"/>
          <a:stretch>
            <a:fillRect/>
          </a:stretch>
        </p:blipFill>
        <p:spPr>
          <a:xfrm>
            <a:off x="1143000" y="5959856"/>
            <a:ext cx="4011168" cy="593344"/>
          </a:xfrm>
          <a:prstGeom prst="rect">
            <a:avLst/>
          </a:prstGeom>
        </p:spPr>
      </p:pic>
      <p:sp>
        <p:nvSpPr>
          <p:cNvPr id="13" name="TextBox 12"/>
          <p:cNvSpPr txBox="1"/>
          <p:nvPr/>
        </p:nvSpPr>
        <p:spPr>
          <a:xfrm>
            <a:off x="228600" y="3657600"/>
            <a:ext cx="8605108" cy="369332"/>
          </a:xfrm>
          <a:prstGeom prst="rect">
            <a:avLst/>
          </a:prstGeom>
          <a:noFill/>
        </p:spPr>
        <p:txBody>
          <a:bodyPr wrap="square" rtlCol="0">
            <a:spAutoFit/>
          </a:bodyPr>
          <a:lstStyle/>
          <a:p>
            <a:r>
              <a:rPr lang="en-US" dirty="0"/>
              <a:t>Substituting        back into </a:t>
            </a:r>
            <a:r>
              <a:rPr lang="en-US" i="1" dirty="0"/>
              <a:t>firm 2’s best response functions</a:t>
            </a:r>
            <a:r>
              <a:rPr lang="en-US" dirty="0"/>
              <a:t>, we get </a:t>
            </a:r>
          </a:p>
        </p:txBody>
      </p:sp>
      <p:pic>
        <p:nvPicPr>
          <p:cNvPr id="14" name="Picture 13"/>
          <p:cNvPicPr>
            <a:picLocks noChangeAspect="1"/>
          </p:cNvPicPr>
          <p:nvPr/>
        </p:nvPicPr>
        <p:blipFill>
          <a:blip r:embed="rId4"/>
          <a:stretch>
            <a:fillRect/>
          </a:stretch>
        </p:blipFill>
        <p:spPr>
          <a:xfrm>
            <a:off x="1066800" y="4191000"/>
            <a:ext cx="4734560" cy="625856"/>
          </a:xfrm>
          <a:prstGeom prst="rect">
            <a:avLst/>
          </a:prstGeom>
        </p:spPr>
      </p:pic>
      <p:pic>
        <p:nvPicPr>
          <p:cNvPr id="16" name="Picture 15"/>
          <p:cNvPicPr>
            <a:picLocks noChangeAspect="1"/>
          </p:cNvPicPr>
          <p:nvPr/>
        </p:nvPicPr>
        <p:blipFill>
          <a:blip r:embed="rId5"/>
          <a:stretch>
            <a:fillRect/>
          </a:stretch>
        </p:blipFill>
        <p:spPr>
          <a:xfrm>
            <a:off x="1508760" y="3691128"/>
            <a:ext cx="260096" cy="296672"/>
          </a:xfrm>
          <a:prstGeom prst="rect">
            <a:avLst/>
          </a:prstGeom>
        </p:spPr>
      </p:pic>
      <p:sp>
        <p:nvSpPr>
          <p:cNvPr id="17" name="Right Brace 16"/>
          <p:cNvSpPr/>
          <p:nvPr/>
        </p:nvSpPr>
        <p:spPr>
          <a:xfrm rot="5400000">
            <a:off x="4305300" y="342900"/>
            <a:ext cx="304800" cy="434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1219200" y="2743200"/>
            <a:ext cx="6553200" cy="646331"/>
          </a:xfrm>
          <a:prstGeom prst="rect">
            <a:avLst/>
          </a:prstGeom>
          <a:solidFill>
            <a:srgbClr val="FF0000">
              <a:alpha val="20000"/>
            </a:srgbClr>
          </a:solidFill>
          <a:ln w="25400">
            <a:solidFill>
              <a:srgbClr val="FF0000"/>
            </a:solidFill>
          </a:ln>
        </p:spPr>
        <p:txBody>
          <a:bodyPr wrap="square" rtlCol="0">
            <a:spAutoFit/>
          </a:bodyPr>
          <a:lstStyle/>
          <a:p>
            <a:r>
              <a:rPr lang="en-US" i="1" dirty="0"/>
              <a:t>Firm 1 </a:t>
            </a:r>
            <a:r>
              <a:rPr lang="en-US" dirty="0"/>
              <a:t>produces </a:t>
            </a:r>
            <a:r>
              <a:rPr lang="en-US" i="1" dirty="0"/>
              <a:t>less </a:t>
            </a:r>
            <a:r>
              <a:rPr lang="en-US" dirty="0"/>
              <a:t>than it would if it knew </a:t>
            </a:r>
            <a:r>
              <a:rPr lang="en-US" i="1" dirty="0"/>
              <a:t>firm 2 </a:t>
            </a:r>
            <a:r>
              <a:rPr lang="en-US" dirty="0"/>
              <a:t>to be a </a:t>
            </a:r>
            <a:r>
              <a:rPr lang="en-US" i="1" dirty="0"/>
              <a:t>high cost type</a:t>
            </a:r>
            <a:r>
              <a:rPr lang="en-US" dirty="0"/>
              <a:t>, and </a:t>
            </a:r>
            <a:r>
              <a:rPr lang="en-US" i="1" dirty="0"/>
              <a:t>more </a:t>
            </a:r>
            <a:r>
              <a:rPr lang="en-US" dirty="0"/>
              <a:t>than it would if it knew </a:t>
            </a:r>
            <a:r>
              <a:rPr lang="en-US" i="1" dirty="0"/>
              <a:t>firm 2 </a:t>
            </a:r>
            <a:r>
              <a:rPr lang="en-US" dirty="0"/>
              <a:t>to be a </a:t>
            </a:r>
            <a:r>
              <a:rPr lang="en-US" i="1" dirty="0"/>
              <a:t>low </a:t>
            </a:r>
            <a:r>
              <a:rPr lang="en-US" dirty="0"/>
              <a:t>cost type.</a:t>
            </a:r>
            <a:endParaRPr lang="en-US" i="1" dirty="0"/>
          </a:p>
        </p:txBody>
      </p:sp>
      <p:sp>
        <p:nvSpPr>
          <p:cNvPr id="19" name="Right Brace 18"/>
          <p:cNvSpPr/>
          <p:nvPr/>
        </p:nvSpPr>
        <p:spPr>
          <a:xfrm rot="5400000">
            <a:off x="2476500" y="40005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Right Brace 19"/>
          <p:cNvSpPr/>
          <p:nvPr/>
        </p:nvSpPr>
        <p:spPr>
          <a:xfrm rot="16200000">
            <a:off x="2476500" y="49911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p:cNvSpPr txBox="1"/>
          <p:nvPr/>
        </p:nvSpPr>
        <p:spPr>
          <a:xfrm>
            <a:off x="1295400" y="5029200"/>
            <a:ext cx="2667000" cy="646331"/>
          </a:xfrm>
          <a:prstGeom prst="rect">
            <a:avLst/>
          </a:prstGeom>
          <a:noFill/>
        </p:spPr>
        <p:txBody>
          <a:bodyPr wrap="square" rtlCol="0">
            <a:spAutoFit/>
          </a:bodyPr>
          <a:lstStyle/>
          <a:p>
            <a:pPr algn="ctr"/>
            <a:r>
              <a:rPr lang="en-US" dirty="0"/>
              <a:t>output in the absence of asymmetric information</a:t>
            </a:r>
          </a:p>
        </p:txBody>
      </p:sp>
      <p:sp>
        <p:nvSpPr>
          <p:cNvPr id="22" name="Right Brace 21"/>
          <p:cNvSpPr/>
          <p:nvPr/>
        </p:nvSpPr>
        <p:spPr>
          <a:xfrm>
            <a:off x="5753100" y="4267200"/>
            <a:ext cx="419100" cy="2209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6324600" y="4495800"/>
            <a:ext cx="2438400" cy="1754327"/>
          </a:xfrm>
          <a:prstGeom prst="rect">
            <a:avLst/>
          </a:prstGeom>
          <a:solidFill>
            <a:srgbClr val="FF0000">
              <a:alpha val="20000"/>
            </a:srgbClr>
          </a:solidFill>
          <a:ln w="25400">
            <a:solidFill>
              <a:srgbClr val="FF0000"/>
            </a:solidFill>
          </a:ln>
        </p:spPr>
        <p:txBody>
          <a:bodyPr wrap="square" rtlCol="0">
            <a:spAutoFit/>
          </a:bodyPr>
          <a:lstStyle/>
          <a:p>
            <a:pPr algn="ctr"/>
            <a:r>
              <a:rPr lang="en-US" dirty="0"/>
              <a:t>Because of asymmetric information, </a:t>
            </a:r>
            <a:r>
              <a:rPr lang="en-US" i="1" dirty="0"/>
              <a:t>firm 2 </a:t>
            </a:r>
            <a:r>
              <a:rPr lang="en-US" dirty="0"/>
              <a:t>produces </a:t>
            </a:r>
            <a:r>
              <a:rPr lang="en-US" i="1" dirty="0"/>
              <a:t>more </a:t>
            </a:r>
            <a:r>
              <a:rPr lang="en-US" dirty="0"/>
              <a:t>if </a:t>
            </a:r>
            <a:r>
              <a:rPr lang="en-US" i="1" dirty="0"/>
              <a:t>high cost </a:t>
            </a:r>
            <a:r>
              <a:rPr lang="en-US" dirty="0"/>
              <a:t>and </a:t>
            </a:r>
            <a:r>
              <a:rPr lang="en-US" i="1" dirty="0"/>
              <a:t>less </a:t>
            </a:r>
            <a:r>
              <a:rPr lang="en-US" dirty="0"/>
              <a:t>if </a:t>
            </a:r>
            <a:r>
              <a:rPr lang="en-US" i="1" dirty="0"/>
              <a:t>low </a:t>
            </a:r>
            <a:r>
              <a:rPr lang="en-US" dirty="0"/>
              <a:t>cost (compared to full information).</a:t>
            </a:r>
          </a:p>
        </p:txBody>
      </p:sp>
      <p:sp>
        <p:nvSpPr>
          <p:cNvPr id="24" name="Footer Placeholder 1">
            <a:extLst>
              <a:ext uri="{FF2B5EF4-FFF2-40B4-BE49-F238E27FC236}">
                <a16:creationId xmlns:a16="http://schemas.microsoft.com/office/drawing/2014/main" id="{D9151BCC-A176-47DA-ACC2-1D2E3130B352}"/>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animBg="1"/>
      <p:bldP spid="18" grpId="0" animBg="1"/>
      <p:bldP spid="19" grpId="0" animBg="1"/>
      <p:bldP spid="20" grpId="0" animBg="1"/>
      <p:bldP spid="21" grpId="0"/>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828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6" name="Picture 5"/>
          <p:cNvPicPr>
            <a:picLocks noChangeAspect="1"/>
          </p:cNvPicPr>
          <p:nvPr/>
        </p:nvPicPr>
        <p:blipFill>
          <a:blip r:embed="rId2"/>
          <a:stretch>
            <a:fillRect/>
          </a:stretch>
        </p:blipFill>
        <p:spPr>
          <a:xfrm>
            <a:off x="192024" y="3529584"/>
            <a:ext cx="8639251" cy="3200400"/>
          </a:xfrm>
          <a:prstGeom prst="rect">
            <a:avLst/>
          </a:prstGeom>
        </p:spPr>
      </p:pic>
      <p:sp>
        <p:nvSpPr>
          <p:cNvPr id="7" name="TextBox 6"/>
          <p:cNvSpPr txBox="1"/>
          <p:nvPr/>
        </p:nvSpPr>
        <p:spPr>
          <a:xfrm>
            <a:off x="304800" y="1219200"/>
            <a:ext cx="8610600" cy="646331"/>
          </a:xfrm>
          <a:prstGeom prst="rect">
            <a:avLst/>
          </a:prstGeom>
          <a:noFill/>
        </p:spPr>
        <p:txBody>
          <a:bodyPr wrap="square" rtlCol="0">
            <a:spAutoFit/>
          </a:bodyPr>
          <a:lstStyle/>
          <a:p>
            <a:r>
              <a:rPr lang="en-US" dirty="0"/>
              <a:t>In an </a:t>
            </a:r>
            <a:r>
              <a:rPr lang="en-US" b="1" i="1" dirty="0"/>
              <a:t>entry deterrence model</a:t>
            </a:r>
            <a:r>
              <a:rPr lang="en-US" dirty="0"/>
              <a:t>, the </a:t>
            </a:r>
            <a:r>
              <a:rPr lang="en-US" b="1" i="1" dirty="0"/>
              <a:t>incumbent firm </a:t>
            </a:r>
            <a:r>
              <a:rPr lang="en-US" dirty="0"/>
              <a:t>(</a:t>
            </a:r>
            <a:r>
              <a:rPr lang="en-US" i="1" dirty="0"/>
              <a:t>firm 1</a:t>
            </a:r>
            <a:r>
              <a:rPr lang="en-US" dirty="0"/>
              <a:t>) may set output such that the </a:t>
            </a:r>
            <a:r>
              <a:rPr lang="en-US" b="1" i="1" dirty="0"/>
              <a:t>potential entrant </a:t>
            </a:r>
            <a:r>
              <a:rPr lang="en-US" dirty="0"/>
              <a:t>(</a:t>
            </a:r>
            <a:r>
              <a:rPr lang="en-US" i="1" dirty="0"/>
              <a:t>firm 2</a:t>
            </a:r>
            <a:r>
              <a:rPr lang="en-US" dirty="0"/>
              <a:t>) is </a:t>
            </a:r>
            <a:r>
              <a:rPr lang="en-US" i="1" dirty="0"/>
              <a:t>deterred </a:t>
            </a:r>
            <a:r>
              <a:rPr lang="en-US" dirty="0"/>
              <a:t>from entering.</a:t>
            </a:r>
          </a:p>
        </p:txBody>
      </p:sp>
      <p:sp>
        <p:nvSpPr>
          <p:cNvPr id="8" name="TextBox 7"/>
          <p:cNvSpPr txBox="1"/>
          <p:nvPr/>
        </p:nvSpPr>
        <p:spPr>
          <a:xfrm>
            <a:off x="304800" y="1868269"/>
            <a:ext cx="8610600" cy="646331"/>
          </a:xfrm>
          <a:prstGeom prst="rect">
            <a:avLst/>
          </a:prstGeom>
          <a:noFill/>
        </p:spPr>
        <p:txBody>
          <a:bodyPr wrap="square" rtlCol="0">
            <a:spAutoFit/>
          </a:bodyPr>
          <a:lstStyle/>
          <a:p>
            <a:r>
              <a:rPr lang="en-US" dirty="0"/>
              <a:t>To what extent this will happen depends on how high the </a:t>
            </a:r>
            <a:r>
              <a:rPr lang="en-US" b="1" i="1" dirty="0"/>
              <a:t>fixed entry cost </a:t>
            </a:r>
            <a:r>
              <a:rPr lang="en-US" i="1" dirty="0"/>
              <a:t>FC </a:t>
            </a:r>
            <a:r>
              <a:rPr lang="en-US" dirty="0"/>
              <a:t>is for the potential entrant. </a:t>
            </a:r>
          </a:p>
        </p:txBody>
      </p:sp>
      <p:sp>
        <p:nvSpPr>
          <p:cNvPr id="9" name="TextBox 8"/>
          <p:cNvSpPr txBox="1"/>
          <p:nvPr/>
        </p:nvSpPr>
        <p:spPr>
          <a:xfrm>
            <a:off x="304800" y="2514600"/>
            <a:ext cx="8153400" cy="646331"/>
          </a:xfrm>
          <a:prstGeom prst="rect">
            <a:avLst/>
          </a:prstGeom>
          <a:noFill/>
        </p:spPr>
        <p:txBody>
          <a:bodyPr wrap="square" rtlCol="0">
            <a:spAutoFit/>
          </a:bodyPr>
          <a:lstStyle/>
          <a:p>
            <a:r>
              <a:rPr lang="en-US" dirty="0"/>
              <a:t>If the </a:t>
            </a:r>
            <a:r>
              <a:rPr lang="en-US" i="1" dirty="0"/>
              <a:t>FC </a:t>
            </a:r>
            <a:r>
              <a:rPr lang="en-US" dirty="0"/>
              <a:t>falls below some level        , </a:t>
            </a:r>
            <a:r>
              <a:rPr lang="en-US" i="1" dirty="0"/>
              <a:t>deterrence </a:t>
            </a:r>
            <a:r>
              <a:rPr lang="en-US" dirty="0"/>
              <a:t>is not profitable for </a:t>
            </a:r>
            <a:r>
              <a:rPr lang="en-US" i="1" dirty="0"/>
              <a:t>firm 1 </a:t>
            </a:r>
            <a:r>
              <a:rPr lang="en-US" dirty="0"/>
              <a:t>and the two firms become </a:t>
            </a:r>
            <a:r>
              <a:rPr lang="en-US" i="1" dirty="0"/>
              <a:t>Stackelberg competitors</a:t>
            </a:r>
            <a:r>
              <a:rPr lang="en-US" dirty="0"/>
              <a:t>.  </a:t>
            </a:r>
          </a:p>
        </p:txBody>
      </p:sp>
      <p:pic>
        <p:nvPicPr>
          <p:cNvPr id="10" name="Picture 9"/>
          <p:cNvPicPr>
            <a:picLocks noChangeAspect="1"/>
          </p:cNvPicPr>
          <p:nvPr/>
        </p:nvPicPr>
        <p:blipFill>
          <a:blip r:embed="rId3"/>
          <a:stretch>
            <a:fillRect/>
          </a:stretch>
        </p:blipFill>
        <p:spPr>
          <a:xfrm>
            <a:off x="3276600" y="2582672"/>
            <a:ext cx="357632" cy="312928"/>
          </a:xfrm>
          <a:prstGeom prst="rect">
            <a:avLst/>
          </a:prstGeom>
        </p:spPr>
      </p:pic>
      <p:sp>
        <p:nvSpPr>
          <p:cNvPr id="11" name="TextBox 10"/>
          <p:cNvSpPr txBox="1"/>
          <p:nvPr/>
        </p:nvSpPr>
        <p:spPr>
          <a:xfrm>
            <a:off x="4419600" y="2788920"/>
            <a:ext cx="4343400" cy="369332"/>
          </a:xfrm>
          <a:prstGeom prst="rect">
            <a:avLst/>
          </a:prstGeom>
          <a:noFill/>
        </p:spPr>
        <p:txBody>
          <a:bodyPr wrap="square" rtlCol="0">
            <a:spAutoFit/>
          </a:bodyPr>
          <a:lstStyle/>
          <a:p>
            <a:r>
              <a:rPr lang="en-US" dirty="0"/>
              <a:t>And if </a:t>
            </a:r>
            <a:r>
              <a:rPr lang="en-US" i="1" dirty="0"/>
              <a:t>FC </a:t>
            </a:r>
            <a:r>
              <a:rPr lang="en-US" dirty="0"/>
              <a:t>lies above some level        , there is  </a:t>
            </a:r>
          </a:p>
        </p:txBody>
      </p:sp>
      <p:pic>
        <p:nvPicPr>
          <p:cNvPr id="12" name="Picture 11"/>
          <p:cNvPicPr>
            <a:picLocks noChangeAspect="1"/>
          </p:cNvPicPr>
          <p:nvPr/>
        </p:nvPicPr>
        <p:blipFill>
          <a:blip r:embed="rId4"/>
          <a:stretch>
            <a:fillRect/>
          </a:stretch>
        </p:blipFill>
        <p:spPr>
          <a:xfrm>
            <a:off x="7391400" y="2843784"/>
            <a:ext cx="341376" cy="235712"/>
          </a:xfrm>
          <a:prstGeom prst="rect">
            <a:avLst/>
          </a:prstGeom>
        </p:spPr>
      </p:pic>
      <p:sp>
        <p:nvSpPr>
          <p:cNvPr id="13" name="TextBox 12"/>
          <p:cNvSpPr txBox="1"/>
          <p:nvPr/>
        </p:nvSpPr>
        <p:spPr>
          <a:xfrm>
            <a:off x="304800" y="3059668"/>
            <a:ext cx="8382000" cy="369332"/>
          </a:xfrm>
          <a:prstGeom prst="rect">
            <a:avLst/>
          </a:prstGeom>
          <a:noFill/>
        </p:spPr>
        <p:txBody>
          <a:bodyPr wrap="square" rtlCol="0">
            <a:spAutoFit/>
          </a:bodyPr>
          <a:lstStyle/>
          <a:p>
            <a:r>
              <a:rPr lang="en-US" dirty="0"/>
              <a:t>no </a:t>
            </a:r>
            <a:r>
              <a:rPr lang="en-US" i="1" dirty="0"/>
              <a:t>need </a:t>
            </a:r>
            <a:r>
              <a:rPr lang="en-US" dirty="0"/>
              <a:t>for deterrence and </a:t>
            </a:r>
            <a:r>
              <a:rPr lang="en-US" i="1" dirty="0"/>
              <a:t>firm 1 </a:t>
            </a:r>
            <a:r>
              <a:rPr lang="en-US" dirty="0"/>
              <a:t>can simply behave as a </a:t>
            </a:r>
            <a:r>
              <a:rPr lang="en-US" i="1" dirty="0"/>
              <a:t>monopoly</a:t>
            </a:r>
            <a:r>
              <a:rPr lang="en-US" dirty="0"/>
              <a:t>.</a:t>
            </a:r>
          </a:p>
        </p:txBody>
      </p:sp>
      <p:sp>
        <p:nvSpPr>
          <p:cNvPr id="14" name="Rectangle 13"/>
          <p:cNvSpPr/>
          <p:nvPr/>
        </p:nvSpPr>
        <p:spPr>
          <a:xfrm>
            <a:off x="5105400" y="3429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20000" y="3429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3AB5E8BB-53BD-4696-89F9-995DC6E87014}"/>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617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sp>
        <p:nvSpPr>
          <p:cNvPr id="7" name="TextBox 6"/>
          <p:cNvSpPr txBox="1"/>
          <p:nvPr/>
        </p:nvSpPr>
        <p:spPr>
          <a:xfrm>
            <a:off x="304800" y="1207008"/>
            <a:ext cx="8839200" cy="646331"/>
          </a:xfrm>
          <a:prstGeom prst="rect">
            <a:avLst/>
          </a:prstGeom>
          <a:noFill/>
        </p:spPr>
        <p:txBody>
          <a:bodyPr wrap="square" rtlCol="0">
            <a:spAutoFit/>
          </a:bodyPr>
          <a:lstStyle/>
          <a:p>
            <a:r>
              <a:rPr lang="en-US" dirty="0"/>
              <a:t>In our model with constant </a:t>
            </a:r>
            <a:r>
              <a:rPr lang="en-US" i="1" dirty="0"/>
              <a:t>MC </a:t>
            </a:r>
            <a:r>
              <a:rPr lang="en-US" dirty="0"/>
              <a:t>of </a:t>
            </a:r>
            <a:r>
              <a:rPr lang="en-US" i="1" dirty="0">
                <a:latin typeface="Times New Roman"/>
              </a:rPr>
              <a:t>c</a:t>
            </a:r>
            <a:r>
              <a:rPr lang="en-US" dirty="0"/>
              <a:t> and market demand of                          , the </a:t>
            </a:r>
            <a:r>
              <a:rPr lang="en-US" i="1" dirty="0"/>
              <a:t>monopoly quantity </a:t>
            </a:r>
            <a:r>
              <a:rPr lang="en-US" dirty="0"/>
              <a:t>is equal to the </a:t>
            </a:r>
            <a:r>
              <a:rPr lang="en-US" i="1" dirty="0"/>
              <a:t>Stackelberg leader quantity</a:t>
            </a:r>
            <a:r>
              <a:rPr lang="en-US" dirty="0"/>
              <a:t>:</a:t>
            </a:r>
          </a:p>
        </p:txBody>
      </p:sp>
      <p:pic>
        <p:nvPicPr>
          <p:cNvPr id="8" name="Picture 7"/>
          <p:cNvPicPr>
            <a:picLocks noChangeAspect="1"/>
          </p:cNvPicPr>
          <p:nvPr/>
        </p:nvPicPr>
        <p:blipFill>
          <a:blip r:embed="rId2"/>
          <a:stretch>
            <a:fillRect/>
          </a:stretch>
        </p:blipFill>
        <p:spPr>
          <a:xfrm>
            <a:off x="5897880" y="1307592"/>
            <a:ext cx="1272032" cy="235712"/>
          </a:xfrm>
          <a:prstGeom prst="rect">
            <a:avLst/>
          </a:prstGeom>
        </p:spPr>
      </p:pic>
      <p:pic>
        <p:nvPicPr>
          <p:cNvPr id="9" name="Picture 8"/>
          <p:cNvPicPr>
            <a:picLocks noChangeAspect="1"/>
          </p:cNvPicPr>
          <p:nvPr/>
        </p:nvPicPr>
        <p:blipFill>
          <a:blip r:embed="rId3"/>
          <a:stretch>
            <a:fillRect/>
          </a:stretch>
        </p:blipFill>
        <p:spPr>
          <a:xfrm>
            <a:off x="3581400" y="1905000"/>
            <a:ext cx="2153920" cy="544576"/>
          </a:xfrm>
          <a:prstGeom prst="rect">
            <a:avLst/>
          </a:prstGeom>
        </p:spPr>
      </p:pic>
      <p:sp>
        <p:nvSpPr>
          <p:cNvPr id="10" name="TextBox 9"/>
          <p:cNvSpPr txBox="1"/>
          <p:nvPr/>
        </p:nvSpPr>
        <p:spPr>
          <a:xfrm>
            <a:off x="304800" y="2514600"/>
            <a:ext cx="8610600" cy="646331"/>
          </a:xfrm>
          <a:prstGeom prst="rect">
            <a:avLst/>
          </a:prstGeom>
          <a:noFill/>
        </p:spPr>
        <p:txBody>
          <a:bodyPr wrap="square" rtlCol="0">
            <a:spAutoFit/>
          </a:bodyPr>
          <a:lstStyle/>
          <a:p>
            <a:r>
              <a:rPr lang="en-US" dirty="0"/>
              <a:t>But because </a:t>
            </a:r>
            <a:r>
              <a:rPr lang="en-US" i="1" dirty="0"/>
              <a:t>firm 2 </a:t>
            </a:r>
            <a:r>
              <a:rPr lang="en-US" dirty="0"/>
              <a:t>also produces half the monopoly quantity in the Stackelberg equilibrium, the </a:t>
            </a:r>
            <a:r>
              <a:rPr lang="en-US" i="1" dirty="0"/>
              <a:t>monopoly</a:t>
            </a:r>
            <a:r>
              <a:rPr lang="en-US" dirty="0"/>
              <a:t> </a:t>
            </a:r>
            <a:r>
              <a:rPr lang="en-US" i="1" dirty="0"/>
              <a:t>price </a:t>
            </a:r>
            <a:r>
              <a:rPr lang="en-US" dirty="0"/>
              <a:t>differs from the </a:t>
            </a:r>
            <a:r>
              <a:rPr lang="en-US" i="1" dirty="0"/>
              <a:t>Stackelberg price</a:t>
            </a:r>
            <a:r>
              <a:rPr lang="en-US" dirty="0"/>
              <a:t>, with </a:t>
            </a:r>
          </a:p>
        </p:txBody>
      </p:sp>
      <p:pic>
        <p:nvPicPr>
          <p:cNvPr id="11" name="Picture 10"/>
          <p:cNvPicPr>
            <a:picLocks noChangeAspect="1"/>
          </p:cNvPicPr>
          <p:nvPr/>
        </p:nvPicPr>
        <p:blipFill>
          <a:blip r:embed="rId4"/>
          <a:stretch>
            <a:fillRect/>
          </a:stretch>
        </p:blipFill>
        <p:spPr>
          <a:xfrm>
            <a:off x="2646680" y="3374136"/>
            <a:ext cx="1544320" cy="564896"/>
          </a:xfrm>
          <a:prstGeom prst="rect">
            <a:avLst/>
          </a:prstGeom>
        </p:spPr>
      </p:pic>
      <p:pic>
        <p:nvPicPr>
          <p:cNvPr id="12" name="Picture 11"/>
          <p:cNvPicPr>
            <a:picLocks noChangeAspect="1"/>
          </p:cNvPicPr>
          <p:nvPr/>
        </p:nvPicPr>
        <p:blipFill>
          <a:blip r:embed="rId5"/>
          <a:stretch>
            <a:fillRect/>
          </a:stretch>
        </p:blipFill>
        <p:spPr>
          <a:xfrm>
            <a:off x="5139944" y="3352800"/>
            <a:ext cx="1641856" cy="581152"/>
          </a:xfrm>
          <a:prstGeom prst="rect">
            <a:avLst/>
          </a:prstGeom>
        </p:spPr>
      </p:pic>
      <p:sp>
        <p:nvSpPr>
          <p:cNvPr id="13" name="TextBox 12"/>
          <p:cNvSpPr txBox="1"/>
          <p:nvPr/>
        </p:nvSpPr>
        <p:spPr>
          <a:xfrm>
            <a:off x="4419600" y="3450336"/>
            <a:ext cx="685800" cy="381000"/>
          </a:xfrm>
          <a:prstGeom prst="rect">
            <a:avLst/>
          </a:prstGeom>
          <a:noFill/>
        </p:spPr>
        <p:txBody>
          <a:bodyPr wrap="square" rtlCol="0">
            <a:spAutoFit/>
          </a:bodyPr>
          <a:lstStyle/>
          <a:p>
            <a:r>
              <a:rPr lang="en-US" dirty="0"/>
              <a:t>and</a:t>
            </a:r>
          </a:p>
        </p:txBody>
      </p:sp>
      <p:sp>
        <p:nvSpPr>
          <p:cNvPr id="14" name="TextBox 13"/>
          <p:cNvSpPr txBox="1"/>
          <p:nvPr/>
        </p:nvSpPr>
        <p:spPr>
          <a:xfrm>
            <a:off x="304800" y="4038600"/>
            <a:ext cx="8686800" cy="646331"/>
          </a:xfrm>
          <a:prstGeom prst="rect">
            <a:avLst/>
          </a:prstGeom>
          <a:noFill/>
        </p:spPr>
        <p:txBody>
          <a:bodyPr wrap="square" rtlCol="0">
            <a:spAutoFit/>
          </a:bodyPr>
          <a:lstStyle/>
          <a:p>
            <a:r>
              <a:rPr lang="en-US" dirty="0"/>
              <a:t>If the </a:t>
            </a:r>
            <a:r>
              <a:rPr lang="en-US" i="1" dirty="0"/>
              <a:t>incumbent firm 1 </a:t>
            </a:r>
            <a:r>
              <a:rPr lang="en-US" dirty="0"/>
              <a:t>produces the monopoly output, it is then a </a:t>
            </a:r>
            <a:r>
              <a:rPr lang="en-US" i="1" dirty="0"/>
              <a:t>best response </a:t>
            </a:r>
            <a:r>
              <a:rPr lang="en-US" dirty="0"/>
              <a:t>for the </a:t>
            </a:r>
            <a:r>
              <a:rPr lang="en-US" i="1" dirty="0"/>
              <a:t>entrant firm 2 </a:t>
            </a:r>
            <a:r>
              <a:rPr lang="en-US" dirty="0"/>
              <a:t>to enter the market only if the Stackelberg </a:t>
            </a:r>
            <a:r>
              <a:rPr lang="en-US" i="1" dirty="0"/>
              <a:t>follower </a:t>
            </a:r>
            <a:r>
              <a:rPr lang="en-US" dirty="0"/>
              <a:t>profit is no less than </a:t>
            </a:r>
            <a:r>
              <a:rPr lang="en-US" i="1" dirty="0"/>
              <a:t>FC</a:t>
            </a:r>
            <a:r>
              <a:rPr lang="en-US" dirty="0"/>
              <a:t>.</a:t>
            </a:r>
          </a:p>
        </p:txBody>
      </p:sp>
      <p:sp>
        <p:nvSpPr>
          <p:cNvPr id="15" name="TextBox 14"/>
          <p:cNvSpPr txBox="1"/>
          <p:nvPr/>
        </p:nvSpPr>
        <p:spPr>
          <a:xfrm>
            <a:off x="304800" y="4800600"/>
            <a:ext cx="8382000" cy="369332"/>
          </a:xfrm>
          <a:prstGeom prst="rect">
            <a:avLst/>
          </a:prstGeom>
          <a:noFill/>
        </p:spPr>
        <p:txBody>
          <a:bodyPr wrap="square" rtlCol="0">
            <a:spAutoFit/>
          </a:bodyPr>
          <a:lstStyle/>
          <a:p>
            <a:r>
              <a:rPr lang="en-US" dirty="0"/>
              <a:t>The </a:t>
            </a:r>
            <a:r>
              <a:rPr lang="en-US" i="1" dirty="0"/>
              <a:t>entrant </a:t>
            </a:r>
            <a:r>
              <a:rPr lang="en-US" dirty="0"/>
              <a:t>is indifferent between entering and not entering if</a:t>
            </a:r>
          </a:p>
        </p:txBody>
      </p:sp>
      <p:pic>
        <p:nvPicPr>
          <p:cNvPr id="16" name="Picture 15"/>
          <p:cNvPicPr>
            <a:picLocks noChangeAspect="1"/>
          </p:cNvPicPr>
          <p:nvPr/>
        </p:nvPicPr>
        <p:blipFill>
          <a:blip r:embed="rId6"/>
          <a:stretch>
            <a:fillRect/>
          </a:stretch>
        </p:blipFill>
        <p:spPr>
          <a:xfrm>
            <a:off x="2209800" y="5257800"/>
            <a:ext cx="4779264" cy="621792"/>
          </a:xfrm>
          <a:prstGeom prst="rect">
            <a:avLst/>
          </a:prstGeom>
        </p:spPr>
      </p:pic>
      <p:sp>
        <p:nvSpPr>
          <p:cNvPr id="17" name="TextBox 16"/>
          <p:cNvSpPr txBox="1"/>
          <p:nvPr/>
        </p:nvSpPr>
        <p:spPr>
          <a:xfrm>
            <a:off x="304800" y="6074664"/>
            <a:ext cx="8534400" cy="369332"/>
          </a:xfrm>
          <a:prstGeom prst="rect">
            <a:avLst/>
          </a:prstGeom>
          <a:noFill/>
        </p:spPr>
        <p:txBody>
          <a:bodyPr wrap="square" rtlCol="0">
            <a:spAutoFit/>
          </a:bodyPr>
          <a:lstStyle/>
          <a:p>
            <a:r>
              <a:rPr lang="en-US" dirty="0"/>
              <a:t>The </a:t>
            </a:r>
            <a:r>
              <a:rPr lang="en-US" i="1" dirty="0"/>
              <a:t>FC </a:t>
            </a:r>
            <a:r>
              <a:rPr lang="en-US" dirty="0"/>
              <a:t>above which there is </a:t>
            </a:r>
            <a:r>
              <a:rPr lang="en-US" i="1" dirty="0"/>
              <a:t>no need for entry deterrence </a:t>
            </a:r>
            <a:r>
              <a:rPr lang="en-US" dirty="0"/>
              <a:t>is then</a:t>
            </a:r>
            <a:r>
              <a:rPr lang="en-US" i="1" dirty="0"/>
              <a:t> </a:t>
            </a:r>
          </a:p>
        </p:txBody>
      </p:sp>
      <p:pic>
        <p:nvPicPr>
          <p:cNvPr id="18" name="Picture 17"/>
          <p:cNvPicPr>
            <a:picLocks noChangeAspect="1"/>
          </p:cNvPicPr>
          <p:nvPr/>
        </p:nvPicPr>
        <p:blipFill>
          <a:blip r:embed="rId7"/>
          <a:stretch>
            <a:fillRect/>
          </a:stretch>
        </p:blipFill>
        <p:spPr>
          <a:xfrm>
            <a:off x="6425184" y="5943600"/>
            <a:ext cx="1804416" cy="609600"/>
          </a:xfrm>
          <a:prstGeom prst="rect">
            <a:avLst/>
          </a:prstGeom>
        </p:spPr>
      </p:pic>
      <p:sp>
        <p:nvSpPr>
          <p:cNvPr id="19" name="Rectangle 18"/>
          <p:cNvSpPr/>
          <p:nvPr/>
        </p:nvSpPr>
        <p:spPr>
          <a:xfrm>
            <a:off x="6400800" y="5867400"/>
            <a:ext cx="1828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ooter Placeholder 1">
            <a:extLst>
              <a:ext uri="{FF2B5EF4-FFF2-40B4-BE49-F238E27FC236}">
                <a16:creationId xmlns:a16="http://schemas.microsoft.com/office/drawing/2014/main" id="{15DDA50C-30A7-4345-A07E-650C6A20BEFA}"/>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ntr" presetSubtype="0" fill="hold" grpId="0" nodeType="with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15" grpId="0"/>
      <p:bldP spid="17"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498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sp>
        <p:nvSpPr>
          <p:cNvPr id="7" name="TextBox 6"/>
          <p:cNvSpPr txBox="1"/>
          <p:nvPr/>
        </p:nvSpPr>
        <p:spPr>
          <a:xfrm>
            <a:off x="304800" y="1219200"/>
            <a:ext cx="9144000" cy="369332"/>
          </a:xfrm>
          <a:prstGeom prst="rect">
            <a:avLst/>
          </a:prstGeom>
          <a:noFill/>
        </p:spPr>
        <p:txBody>
          <a:bodyPr wrap="square" rtlCol="0">
            <a:spAutoFit/>
          </a:bodyPr>
          <a:lstStyle/>
          <a:p>
            <a:r>
              <a:rPr lang="en-US" dirty="0"/>
              <a:t>Next, suppose </a:t>
            </a:r>
            <a:r>
              <a:rPr lang="en-US" i="1" dirty="0"/>
              <a:t>FC </a:t>
            </a:r>
            <a:r>
              <a:rPr lang="en-US" dirty="0"/>
              <a:t>is less than        . </a:t>
            </a:r>
          </a:p>
        </p:txBody>
      </p:sp>
      <p:pic>
        <p:nvPicPr>
          <p:cNvPr id="8" name="Picture 7"/>
          <p:cNvPicPr>
            <a:picLocks noChangeAspect="1"/>
          </p:cNvPicPr>
          <p:nvPr/>
        </p:nvPicPr>
        <p:blipFill>
          <a:blip r:embed="rId2"/>
          <a:stretch>
            <a:fillRect/>
          </a:stretch>
        </p:blipFill>
        <p:spPr>
          <a:xfrm>
            <a:off x="3124200" y="1286256"/>
            <a:ext cx="341376" cy="235712"/>
          </a:xfrm>
          <a:prstGeom prst="rect">
            <a:avLst/>
          </a:prstGeom>
        </p:spPr>
      </p:pic>
      <p:sp>
        <p:nvSpPr>
          <p:cNvPr id="9" name="TextBox 8"/>
          <p:cNvSpPr txBox="1"/>
          <p:nvPr/>
        </p:nvSpPr>
        <p:spPr>
          <a:xfrm>
            <a:off x="304800" y="1600200"/>
            <a:ext cx="8458200" cy="369332"/>
          </a:xfrm>
          <a:prstGeom prst="rect">
            <a:avLst/>
          </a:prstGeom>
          <a:noFill/>
        </p:spPr>
        <p:txBody>
          <a:bodyPr wrap="square" rtlCol="0">
            <a:spAutoFit/>
          </a:bodyPr>
          <a:lstStyle/>
          <a:p>
            <a:r>
              <a:rPr lang="en-US" i="1" dirty="0"/>
              <a:t>Firm 1 </a:t>
            </a:r>
            <a:r>
              <a:rPr lang="en-US" dirty="0"/>
              <a:t>knows that </a:t>
            </a:r>
            <a:r>
              <a:rPr lang="en-US" i="1" dirty="0"/>
              <a:t>firm 2, </a:t>
            </a:r>
            <a:r>
              <a:rPr lang="en-US" b="1" i="1" dirty="0"/>
              <a:t>if it enters</a:t>
            </a:r>
            <a:r>
              <a:rPr lang="en-US" dirty="0"/>
              <a:t>,</a:t>
            </a:r>
            <a:r>
              <a:rPr lang="en-US" i="1" dirty="0"/>
              <a:t> </a:t>
            </a:r>
            <a:r>
              <a:rPr lang="en-US" dirty="0"/>
              <a:t>will produce according to its </a:t>
            </a:r>
            <a:r>
              <a:rPr lang="en-US" i="1" dirty="0"/>
              <a:t>best response function </a:t>
            </a:r>
          </a:p>
        </p:txBody>
      </p:sp>
      <p:pic>
        <p:nvPicPr>
          <p:cNvPr id="10" name="Picture 9"/>
          <p:cNvPicPr>
            <a:picLocks noChangeAspect="1"/>
          </p:cNvPicPr>
          <p:nvPr/>
        </p:nvPicPr>
        <p:blipFill>
          <a:blip r:embed="rId3"/>
          <a:stretch>
            <a:fillRect/>
          </a:stretch>
        </p:blipFill>
        <p:spPr>
          <a:xfrm>
            <a:off x="3302000" y="2057400"/>
            <a:ext cx="2336800" cy="597408"/>
          </a:xfrm>
          <a:prstGeom prst="rect">
            <a:avLst/>
          </a:prstGeom>
        </p:spPr>
      </p:pic>
      <p:sp>
        <p:nvSpPr>
          <p:cNvPr id="11" name="TextBox 10"/>
          <p:cNvSpPr txBox="1"/>
          <p:nvPr/>
        </p:nvSpPr>
        <p:spPr>
          <a:xfrm>
            <a:off x="304800" y="2743200"/>
            <a:ext cx="8534400" cy="646331"/>
          </a:xfrm>
          <a:prstGeom prst="rect">
            <a:avLst/>
          </a:prstGeom>
          <a:noFill/>
        </p:spPr>
        <p:txBody>
          <a:bodyPr wrap="square" rtlCol="0">
            <a:spAutoFit/>
          </a:bodyPr>
          <a:lstStyle/>
          <a:p>
            <a:r>
              <a:rPr lang="en-US" dirty="0"/>
              <a:t>Given the market demand curve                                   ,  </a:t>
            </a:r>
            <a:r>
              <a:rPr lang="en-US" i="1" dirty="0"/>
              <a:t>firm 1 </a:t>
            </a:r>
            <a:r>
              <a:rPr lang="en-US" dirty="0"/>
              <a:t>can therefore predict, </a:t>
            </a:r>
            <a:r>
              <a:rPr lang="en-US" b="1" dirty="0"/>
              <a:t>assuming </a:t>
            </a:r>
            <a:r>
              <a:rPr lang="en-US" b="1" i="1" dirty="0"/>
              <a:t>firm 2 enters</a:t>
            </a:r>
            <a:r>
              <a:rPr lang="en-US" dirty="0"/>
              <a:t>, the </a:t>
            </a:r>
            <a:r>
              <a:rPr lang="en-US" i="1" dirty="0"/>
              <a:t>price </a:t>
            </a:r>
            <a:r>
              <a:rPr lang="en-US" dirty="0"/>
              <a:t>for any level of output </a:t>
            </a:r>
            <a:r>
              <a:rPr lang="en-US" i="1" dirty="0">
                <a:latin typeface="Times New Roman"/>
              </a:rPr>
              <a:t>x</a:t>
            </a:r>
            <a:r>
              <a:rPr lang="en-US" baseline="-25000" dirty="0">
                <a:latin typeface="Times New Roman"/>
              </a:rPr>
              <a:t>1</a:t>
            </a:r>
            <a:r>
              <a:rPr lang="en-US" dirty="0"/>
              <a:t> that it produces:</a:t>
            </a:r>
            <a:endParaRPr lang="en-US" i="1" dirty="0"/>
          </a:p>
        </p:txBody>
      </p:sp>
      <p:pic>
        <p:nvPicPr>
          <p:cNvPr id="12" name="Picture 11"/>
          <p:cNvPicPr>
            <a:picLocks noChangeAspect="1"/>
          </p:cNvPicPr>
          <p:nvPr/>
        </p:nvPicPr>
        <p:blipFill>
          <a:blip r:embed="rId4"/>
          <a:stretch>
            <a:fillRect/>
          </a:stretch>
        </p:blipFill>
        <p:spPr>
          <a:xfrm>
            <a:off x="3429000" y="2819400"/>
            <a:ext cx="1727200" cy="260096"/>
          </a:xfrm>
          <a:prstGeom prst="rect">
            <a:avLst/>
          </a:prstGeom>
        </p:spPr>
      </p:pic>
      <p:pic>
        <p:nvPicPr>
          <p:cNvPr id="13" name="Picture 12"/>
          <p:cNvPicPr>
            <a:picLocks noChangeAspect="1"/>
          </p:cNvPicPr>
          <p:nvPr/>
        </p:nvPicPr>
        <p:blipFill>
          <a:blip r:embed="rId5"/>
          <a:stretch>
            <a:fillRect/>
          </a:stretch>
        </p:blipFill>
        <p:spPr>
          <a:xfrm>
            <a:off x="2438400" y="3581400"/>
            <a:ext cx="4409440" cy="617728"/>
          </a:xfrm>
          <a:prstGeom prst="rect">
            <a:avLst/>
          </a:prstGeom>
        </p:spPr>
      </p:pic>
      <p:sp>
        <p:nvSpPr>
          <p:cNvPr id="14" name="TextBox 13"/>
          <p:cNvSpPr txBox="1"/>
          <p:nvPr/>
        </p:nvSpPr>
        <p:spPr>
          <a:xfrm>
            <a:off x="5638800" y="2133600"/>
            <a:ext cx="228600" cy="646331"/>
          </a:xfrm>
          <a:prstGeom prst="rect">
            <a:avLst/>
          </a:prstGeom>
          <a:noFill/>
        </p:spPr>
        <p:txBody>
          <a:bodyPr wrap="square" rtlCol="0">
            <a:spAutoFit/>
          </a:bodyPr>
          <a:lstStyle/>
          <a:p>
            <a:r>
              <a:rPr lang="en-US" dirty="0"/>
              <a:t>.</a:t>
            </a:r>
          </a:p>
        </p:txBody>
      </p:sp>
      <p:sp>
        <p:nvSpPr>
          <p:cNvPr id="15" name="TextBox 14"/>
          <p:cNvSpPr txBox="1"/>
          <p:nvPr/>
        </p:nvSpPr>
        <p:spPr>
          <a:xfrm>
            <a:off x="304800" y="4278868"/>
            <a:ext cx="8382000" cy="369332"/>
          </a:xfrm>
          <a:prstGeom prst="rect">
            <a:avLst/>
          </a:prstGeom>
          <a:noFill/>
        </p:spPr>
        <p:txBody>
          <a:bodyPr wrap="square" rtlCol="0">
            <a:spAutoFit/>
          </a:bodyPr>
          <a:lstStyle/>
          <a:p>
            <a:r>
              <a:rPr lang="en-US" i="1" dirty="0"/>
              <a:t>Firm 1 </a:t>
            </a:r>
            <a:r>
              <a:rPr lang="en-US" dirty="0"/>
              <a:t>also knows that </a:t>
            </a:r>
            <a:r>
              <a:rPr lang="en-US" i="1" dirty="0"/>
              <a:t>firm 2 </a:t>
            </a:r>
            <a:r>
              <a:rPr lang="en-US" dirty="0"/>
              <a:t>will </a:t>
            </a:r>
            <a:r>
              <a:rPr lang="en-US" b="1" i="1" dirty="0"/>
              <a:t>not enter</a:t>
            </a:r>
            <a:r>
              <a:rPr lang="en-US" dirty="0"/>
              <a:t> if its profit from entering is negative; i.e. if  </a:t>
            </a:r>
            <a:endParaRPr lang="en-US" i="1" dirty="0"/>
          </a:p>
        </p:txBody>
      </p:sp>
      <p:pic>
        <p:nvPicPr>
          <p:cNvPr id="16" name="Picture 15"/>
          <p:cNvPicPr>
            <a:picLocks noChangeAspect="1"/>
          </p:cNvPicPr>
          <p:nvPr/>
        </p:nvPicPr>
        <p:blipFill>
          <a:blip r:embed="rId6"/>
          <a:stretch>
            <a:fillRect/>
          </a:stretch>
        </p:blipFill>
        <p:spPr>
          <a:xfrm>
            <a:off x="3249168" y="4804664"/>
            <a:ext cx="2999232" cy="300736"/>
          </a:xfrm>
          <a:prstGeom prst="rect">
            <a:avLst/>
          </a:prstGeom>
        </p:spPr>
      </p:pic>
      <p:sp>
        <p:nvSpPr>
          <p:cNvPr id="17" name="TextBox 16"/>
          <p:cNvSpPr txBox="1"/>
          <p:nvPr/>
        </p:nvSpPr>
        <p:spPr>
          <a:xfrm>
            <a:off x="304800" y="5257800"/>
            <a:ext cx="8382000" cy="646331"/>
          </a:xfrm>
          <a:prstGeom prst="rect">
            <a:avLst/>
          </a:prstGeom>
          <a:noFill/>
        </p:spPr>
        <p:txBody>
          <a:bodyPr wrap="square" rtlCol="0">
            <a:spAutoFit/>
          </a:bodyPr>
          <a:lstStyle/>
          <a:p>
            <a:r>
              <a:rPr lang="en-US" dirty="0"/>
              <a:t>Substituting </a:t>
            </a:r>
            <a:r>
              <a:rPr lang="en-US" i="1" dirty="0"/>
              <a:t>firm 2</a:t>
            </a:r>
            <a:r>
              <a:rPr lang="en-US" dirty="0"/>
              <a:t>’s </a:t>
            </a:r>
            <a:r>
              <a:rPr lang="en-US" i="1" dirty="0"/>
              <a:t>best response function </a:t>
            </a:r>
            <a:r>
              <a:rPr lang="en-US" i="1" dirty="0">
                <a:latin typeface="Times New Roman"/>
              </a:rPr>
              <a:t>x</a:t>
            </a:r>
            <a:r>
              <a:rPr lang="en-US" baseline="-25000" dirty="0">
                <a:latin typeface="Times New Roman"/>
              </a:rPr>
              <a:t>2</a:t>
            </a:r>
            <a:r>
              <a:rPr lang="en-US" dirty="0">
                <a:latin typeface="Times New Roman"/>
              </a:rPr>
              <a:t>(</a:t>
            </a:r>
            <a:r>
              <a:rPr lang="en-US" i="1" dirty="0">
                <a:latin typeface="Times New Roman"/>
              </a:rPr>
              <a:t>x</a:t>
            </a:r>
            <a:r>
              <a:rPr lang="en-US" baseline="-25000" dirty="0">
                <a:latin typeface="Times New Roman"/>
              </a:rPr>
              <a:t>1</a:t>
            </a:r>
            <a:r>
              <a:rPr lang="en-US" dirty="0">
                <a:latin typeface="Times New Roman"/>
              </a:rPr>
              <a:t>)</a:t>
            </a:r>
            <a:r>
              <a:rPr lang="en-US" dirty="0"/>
              <a:t> as well as </a:t>
            </a:r>
            <a:r>
              <a:rPr lang="en-US" i="1" dirty="0">
                <a:latin typeface="Times New Roman"/>
              </a:rPr>
              <a:t>p</a:t>
            </a:r>
            <a:r>
              <a:rPr lang="en-US" dirty="0">
                <a:latin typeface="Times New Roman"/>
              </a:rPr>
              <a:t>(</a:t>
            </a:r>
            <a:r>
              <a:rPr lang="en-US" i="1" dirty="0">
                <a:latin typeface="Times New Roman"/>
              </a:rPr>
              <a:t>x</a:t>
            </a:r>
            <a:r>
              <a:rPr lang="en-US" baseline="-25000" dirty="0">
                <a:latin typeface="Times New Roman"/>
              </a:rPr>
              <a:t>1</a:t>
            </a:r>
            <a:r>
              <a:rPr lang="en-US" dirty="0">
                <a:latin typeface="Times New Roman"/>
              </a:rPr>
              <a:t>)</a:t>
            </a:r>
            <a:r>
              <a:rPr lang="en-US" dirty="0"/>
              <a:t> into this inequality, we can conclude that </a:t>
            </a:r>
            <a:r>
              <a:rPr lang="en-US" i="1" dirty="0"/>
              <a:t>firm 1 </a:t>
            </a:r>
            <a:r>
              <a:rPr lang="en-US" dirty="0"/>
              <a:t>knows </a:t>
            </a:r>
            <a:r>
              <a:rPr lang="en-US" i="1" dirty="0"/>
              <a:t>firm 2 </a:t>
            </a:r>
            <a:r>
              <a:rPr lang="en-US" dirty="0"/>
              <a:t>will enter if</a:t>
            </a:r>
          </a:p>
        </p:txBody>
      </p:sp>
      <p:pic>
        <p:nvPicPr>
          <p:cNvPr id="18" name="Picture 17"/>
          <p:cNvPicPr>
            <a:picLocks noChangeAspect="1"/>
          </p:cNvPicPr>
          <p:nvPr/>
        </p:nvPicPr>
        <p:blipFill>
          <a:blip r:embed="rId7"/>
          <a:stretch>
            <a:fillRect/>
          </a:stretch>
        </p:blipFill>
        <p:spPr>
          <a:xfrm>
            <a:off x="3657600" y="6019800"/>
            <a:ext cx="2409952" cy="625856"/>
          </a:xfrm>
          <a:prstGeom prst="rect">
            <a:avLst/>
          </a:prstGeom>
        </p:spPr>
      </p:pic>
      <p:sp>
        <p:nvSpPr>
          <p:cNvPr id="19" name="Rectangle 18"/>
          <p:cNvSpPr/>
          <p:nvPr/>
        </p:nvSpPr>
        <p:spPr>
          <a:xfrm>
            <a:off x="3657600" y="5943600"/>
            <a:ext cx="23682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ooter Placeholder 1">
            <a:extLst>
              <a:ext uri="{FF2B5EF4-FFF2-40B4-BE49-F238E27FC236}">
                <a16:creationId xmlns:a16="http://schemas.microsoft.com/office/drawing/2014/main" id="{5E46F10A-3BAE-44BA-A1C5-9F790EB4C585}"/>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7"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7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4" name="Picture 3"/>
          <p:cNvPicPr>
            <a:picLocks noChangeAspect="1"/>
          </p:cNvPicPr>
          <p:nvPr/>
        </p:nvPicPr>
        <p:blipFill>
          <a:blip r:embed="rId2"/>
          <a:stretch>
            <a:fillRect/>
          </a:stretch>
        </p:blipFill>
        <p:spPr>
          <a:xfrm>
            <a:off x="6629400" y="1371600"/>
            <a:ext cx="2409952" cy="625856"/>
          </a:xfrm>
          <a:prstGeom prst="rect">
            <a:avLst/>
          </a:prstGeom>
        </p:spPr>
      </p:pic>
      <p:sp>
        <p:nvSpPr>
          <p:cNvPr id="5" name="Rectangle 4"/>
          <p:cNvSpPr/>
          <p:nvPr/>
        </p:nvSpPr>
        <p:spPr>
          <a:xfrm>
            <a:off x="6629400" y="1295400"/>
            <a:ext cx="23682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95400"/>
            <a:ext cx="5943600" cy="369332"/>
          </a:xfrm>
          <a:prstGeom prst="rect">
            <a:avLst/>
          </a:prstGeom>
          <a:noFill/>
        </p:spPr>
        <p:txBody>
          <a:bodyPr wrap="square" rtlCol="0">
            <a:spAutoFit/>
          </a:bodyPr>
          <a:lstStyle/>
          <a:p>
            <a:r>
              <a:rPr lang="en-US" i="1" dirty="0"/>
              <a:t>Firm 1 </a:t>
            </a:r>
            <a:r>
              <a:rPr lang="en-US" dirty="0"/>
              <a:t>then has a choice: </a:t>
            </a:r>
            <a:endParaRPr lang="en-US" i="1" dirty="0"/>
          </a:p>
        </p:txBody>
      </p:sp>
      <p:sp>
        <p:nvSpPr>
          <p:cNvPr id="9" name="TextBox 8"/>
          <p:cNvSpPr txBox="1"/>
          <p:nvPr/>
        </p:nvSpPr>
        <p:spPr>
          <a:xfrm>
            <a:off x="838200" y="1676400"/>
            <a:ext cx="5410200" cy="381000"/>
          </a:xfrm>
          <a:prstGeom prst="rect">
            <a:avLst/>
          </a:prstGeom>
          <a:noFill/>
        </p:spPr>
        <p:txBody>
          <a:bodyPr wrap="square" rtlCol="0">
            <a:spAutoFit/>
          </a:bodyPr>
          <a:lstStyle/>
          <a:p>
            <a:r>
              <a:rPr lang="en-US" dirty="0"/>
              <a:t>Either </a:t>
            </a:r>
            <a:r>
              <a:rPr lang="en-US" b="1" i="1" dirty="0"/>
              <a:t>produce a quantity sufficient to deter entry</a:t>
            </a:r>
            <a:r>
              <a:rPr lang="en-US" dirty="0"/>
              <a:t>; </a:t>
            </a:r>
          </a:p>
        </p:txBody>
      </p:sp>
      <p:sp>
        <p:nvSpPr>
          <p:cNvPr id="10" name="TextBox 9"/>
          <p:cNvSpPr txBox="1"/>
          <p:nvPr/>
        </p:nvSpPr>
        <p:spPr>
          <a:xfrm>
            <a:off x="838200" y="1981200"/>
            <a:ext cx="5867400" cy="369332"/>
          </a:xfrm>
          <a:prstGeom prst="rect">
            <a:avLst/>
          </a:prstGeom>
          <a:noFill/>
        </p:spPr>
        <p:txBody>
          <a:bodyPr wrap="square" rtlCol="0">
            <a:spAutoFit/>
          </a:bodyPr>
          <a:lstStyle/>
          <a:p>
            <a:r>
              <a:rPr lang="en-US" dirty="0"/>
              <a:t>or </a:t>
            </a:r>
            <a:r>
              <a:rPr lang="en-US" b="1" i="1" dirty="0"/>
              <a:t>allow entry </a:t>
            </a:r>
            <a:r>
              <a:rPr lang="en-US" dirty="0"/>
              <a:t>and </a:t>
            </a:r>
            <a:r>
              <a:rPr lang="en-US" b="1" i="1" dirty="0"/>
              <a:t>produce the Stackelberg leader quantity</a:t>
            </a:r>
            <a:r>
              <a:rPr lang="en-US" i="1" dirty="0"/>
              <a:t>.</a:t>
            </a:r>
            <a:endParaRPr lang="en-US" dirty="0"/>
          </a:p>
        </p:txBody>
      </p:sp>
      <p:cxnSp>
        <p:nvCxnSpPr>
          <p:cNvPr id="14" name="Elbow Connector 13"/>
          <p:cNvCxnSpPr/>
          <p:nvPr/>
        </p:nvCxnSpPr>
        <p:spPr>
          <a:xfrm rot="16200000" flipH="1">
            <a:off x="152400" y="2133600"/>
            <a:ext cx="838200" cy="381000"/>
          </a:xfrm>
          <a:prstGeom prst="bentConnector3">
            <a:avLst>
              <a:gd name="adj1" fmla="val 9930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65760" y="1905000"/>
            <a:ext cx="533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38200" y="2514600"/>
            <a:ext cx="2667000" cy="369332"/>
          </a:xfrm>
          <a:prstGeom prst="rect">
            <a:avLst/>
          </a:prstGeom>
          <a:noFill/>
        </p:spPr>
        <p:txBody>
          <a:bodyPr wrap="square" rtlCol="0">
            <a:spAutoFit/>
          </a:bodyPr>
          <a:lstStyle/>
          <a:p>
            <a:r>
              <a:rPr lang="en-US" dirty="0"/>
              <a:t>Produce output such that</a:t>
            </a:r>
          </a:p>
        </p:txBody>
      </p:sp>
      <p:pic>
        <p:nvPicPr>
          <p:cNvPr id="25" name="Picture 24"/>
          <p:cNvPicPr>
            <a:picLocks noChangeAspect="1"/>
          </p:cNvPicPr>
          <p:nvPr/>
        </p:nvPicPr>
        <p:blipFill>
          <a:blip r:embed="rId3"/>
          <a:stretch>
            <a:fillRect/>
          </a:stretch>
        </p:blipFill>
        <p:spPr>
          <a:xfrm>
            <a:off x="1676400" y="2935224"/>
            <a:ext cx="2361184" cy="646176"/>
          </a:xfrm>
          <a:prstGeom prst="rect">
            <a:avLst/>
          </a:prstGeom>
        </p:spPr>
      </p:pic>
      <p:sp>
        <p:nvSpPr>
          <p:cNvPr id="26" name="TextBox 25"/>
          <p:cNvSpPr txBox="1"/>
          <p:nvPr/>
        </p:nvSpPr>
        <p:spPr>
          <a:xfrm>
            <a:off x="838200" y="3581400"/>
            <a:ext cx="4038600" cy="646331"/>
          </a:xfrm>
          <a:prstGeom prst="rect">
            <a:avLst/>
          </a:prstGeom>
          <a:noFill/>
        </p:spPr>
        <p:txBody>
          <a:bodyPr wrap="square" rtlCol="0">
            <a:spAutoFit/>
          </a:bodyPr>
          <a:lstStyle/>
          <a:p>
            <a:r>
              <a:rPr lang="en-US" dirty="0"/>
              <a:t>which implies the lowest </a:t>
            </a:r>
            <a:r>
              <a:rPr lang="en-US" i="1" dirty="0"/>
              <a:t>entry-deterring </a:t>
            </a:r>
            <a:r>
              <a:rPr lang="en-US" dirty="0"/>
              <a:t>output is</a:t>
            </a:r>
          </a:p>
        </p:txBody>
      </p:sp>
      <p:pic>
        <p:nvPicPr>
          <p:cNvPr id="27" name="Picture 26"/>
          <p:cNvPicPr>
            <a:picLocks noChangeAspect="1"/>
          </p:cNvPicPr>
          <p:nvPr/>
        </p:nvPicPr>
        <p:blipFill>
          <a:blip r:embed="rId4"/>
          <a:stretch>
            <a:fillRect/>
          </a:stretch>
        </p:blipFill>
        <p:spPr>
          <a:xfrm>
            <a:off x="1447800" y="4267200"/>
            <a:ext cx="2893568" cy="353568"/>
          </a:xfrm>
          <a:prstGeom prst="rect">
            <a:avLst/>
          </a:prstGeom>
        </p:spPr>
      </p:pic>
      <p:cxnSp>
        <p:nvCxnSpPr>
          <p:cNvPr id="29" name="Elbow Connector 28"/>
          <p:cNvCxnSpPr/>
          <p:nvPr/>
        </p:nvCxnSpPr>
        <p:spPr>
          <a:xfrm>
            <a:off x="5029200" y="2362200"/>
            <a:ext cx="457200" cy="381000"/>
          </a:xfrm>
          <a:prstGeom prst="bentConnector3">
            <a:avLst>
              <a:gd name="adj1" fmla="val -703"/>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562600" y="2514600"/>
            <a:ext cx="2667000" cy="646331"/>
          </a:xfrm>
          <a:prstGeom prst="rect">
            <a:avLst/>
          </a:prstGeom>
          <a:noFill/>
        </p:spPr>
        <p:txBody>
          <a:bodyPr wrap="square" rtlCol="0">
            <a:spAutoFit/>
          </a:bodyPr>
          <a:lstStyle/>
          <a:p>
            <a:r>
              <a:rPr lang="en-US" dirty="0"/>
              <a:t>Implies the </a:t>
            </a:r>
            <a:r>
              <a:rPr lang="en-US" i="1" dirty="0"/>
              <a:t>Stackelberg leader profit</a:t>
            </a:r>
            <a:endParaRPr lang="en-US" dirty="0"/>
          </a:p>
        </p:txBody>
      </p:sp>
      <p:pic>
        <p:nvPicPr>
          <p:cNvPr id="32" name="Picture 31"/>
          <p:cNvPicPr>
            <a:picLocks noChangeAspect="1"/>
          </p:cNvPicPr>
          <p:nvPr/>
        </p:nvPicPr>
        <p:blipFill>
          <a:blip r:embed="rId5"/>
          <a:stretch>
            <a:fillRect/>
          </a:stretch>
        </p:blipFill>
        <p:spPr>
          <a:xfrm>
            <a:off x="6096000" y="3200400"/>
            <a:ext cx="2048256" cy="711200"/>
          </a:xfrm>
          <a:prstGeom prst="rect">
            <a:avLst/>
          </a:prstGeom>
        </p:spPr>
      </p:pic>
      <p:pic>
        <p:nvPicPr>
          <p:cNvPr id="35" name="Picture 34"/>
          <p:cNvPicPr>
            <a:picLocks noChangeAspect="1"/>
          </p:cNvPicPr>
          <p:nvPr/>
        </p:nvPicPr>
        <p:blipFill>
          <a:blip r:embed="rId6"/>
          <a:stretch>
            <a:fillRect/>
          </a:stretch>
        </p:blipFill>
        <p:spPr>
          <a:xfrm>
            <a:off x="762000" y="4953000"/>
            <a:ext cx="2397760" cy="361696"/>
          </a:xfrm>
          <a:prstGeom prst="rect">
            <a:avLst/>
          </a:prstGeom>
        </p:spPr>
      </p:pic>
      <p:pic>
        <p:nvPicPr>
          <p:cNvPr id="36" name="Picture 35"/>
          <p:cNvPicPr>
            <a:picLocks noChangeAspect="1"/>
          </p:cNvPicPr>
          <p:nvPr/>
        </p:nvPicPr>
        <p:blipFill>
          <a:blip r:embed="rId7"/>
          <a:stretch>
            <a:fillRect/>
          </a:stretch>
        </p:blipFill>
        <p:spPr>
          <a:xfrm>
            <a:off x="3228848" y="4791456"/>
            <a:ext cx="2409952" cy="662432"/>
          </a:xfrm>
          <a:prstGeom prst="rect">
            <a:avLst/>
          </a:prstGeom>
        </p:spPr>
      </p:pic>
      <p:pic>
        <p:nvPicPr>
          <p:cNvPr id="37" name="Picture 36"/>
          <p:cNvPicPr>
            <a:picLocks noChangeAspect="1"/>
          </p:cNvPicPr>
          <p:nvPr/>
        </p:nvPicPr>
        <p:blipFill>
          <a:blip r:embed="rId8"/>
          <a:stretch>
            <a:fillRect/>
          </a:stretch>
        </p:blipFill>
        <p:spPr>
          <a:xfrm>
            <a:off x="1143000" y="5530088"/>
            <a:ext cx="2466848" cy="642112"/>
          </a:xfrm>
          <a:prstGeom prst="rect">
            <a:avLst/>
          </a:prstGeom>
        </p:spPr>
      </p:pic>
      <p:sp>
        <p:nvSpPr>
          <p:cNvPr id="38" name="Right Brace 37"/>
          <p:cNvSpPr/>
          <p:nvPr/>
        </p:nvSpPr>
        <p:spPr>
          <a:xfrm>
            <a:off x="5486400" y="4191000"/>
            <a:ext cx="381000" cy="2286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Right Brace 38"/>
          <p:cNvSpPr/>
          <p:nvPr/>
        </p:nvSpPr>
        <p:spPr>
          <a:xfrm rot="5400000">
            <a:off x="6972300" y="2628900"/>
            <a:ext cx="381000" cy="2590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TextBox 39"/>
          <p:cNvSpPr txBox="1"/>
          <p:nvPr/>
        </p:nvSpPr>
        <p:spPr>
          <a:xfrm>
            <a:off x="6400800" y="4724400"/>
            <a:ext cx="1752600" cy="1046440"/>
          </a:xfrm>
          <a:prstGeom prst="rect">
            <a:avLst/>
          </a:prstGeom>
          <a:noFill/>
          <a:ln w="25400">
            <a:solidFill>
              <a:srgbClr val="FF0000"/>
            </a:solidFill>
          </a:ln>
        </p:spPr>
        <p:txBody>
          <a:bodyPr wrap="square" rtlCol="0">
            <a:spAutoFit/>
          </a:bodyPr>
          <a:lstStyle/>
          <a:p>
            <a:r>
              <a:rPr lang="en-US" i="1" dirty="0"/>
              <a:t>Firm 1 </a:t>
            </a:r>
            <a:r>
              <a:rPr lang="en-US" dirty="0"/>
              <a:t>will </a:t>
            </a:r>
            <a:r>
              <a:rPr lang="en-US" i="1" dirty="0"/>
              <a:t>deter entry </a:t>
            </a:r>
            <a:r>
              <a:rPr lang="en-US" dirty="0"/>
              <a:t>if</a:t>
            </a:r>
          </a:p>
          <a:p>
            <a:endParaRPr lang="en-US" sz="800" dirty="0"/>
          </a:p>
          <a:p>
            <a:r>
              <a:rPr lang="en-US" dirty="0"/>
              <a:t>                            . </a:t>
            </a:r>
            <a:endParaRPr lang="en-US" i="1" dirty="0"/>
          </a:p>
        </p:txBody>
      </p:sp>
      <p:pic>
        <p:nvPicPr>
          <p:cNvPr id="41" name="Picture 40"/>
          <p:cNvPicPr>
            <a:picLocks noChangeAspect="1"/>
          </p:cNvPicPr>
          <p:nvPr/>
        </p:nvPicPr>
        <p:blipFill>
          <a:blip r:embed="rId9"/>
          <a:stretch>
            <a:fillRect/>
          </a:stretch>
        </p:blipFill>
        <p:spPr>
          <a:xfrm>
            <a:off x="6705600" y="5410200"/>
            <a:ext cx="1174496" cy="345440"/>
          </a:xfrm>
          <a:prstGeom prst="rect">
            <a:avLst/>
          </a:prstGeom>
        </p:spPr>
      </p:pic>
      <p:sp>
        <p:nvSpPr>
          <p:cNvPr id="28" name="Footer Placeholder 1">
            <a:extLst>
              <a:ext uri="{FF2B5EF4-FFF2-40B4-BE49-F238E27FC236}">
                <a16:creationId xmlns:a16="http://schemas.microsoft.com/office/drawing/2014/main" id="{A3B4B7CE-C6AF-4643-989B-EFE83A45DA93}"/>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par>
                                <p:cTn id="38" presetID="1" presetClass="entr" presetSubtype="0" fill="hold" nodeType="withEffect">
                                  <p:stCondLst>
                                    <p:cond delay="100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200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childTnLst>
                                </p:cTn>
                              </p:par>
                              <p:par>
                                <p:cTn id="47" presetID="1" presetClass="entr" presetSubtype="0" fill="hold" grpId="0" nodeType="withEffect">
                                  <p:stCondLst>
                                    <p:cond delay="100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100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childTnLst>
                                </p:cTn>
                              </p:par>
                              <p:par>
                                <p:cTn id="59" presetID="1" presetClass="entr" presetSubtype="0" fill="hold" grpId="0" nodeType="withEffect">
                                  <p:stCondLst>
                                    <p:cond delay="100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P spid="26" grpId="0"/>
      <p:bldP spid="31" grpId="0"/>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95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4" name="Picture 3"/>
          <p:cNvPicPr>
            <a:picLocks noChangeAspect="1"/>
          </p:cNvPicPr>
          <p:nvPr/>
        </p:nvPicPr>
        <p:blipFill>
          <a:blip r:embed="rId2"/>
          <a:stretch>
            <a:fillRect/>
          </a:stretch>
        </p:blipFill>
        <p:spPr>
          <a:xfrm>
            <a:off x="5943600" y="1371600"/>
            <a:ext cx="2934208" cy="638048"/>
          </a:xfrm>
          <a:prstGeom prst="rect">
            <a:avLst/>
          </a:prstGeom>
        </p:spPr>
      </p:pic>
      <p:pic>
        <p:nvPicPr>
          <p:cNvPr id="5" name="Picture 4"/>
          <p:cNvPicPr>
            <a:picLocks noChangeAspect="1"/>
          </p:cNvPicPr>
          <p:nvPr/>
        </p:nvPicPr>
        <p:blipFill>
          <a:blip r:embed="rId3"/>
          <a:stretch>
            <a:fillRect/>
          </a:stretch>
        </p:blipFill>
        <p:spPr>
          <a:xfrm>
            <a:off x="6934200" y="2286000"/>
            <a:ext cx="1873504" cy="646176"/>
          </a:xfrm>
          <a:prstGeom prst="rect">
            <a:avLst/>
          </a:prstGeom>
        </p:spPr>
      </p:pic>
      <p:sp>
        <p:nvSpPr>
          <p:cNvPr id="6" name="Rectangle 5"/>
          <p:cNvSpPr/>
          <p:nvPr/>
        </p:nvSpPr>
        <p:spPr>
          <a:xfrm>
            <a:off x="5943600" y="1295400"/>
            <a:ext cx="29778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851904" y="2209800"/>
            <a:ext cx="20634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71016"/>
            <a:ext cx="5257800" cy="923330"/>
          </a:xfrm>
          <a:prstGeom prst="rect">
            <a:avLst/>
          </a:prstGeom>
          <a:noFill/>
        </p:spPr>
        <p:txBody>
          <a:bodyPr wrap="square" rtlCol="0">
            <a:spAutoFit/>
          </a:bodyPr>
          <a:lstStyle/>
          <a:p>
            <a:r>
              <a:rPr lang="en-US" dirty="0"/>
              <a:t>Setting                       , we can solve for the </a:t>
            </a:r>
            <a:r>
              <a:rPr lang="en-US" i="1" dirty="0"/>
              <a:t>highest quantity </a:t>
            </a:r>
            <a:r>
              <a:rPr lang="en-US" dirty="0"/>
              <a:t>that </a:t>
            </a:r>
            <a:r>
              <a:rPr lang="en-US" i="1" dirty="0"/>
              <a:t>firm 1 </a:t>
            </a:r>
            <a:r>
              <a:rPr lang="en-US" dirty="0"/>
              <a:t>is willing to produce to </a:t>
            </a:r>
            <a:r>
              <a:rPr lang="en-US" i="1" dirty="0"/>
              <a:t>deter entry</a:t>
            </a:r>
            <a:r>
              <a:rPr lang="en-US" dirty="0"/>
              <a:t>: </a:t>
            </a:r>
          </a:p>
        </p:txBody>
      </p:sp>
      <p:pic>
        <p:nvPicPr>
          <p:cNvPr id="10" name="Picture 9"/>
          <p:cNvPicPr>
            <a:picLocks noChangeAspect="1"/>
          </p:cNvPicPr>
          <p:nvPr/>
        </p:nvPicPr>
        <p:blipFill>
          <a:blip r:embed="rId4"/>
          <a:stretch>
            <a:fillRect/>
          </a:stretch>
        </p:blipFill>
        <p:spPr>
          <a:xfrm>
            <a:off x="1066800" y="1295400"/>
            <a:ext cx="1166368" cy="308864"/>
          </a:xfrm>
          <a:prstGeom prst="rect">
            <a:avLst/>
          </a:prstGeom>
        </p:spPr>
      </p:pic>
      <p:pic>
        <p:nvPicPr>
          <p:cNvPr id="12" name="Picture 11"/>
          <p:cNvPicPr>
            <a:picLocks noChangeAspect="1"/>
          </p:cNvPicPr>
          <p:nvPr/>
        </p:nvPicPr>
        <p:blipFill>
          <a:blip r:embed="rId5"/>
          <a:stretch>
            <a:fillRect/>
          </a:stretch>
        </p:blipFill>
        <p:spPr>
          <a:xfrm>
            <a:off x="1295400" y="1981200"/>
            <a:ext cx="2877312" cy="650240"/>
          </a:xfrm>
          <a:prstGeom prst="rect">
            <a:avLst/>
          </a:prstGeom>
        </p:spPr>
      </p:pic>
      <p:pic>
        <p:nvPicPr>
          <p:cNvPr id="15" name="Picture 14"/>
          <p:cNvPicPr>
            <a:picLocks noChangeAspect="1"/>
          </p:cNvPicPr>
          <p:nvPr/>
        </p:nvPicPr>
        <p:blipFill>
          <a:blip r:embed="rId6"/>
          <a:stretch>
            <a:fillRect/>
          </a:stretch>
        </p:blipFill>
        <p:spPr>
          <a:xfrm>
            <a:off x="3200400" y="3124200"/>
            <a:ext cx="2852928" cy="312928"/>
          </a:xfrm>
          <a:prstGeom prst="rect">
            <a:avLst/>
          </a:prstGeom>
        </p:spPr>
      </p:pic>
      <p:sp>
        <p:nvSpPr>
          <p:cNvPr id="16" name="TextBox 15"/>
          <p:cNvSpPr txBox="1"/>
          <p:nvPr/>
        </p:nvSpPr>
        <p:spPr>
          <a:xfrm>
            <a:off x="304800" y="2667000"/>
            <a:ext cx="6172200" cy="369332"/>
          </a:xfrm>
          <a:prstGeom prst="rect">
            <a:avLst/>
          </a:prstGeom>
          <a:noFill/>
        </p:spPr>
        <p:txBody>
          <a:bodyPr wrap="square" rtlCol="0">
            <a:spAutoFit/>
          </a:bodyPr>
          <a:lstStyle/>
          <a:p>
            <a:r>
              <a:rPr lang="en-US" dirty="0"/>
              <a:t>We previously calculated the </a:t>
            </a:r>
            <a:r>
              <a:rPr lang="en-US" i="1" dirty="0"/>
              <a:t>entry deterrence </a:t>
            </a:r>
            <a:r>
              <a:rPr lang="en-US" dirty="0"/>
              <a:t>quantity as</a:t>
            </a:r>
          </a:p>
        </p:txBody>
      </p:sp>
      <p:pic>
        <p:nvPicPr>
          <p:cNvPr id="17" name="Picture 16"/>
          <p:cNvPicPr>
            <a:picLocks noChangeAspect="1"/>
          </p:cNvPicPr>
          <p:nvPr/>
        </p:nvPicPr>
        <p:blipFill>
          <a:blip r:embed="rId7"/>
          <a:stretch>
            <a:fillRect/>
          </a:stretch>
        </p:blipFill>
        <p:spPr>
          <a:xfrm>
            <a:off x="1143000" y="3613912"/>
            <a:ext cx="1202944" cy="333248"/>
          </a:xfrm>
          <a:prstGeom prst="rect">
            <a:avLst/>
          </a:prstGeom>
        </p:spPr>
      </p:pic>
      <p:sp>
        <p:nvSpPr>
          <p:cNvPr id="18" name="TextBox 17"/>
          <p:cNvSpPr txBox="1"/>
          <p:nvPr/>
        </p:nvSpPr>
        <p:spPr>
          <a:xfrm>
            <a:off x="304800" y="3589528"/>
            <a:ext cx="8458200" cy="646331"/>
          </a:xfrm>
          <a:prstGeom prst="rect">
            <a:avLst/>
          </a:prstGeom>
          <a:noFill/>
        </p:spPr>
        <p:txBody>
          <a:bodyPr wrap="square" rtlCol="0">
            <a:spAutoFit/>
          </a:bodyPr>
          <a:lstStyle/>
          <a:p>
            <a:r>
              <a:rPr lang="en-US" dirty="0"/>
              <a:t>Setting                          , we can then solve for the lowest </a:t>
            </a:r>
            <a:r>
              <a:rPr lang="en-US" i="1" dirty="0"/>
              <a:t>fixed entry cost </a:t>
            </a:r>
            <a:r>
              <a:rPr lang="en-US" dirty="0"/>
              <a:t> for which </a:t>
            </a:r>
            <a:r>
              <a:rPr lang="en-US" i="1" dirty="0"/>
              <a:t>firm 1 </a:t>
            </a:r>
            <a:r>
              <a:rPr lang="en-US" dirty="0"/>
              <a:t>will engage in entry deterrence: </a:t>
            </a:r>
          </a:p>
        </p:txBody>
      </p:sp>
      <p:pic>
        <p:nvPicPr>
          <p:cNvPr id="19" name="Picture 18"/>
          <p:cNvPicPr>
            <a:picLocks noChangeAspect="1"/>
          </p:cNvPicPr>
          <p:nvPr/>
        </p:nvPicPr>
        <p:blipFill>
          <a:blip r:embed="rId8"/>
          <a:stretch>
            <a:fillRect/>
          </a:stretch>
        </p:blipFill>
        <p:spPr>
          <a:xfrm>
            <a:off x="3048000" y="4206240"/>
            <a:ext cx="3141472" cy="678688"/>
          </a:xfrm>
          <a:prstGeom prst="rect">
            <a:avLst/>
          </a:prstGeom>
        </p:spPr>
      </p:pic>
      <p:sp>
        <p:nvSpPr>
          <p:cNvPr id="20" name="TextBox 19"/>
          <p:cNvSpPr txBox="1"/>
          <p:nvPr/>
        </p:nvSpPr>
        <p:spPr>
          <a:xfrm>
            <a:off x="304800" y="5129784"/>
            <a:ext cx="914400" cy="369332"/>
          </a:xfrm>
          <a:prstGeom prst="rect">
            <a:avLst/>
          </a:prstGeom>
          <a:noFill/>
        </p:spPr>
        <p:txBody>
          <a:bodyPr wrap="square" rtlCol="0">
            <a:spAutoFit/>
          </a:bodyPr>
          <a:lstStyle/>
          <a:p>
            <a:r>
              <a:rPr lang="en-US" dirty="0"/>
              <a:t>Thus:</a:t>
            </a:r>
          </a:p>
        </p:txBody>
      </p:sp>
      <p:pic>
        <p:nvPicPr>
          <p:cNvPr id="22" name="Picture 21"/>
          <p:cNvPicPr>
            <a:picLocks noChangeAspect="1"/>
          </p:cNvPicPr>
          <p:nvPr/>
        </p:nvPicPr>
        <p:blipFill>
          <a:blip r:embed="rId9"/>
          <a:stretch>
            <a:fillRect/>
          </a:stretch>
        </p:blipFill>
        <p:spPr>
          <a:xfrm>
            <a:off x="2548128" y="5193792"/>
            <a:ext cx="1007872" cy="321056"/>
          </a:xfrm>
          <a:prstGeom prst="rect">
            <a:avLst/>
          </a:prstGeom>
        </p:spPr>
      </p:pic>
      <p:sp>
        <p:nvSpPr>
          <p:cNvPr id="23" name="TextBox 22"/>
          <p:cNvSpPr txBox="1"/>
          <p:nvPr/>
        </p:nvSpPr>
        <p:spPr>
          <a:xfrm>
            <a:off x="3614928" y="5129784"/>
            <a:ext cx="914400" cy="381000"/>
          </a:xfrm>
          <a:prstGeom prst="rect">
            <a:avLst/>
          </a:prstGeom>
          <a:noFill/>
        </p:spPr>
        <p:txBody>
          <a:bodyPr wrap="square" rtlCol="0">
            <a:spAutoFit/>
          </a:bodyPr>
          <a:lstStyle/>
          <a:p>
            <a:r>
              <a:rPr lang="en-US" dirty="0"/>
              <a:t>implies </a:t>
            </a:r>
          </a:p>
        </p:txBody>
      </p:sp>
      <p:pic>
        <p:nvPicPr>
          <p:cNvPr id="24" name="Picture 23"/>
          <p:cNvPicPr>
            <a:picLocks noChangeAspect="1"/>
          </p:cNvPicPr>
          <p:nvPr/>
        </p:nvPicPr>
        <p:blipFill>
          <a:blip r:embed="rId10"/>
          <a:stretch>
            <a:fillRect/>
          </a:stretch>
        </p:blipFill>
        <p:spPr>
          <a:xfrm>
            <a:off x="4453128" y="5029200"/>
            <a:ext cx="2068576" cy="548640"/>
          </a:xfrm>
          <a:prstGeom prst="rect">
            <a:avLst/>
          </a:prstGeom>
        </p:spPr>
      </p:pic>
      <p:pic>
        <p:nvPicPr>
          <p:cNvPr id="26" name="Picture 25"/>
          <p:cNvPicPr>
            <a:picLocks noChangeAspect="1"/>
          </p:cNvPicPr>
          <p:nvPr/>
        </p:nvPicPr>
        <p:blipFill>
          <a:blip r:embed="rId11"/>
          <a:stretch>
            <a:fillRect/>
          </a:stretch>
        </p:blipFill>
        <p:spPr>
          <a:xfrm>
            <a:off x="1828800" y="5646928"/>
            <a:ext cx="1747520" cy="321056"/>
          </a:xfrm>
          <a:prstGeom prst="rect">
            <a:avLst/>
          </a:prstGeom>
        </p:spPr>
      </p:pic>
      <p:sp>
        <p:nvSpPr>
          <p:cNvPr id="27" name="TextBox 26"/>
          <p:cNvSpPr txBox="1"/>
          <p:nvPr/>
        </p:nvSpPr>
        <p:spPr>
          <a:xfrm>
            <a:off x="3614928" y="5586984"/>
            <a:ext cx="914400" cy="381000"/>
          </a:xfrm>
          <a:prstGeom prst="rect">
            <a:avLst/>
          </a:prstGeom>
          <a:noFill/>
        </p:spPr>
        <p:txBody>
          <a:bodyPr wrap="square" rtlCol="0">
            <a:spAutoFit/>
          </a:bodyPr>
          <a:lstStyle/>
          <a:p>
            <a:r>
              <a:rPr lang="en-US" dirty="0"/>
              <a:t>implies </a:t>
            </a:r>
          </a:p>
        </p:txBody>
      </p:sp>
      <p:pic>
        <p:nvPicPr>
          <p:cNvPr id="28" name="Picture 27"/>
          <p:cNvPicPr>
            <a:picLocks noChangeAspect="1"/>
          </p:cNvPicPr>
          <p:nvPr/>
        </p:nvPicPr>
        <p:blipFill>
          <a:blip r:embed="rId12"/>
          <a:stretch>
            <a:fillRect/>
          </a:stretch>
        </p:blipFill>
        <p:spPr>
          <a:xfrm>
            <a:off x="4471416" y="5614416"/>
            <a:ext cx="3446272" cy="308864"/>
          </a:xfrm>
          <a:prstGeom prst="rect">
            <a:avLst/>
          </a:prstGeom>
        </p:spPr>
      </p:pic>
      <p:pic>
        <p:nvPicPr>
          <p:cNvPr id="29" name="Picture 28"/>
          <p:cNvPicPr>
            <a:picLocks noChangeAspect="1"/>
          </p:cNvPicPr>
          <p:nvPr/>
        </p:nvPicPr>
        <p:blipFill>
          <a:blip r:embed="rId13"/>
          <a:stretch>
            <a:fillRect/>
          </a:stretch>
        </p:blipFill>
        <p:spPr>
          <a:xfrm>
            <a:off x="2471928" y="6044184"/>
            <a:ext cx="1076960" cy="296672"/>
          </a:xfrm>
          <a:prstGeom prst="rect">
            <a:avLst/>
          </a:prstGeom>
        </p:spPr>
      </p:pic>
      <p:sp>
        <p:nvSpPr>
          <p:cNvPr id="30" name="TextBox 29"/>
          <p:cNvSpPr txBox="1"/>
          <p:nvPr/>
        </p:nvSpPr>
        <p:spPr>
          <a:xfrm>
            <a:off x="3614928" y="6044184"/>
            <a:ext cx="914400" cy="381000"/>
          </a:xfrm>
          <a:prstGeom prst="rect">
            <a:avLst/>
          </a:prstGeom>
          <a:noFill/>
        </p:spPr>
        <p:txBody>
          <a:bodyPr wrap="square" rtlCol="0">
            <a:spAutoFit/>
          </a:bodyPr>
          <a:lstStyle/>
          <a:p>
            <a:r>
              <a:rPr lang="en-US" dirty="0"/>
              <a:t>implies </a:t>
            </a:r>
          </a:p>
        </p:txBody>
      </p:sp>
      <p:pic>
        <p:nvPicPr>
          <p:cNvPr id="31" name="Picture 30"/>
          <p:cNvPicPr>
            <a:picLocks noChangeAspect="1"/>
          </p:cNvPicPr>
          <p:nvPr/>
        </p:nvPicPr>
        <p:blipFill>
          <a:blip r:embed="rId14"/>
          <a:stretch>
            <a:fillRect/>
          </a:stretch>
        </p:blipFill>
        <p:spPr>
          <a:xfrm>
            <a:off x="4529328" y="5943600"/>
            <a:ext cx="2072640" cy="589280"/>
          </a:xfrm>
          <a:prstGeom prst="rect">
            <a:avLst/>
          </a:prstGeom>
        </p:spPr>
      </p:pic>
      <p:sp>
        <p:nvSpPr>
          <p:cNvPr id="32" name="TextBox 31"/>
          <p:cNvSpPr txBox="1"/>
          <p:nvPr/>
        </p:nvSpPr>
        <p:spPr>
          <a:xfrm>
            <a:off x="6019800" y="3095597"/>
            <a:ext cx="228600" cy="646331"/>
          </a:xfrm>
          <a:prstGeom prst="rect">
            <a:avLst/>
          </a:prstGeom>
          <a:noFill/>
        </p:spPr>
        <p:txBody>
          <a:bodyPr wrap="square" rtlCol="0">
            <a:spAutoFit/>
          </a:bodyPr>
          <a:lstStyle/>
          <a:p>
            <a:r>
              <a:rPr lang="en-US" dirty="0"/>
              <a:t>.</a:t>
            </a:r>
          </a:p>
        </p:txBody>
      </p:sp>
      <p:sp>
        <p:nvSpPr>
          <p:cNvPr id="33" name="Footer Placeholder 1">
            <a:extLst>
              <a:ext uri="{FF2B5EF4-FFF2-40B4-BE49-F238E27FC236}">
                <a16:creationId xmlns:a16="http://schemas.microsoft.com/office/drawing/2014/main" id="{1432534A-396F-4F0F-AE23-E6F3E11765C9}"/>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8" grpId="0"/>
      <p:bldP spid="20" grpId="0"/>
      <p:bldP spid="23" grpId="0"/>
      <p:bldP spid="27" grpId="0"/>
      <p:bldP spid="30"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9594" y="2007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Cartels and the Incentive to Cheat</a:t>
            </a:r>
          </a:p>
        </p:txBody>
      </p:sp>
      <p:sp>
        <p:nvSpPr>
          <p:cNvPr id="7" name="TextBox 6"/>
          <p:cNvSpPr txBox="1"/>
          <p:nvPr/>
        </p:nvSpPr>
        <p:spPr>
          <a:xfrm>
            <a:off x="304800" y="1295400"/>
            <a:ext cx="6705600" cy="646331"/>
          </a:xfrm>
          <a:prstGeom prst="rect">
            <a:avLst/>
          </a:prstGeom>
          <a:noFill/>
        </p:spPr>
        <p:txBody>
          <a:bodyPr wrap="square" rtlCol="0">
            <a:spAutoFit/>
          </a:bodyPr>
          <a:lstStyle/>
          <a:p>
            <a:r>
              <a:rPr lang="en-US" dirty="0"/>
              <a:t>Under a </a:t>
            </a:r>
            <a:r>
              <a:rPr lang="en-US" i="1" dirty="0"/>
              <a:t>profit maximizing </a:t>
            </a:r>
            <a:r>
              <a:rPr lang="en-US" b="1" i="1" dirty="0"/>
              <a:t>cartel agreement</a:t>
            </a:r>
            <a:r>
              <a:rPr lang="en-US" dirty="0"/>
              <a:t>, a 2-firm oligopoly would </a:t>
            </a:r>
          </a:p>
          <a:p>
            <a:r>
              <a:rPr lang="en-US" dirty="0"/>
              <a:t>agree to split production of the </a:t>
            </a:r>
            <a:r>
              <a:rPr lang="en-US" b="1" i="1" dirty="0"/>
              <a:t>monopoly quantity</a:t>
            </a:r>
            <a:r>
              <a:rPr lang="en-US" i="1" dirty="0"/>
              <a:t>.</a:t>
            </a:r>
            <a:r>
              <a:rPr lang="en-US" dirty="0"/>
              <a:t> </a:t>
            </a:r>
          </a:p>
        </p:txBody>
      </p:sp>
      <p:pic>
        <p:nvPicPr>
          <p:cNvPr id="8" name="Picture 7"/>
          <p:cNvPicPr>
            <a:picLocks noChangeAspect="1"/>
          </p:cNvPicPr>
          <p:nvPr/>
        </p:nvPicPr>
        <p:blipFill>
          <a:blip r:embed="rId2"/>
          <a:stretch>
            <a:fillRect/>
          </a:stretch>
        </p:blipFill>
        <p:spPr>
          <a:xfrm>
            <a:off x="7379208" y="1371600"/>
            <a:ext cx="1536192" cy="605536"/>
          </a:xfrm>
          <a:prstGeom prst="rect">
            <a:avLst/>
          </a:prstGeom>
        </p:spPr>
      </p:pic>
      <p:sp>
        <p:nvSpPr>
          <p:cNvPr id="9" name="Rectangle 8"/>
          <p:cNvSpPr/>
          <p:nvPr/>
        </p:nvSpPr>
        <p:spPr>
          <a:xfrm>
            <a:off x="7315200" y="1295400"/>
            <a:ext cx="16764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1981200"/>
            <a:ext cx="6858000" cy="369332"/>
          </a:xfrm>
          <a:prstGeom prst="rect">
            <a:avLst/>
          </a:prstGeom>
          <a:noFill/>
        </p:spPr>
        <p:txBody>
          <a:bodyPr wrap="square" rtlCol="0">
            <a:spAutoFit/>
          </a:bodyPr>
          <a:lstStyle/>
          <a:p>
            <a:r>
              <a:rPr lang="en-US" dirty="0"/>
              <a:t>The two firms might, for instance, agree to produce </a:t>
            </a:r>
            <a:r>
              <a:rPr lang="en-US" i="1" dirty="0"/>
              <a:t>half </a:t>
            </a:r>
            <a:r>
              <a:rPr lang="en-US" dirty="0"/>
              <a:t>of </a:t>
            </a:r>
            <a:r>
              <a:rPr lang="en-US" i="1" dirty="0">
                <a:latin typeface="Times New Roman"/>
              </a:rPr>
              <a:t>x</a:t>
            </a:r>
            <a:r>
              <a:rPr lang="en-US" i="1" baseline="30000" dirty="0">
                <a:latin typeface="Times New Roman"/>
              </a:rPr>
              <a:t>M</a:t>
            </a:r>
            <a:r>
              <a:rPr lang="en-US" i="1" dirty="0"/>
              <a:t> </a:t>
            </a:r>
            <a:r>
              <a:rPr lang="en-US" dirty="0"/>
              <a:t>each.</a:t>
            </a:r>
          </a:p>
        </p:txBody>
      </p:sp>
      <p:pic>
        <p:nvPicPr>
          <p:cNvPr id="11" name="Picture 10"/>
          <p:cNvPicPr>
            <a:picLocks noChangeAspect="1"/>
          </p:cNvPicPr>
          <p:nvPr/>
        </p:nvPicPr>
        <p:blipFill>
          <a:blip r:embed="rId3"/>
          <a:stretch>
            <a:fillRect/>
          </a:stretch>
        </p:blipFill>
        <p:spPr>
          <a:xfrm>
            <a:off x="7315200" y="2286000"/>
            <a:ext cx="1552448" cy="585216"/>
          </a:xfrm>
          <a:prstGeom prst="rect">
            <a:avLst/>
          </a:prstGeom>
        </p:spPr>
      </p:pic>
      <p:sp>
        <p:nvSpPr>
          <p:cNvPr id="12" name="Rectangle 11"/>
          <p:cNvSpPr/>
          <p:nvPr/>
        </p:nvSpPr>
        <p:spPr>
          <a:xfrm>
            <a:off x="7315200" y="2209800"/>
            <a:ext cx="16764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2438400"/>
            <a:ext cx="6553200" cy="369332"/>
          </a:xfrm>
          <a:prstGeom prst="rect">
            <a:avLst/>
          </a:prstGeom>
          <a:noFill/>
        </p:spPr>
        <p:txBody>
          <a:bodyPr wrap="square" rtlCol="0">
            <a:spAutoFit/>
          </a:bodyPr>
          <a:lstStyle/>
          <a:p>
            <a:r>
              <a:rPr lang="en-US" dirty="0"/>
              <a:t>The </a:t>
            </a:r>
            <a:r>
              <a:rPr lang="en-US" i="1" dirty="0"/>
              <a:t>profit </a:t>
            </a:r>
            <a:r>
              <a:rPr lang="en-US" dirty="0"/>
              <a:t>for each firm in the cartel would then be</a:t>
            </a:r>
          </a:p>
        </p:txBody>
      </p:sp>
      <p:pic>
        <p:nvPicPr>
          <p:cNvPr id="14" name="Picture 13"/>
          <p:cNvPicPr>
            <a:picLocks noChangeAspect="1"/>
          </p:cNvPicPr>
          <p:nvPr/>
        </p:nvPicPr>
        <p:blipFill>
          <a:blip r:embed="rId4"/>
          <a:stretch>
            <a:fillRect/>
          </a:stretch>
        </p:blipFill>
        <p:spPr>
          <a:xfrm>
            <a:off x="530352" y="2875280"/>
            <a:ext cx="6632448" cy="629920"/>
          </a:xfrm>
          <a:prstGeom prst="rect">
            <a:avLst/>
          </a:prstGeom>
        </p:spPr>
      </p:pic>
      <p:sp>
        <p:nvSpPr>
          <p:cNvPr id="15" name="TextBox 14"/>
          <p:cNvSpPr txBox="1"/>
          <p:nvPr/>
        </p:nvSpPr>
        <p:spPr>
          <a:xfrm>
            <a:off x="304800" y="3593068"/>
            <a:ext cx="8763000" cy="369332"/>
          </a:xfrm>
          <a:prstGeom prst="rect">
            <a:avLst/>
          </a:prstGeom>
          <a:noFill/>
        </p:spPr>
        <p:txBody>
          <a:bodyPr wrap="square" rtlCol="0">
            <a:spAutoFit/>
          </a:bodyPr>
          <a:lstStyle/>
          <a:p>
            <a:r>
              <a:rPr lang="en-US" dirty="0"/>
              <a:t>Suppose </a:t>
            </a:r>
            <a:r>
              <a:rPr lang="en-US" i="1" dirty="0"/>
              <a:t>firm </a:t>
            </a:r>
            <a:r>
              <a:rPr lang="en-US" i="1" dirty="0">
                <a:latin typeface="Times New Roman"/>
              </a:rPr>
              <a:t>j</a:t>
            </a:r>
            <a:r>
              <a:rPr lang="en-US" dirty="0"/>
              <a:t> abides by the agreement but </a:t>
            </a:r>
            <a:r>
              <a:rPr lang="en-US" i="1" dirty="0"/>
              <a:t>firm </a:t>
            </a:r>
            <a:r>
              <a:rPr lang="en-US" i="1" dirty="0">
                <a:latin typeface="Times New Roman"/>
              </a:rPr>
              <a:t>i</a:t>
            </a:r>
            <a:r>
              <a:rPr lang="en-US" i="1" dirty="0"/>
              <a:t> </a:t>
            </a:r>
            <a:r>
              <a:rPr lang="en-US" dirty="0"/>
              <a:t>finds its </a:t>
            </a:r>
            <a:r>
              <a:rPr lang="en-US" i="1" dirty="0"/>
              <a:t>best response </a:t>
            </a:r>
            <a:r>
              <a:rPr lang="en-US" dirty="0"/>
              <a:t>quantity.</a:t>
            </a:r>
          </a:p>
        </p:txBody>
      </p:sp>
      <p:sp>
        <p:nvSpPr>
          <p:cNvPr id="16" name="TextBox 15"/>
          <p:cNvSpPr txBox="1"/>
          <p:nvPr/>
        </p:nvSpPr>
        <p:spPr>
          <a:xfrm>
            <a:off x="304800" y="3962400"/>
            <a:ext cx="8610600" cy="369332"/>
          </a:xfrm>
          <a:prstGeom prst="rect">
            <a:avLst/>
          </a:prstGeom>
          <a:noFill/>
        </p:spPr>
        <p:txBody>
          <a:bodyPr wrap="square" rtlCol="0">
            <a:spAutoFit/>
          </a:bodyPr>
          <a:lstStyle/>
          <a:p>
            <a:r>
              <a:rPr lang="en-US" dirty="0"/>
              <a:t>It would then solve the following optimization problem:</a:t>
            </a:r>
          </a:p>
        </p:txBody>
      </p:sp>
      <p:pic>
        <p:nvPicPr>
          <p:cNvPr id="17" name="Picture 16"/>
          <p:cNvPicPr>
            <a:picLocks noChangeAspect="1"/>
          </p:cNvPicPr>
          <p:nvPr/>
        </p:nvPicPr>
        <p:blipFill>
          <a:blip r:embed="rId5"/>
          <a:stretch>
            <a:fillRect/>
          </a:stretch>
        </p:blipFill>
        <p:spPr>
          <a:xfrm>
            <a:off x="1219200" y="4495800"/>
            <a:ext cx="6591808" cy="662432"/>
          </a:xfrm>
          <a:prstGeom prst="rect">
            <a:avLst/>
          </a:prstGeom>
        </p:spPr>
      </p:pic>
      <p:sp>
        <p:nvSpPr>
          <p:cNvPr id="18" name="TextBox 17"/>
          <p:cNvSpPr txBox="1"/>
          <p:nvPr/>
        </p:nvSpPr>
        <p:spPr>
          <a:xfrm>
            <a:off x="304800" y="5358384"/>
            <a:ext cx="8458200" cy="646331"/>
          </a:xfrm>
          <a:prstGeom prst="rect">
            <a:avLst/>
          </a:prstGeom>
          <a:noFill/>
        </p:spPr>
        <p:txBody>
          <a:bodyPr wrap="square" rtlCol="0">
            <a:spAutoFit/>
          </a:bodyPr>
          <a:lstStyle/>
          <a:p>
            <a:r>
              <a:rPr lang="en-US" dirty="0"/>
              <a:t>Solving this in the usual way, we get the </a:t>
            </a:r>
            <a:r>
              <a:rPr lang="en-US" i="1" dirty="0"/>
              <a:t>D</a:t>
            </a:r>
            <a:r>
              <a:rPr lang="en-US" dirty="0"/>
              <a:t>eviating quantity                                      which is 50% greater than half the monopoly quantity, with profit </a:t>
            </a:r>
          </a:p>
        </p:txBody>
      </p:sp>
      <p:pic>
        <p:nvPicPr>
          <p:cNvPr id="19" name="Picture 18"/>
          <p:cNvPicPr>
            <a:picLocks noChangeAspect="1"/>
          </p:cNvPicPr>
          <p:nvPr/>
        </p:nvPicPr>
        <p:blipFill>
          <a:blip r:embed="rId6"/>
          <a:stretch>
            <a:fillRect/>
          </a:stretch>
        </p:blipFill>
        <p:spPr>
          <a:xfrm>
            <a:off x="5867400" y="5257800"/>
            <a:ext cx="1840992" cy="585216"/>
          </a:xfrm>
          <a:prstGeom prst="rect">
            <a:avLst/>
          </a:prstGeom>
        </p:spPr>
      </p:pic>
      <p:pic>
        <p:nvPicPr>
          <p:cNvPr id="20" name="Picture 19"/>
          <p:cNvPicPr>
            <a:picLocks noChangeAspect="1"/>
          </p:cNvPicPr>
          <p:nvPr/>
        </p:nvPicPr>
        <p:blipFill>
          <a:blip r:embed="rId7"/>
          <a:stretch>
            <a:fillRect/>
          </a:stretch>
        </p:blipFill>
        <p:spPr>
          <a:xfrm>
            <a:off x="5885688" y="5943600"/>
            <a:ext cx="1962912" cy="605536"/>
          </a:xfrm>
          <a:prstGeom prst="rect">
            <a:avLst/>
          </a:prstGeom>
        </p:spPr>
      </p:pic>
      <p:sp>
        <p:nvSpPr>
          <p:cNvPr id="21" name="Rectangle 20"/>
          <p:cNvSpPr/>
          <p:nvPr/>
        </p:nvSpPr>
        <p:spPr>
          <a:xfrm>
            <a:off x="5867400" y="5867400"/>
            <a:ext cx="19050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1">
            <a:extLst>
              <a:ext uri="{FF2B5EF4-FFF2-40B4-BE49-F238E27FC236}">
                <a16:creationId xmlns:a16="http://schemas.microsoft.com/office/drawing/2014/main" id="{93E181F5-3FB0-4726-AFD4-9334B4E46A76}"/>
              </a:ext>
            </a:extLst>
          </p:cNvPr>
          <p:cNvSpPr txBox="1">
            <a:spLocks/>
          </p:cNvSpPr>
          <p:nvPr/>
        </p:nvSpPr>
        <p:spPr>
          <a:xfrm>
            <a:off x="304800" y="854075"/>
            <a:ext cx="8534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P spid="16" grpId="0"/>
      <p:bldP spid="18"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Dynamic Collusion</a:t>
            </a:r>
          </a:p>
        </p:txBody>
      </p:sp>
      <p:sp>
        <p:nvSpPr>
          <p:cNvPr id="8" name="TextBox 7"/>
          <p:cNvSpPr txBox="1"/>
          <p:nvPr/>
        </p:nvSpPr>
        <p:spPr>
          <a:xfrm>
            <a:off x="304800" y="1295400"/>
            <a:ext cx="6477000" cy="646331"/>
          </a:xfrm>
          <a:prstGeom prst="rect">
            <a:avLst/>
          </a:prstGeom>
          <a:noFill/>
        </p:spPr>
        <p:txBody>
          <a:bodyPr wrap="square" rtlCol="0">
            <a:spAutoFit/>
          </a:bodyPr>
          <a:lstStyle/>
          <a:p>
            <a:r>
              <a:rPr lang="en-US" dirty="0"/>
              <a:t>We would then predict that, in the absence of an enforcement mechanism, a cartel cannot sustain collusion.</a:t>
            </a:r>
          </a:p>
        </p:txBody>
      </p:sp>
      <p:sp>
        <p:nvSpPr>
          <p:cNvPr id="9" name="TextBox 8"/>
          <p:cNvSpPr txBox="1"/>
          <p:nvPr/>
        </p:nvSpPr>
        <p:spPr>
          <a:xfrm>
            <a:off x="304800" y="1944469"/>
            <a:ext cx="6477000" cy="923330"/>
          </a:xfrm>
          <a:prstGeom prst="rect">
            <a:avLst/>
          </a:prstGeom>
          <a:noFill/>
        </p:spPr>
        <p:txBody>
          <a:bodyPr wrap="square" rtlCol="0">
            <a:spAutoFit/>
          </a:bodyPr>
          <a:lstStyle/>
          <a:p>
            <a:r>
              <a:rPr lang="en-US" dirty="0"/>
              <a:t>But now suppose that the two firms interact an infinite number of times. (This is similar to assuming that there is some probability that the two firms will “meet” again each time that they “meet.”)</a:t>
            </a:r>
          </a:p>
        </p:txBody>
      </p:sp>
      <p:sp>
        <p:nvSpPr>
          <p:cNvPr id="10" name="TextBox 9"/>
          <p:cNvSpPr txBox="1"/>
          <p:nvPr/>
        </p:nvSpPr>
        <p:spPr>
          <a:xfrm>
            <a:off x="304800" y="2971800"/>
            <a:ext cx="8458200" cy="646331"/>
          </a:xfrm>
          <a:prstGeom prst="rect">
            <a:avLst/>
          </a:prstGeom>
          <a:noFill/>
        </p:spPr>
        <p:txBody>
          <a:bodyPr wrap="square" rtlCol="0">
            <a:spAutoFit/>
          </a:bodyPr>
          <a:lstStyle/>
          <a:p>
            <a:r>
              <a:rPr lang="en-US" dirty="0"/>
              <a:t>We know from our work on </a:t>
            </a:r>
            <a:r>
              <a:rPr lang="en-US" i="1" dirty="0"/>
              <a:t>infinitely repeated games </a:t>
            </a:r>
            <a:r>
              <a:rPr lang="en-US" dirty="0"/>
              <a:t>that subgame perfect Nash equilibria can involve </a:t>
            </a:r>
            <a:r>
              <a:rPr lang="en-US" b="1" i="1" dirty="0"/>
              <a:t>trigger strategies </a:t>
            </a:r>
            <a:r>
              <a:rPr lang="en-US" dirty="0"/>
              <a:t>in such settings.</a:t>
            </a:r>
          </a:p>
        </p:txBody>
      </p:sp>
      <p:sp>
        <p:nvSpPr>
          <p:cNvPr id="11" name="TextBox 10"/>
          <p:cNvSpPr txBox="1"/>
          <p:nvPr/>
        </p:nvSpPr>
        <p:spPr>
          <a:xfrm>
            <a:off x="304800" y="3745468"/>
            <a:ext cx="8458200" cy="369332"/>
          </a:xfrm>
          <a:prstGeom prst="rect">
            <a:avLst/>
          </a:prstGeom>
          <a:noFill/>
        </p:spPr>
        <p:txBody>
          <a:bodyPr wrap="square" rtlCol="0">
            <a:spAutoFit/>
          </a:bodyPr>
          <a:lstStyle/>
          <a:p>
            <a:r>
              <a:rPr lang="en-US" dirty="0"/>
              <a:t>Consider the following such strategy:</a:t>
            </a:r>
          </a:p>
        </p:txBody>
      </p:sp>
      <p:sp>
        <p:nvSpPr>
          <p:cNvPr id="12" name="TextBox 11"/>
          <p:cNvSpPr txBox="1"/>
          <p:nvPr/>
        </p:nvSpPr>
        <p:spPr>
          <a:xfrm>
            <a:off x="1676400" y="4267200"/>
            <a:ext cx="6172200" cy="923330"/>
          </a:xfrm>
          <a:prstGeom prst="rect">
            <a:avLst/>
          </a:prstGeom>
          <a:noFill/>
          <a:ln w="25400">
            <a:solidFill>
              <a:srgbClr val="FF0000"/>
            </a:solidFill>
          </a:ln>
        </p:spPr>
        <p:txBody>
          <a:bodyPr wrap="square" rtlCol="0">
            <a:spAutoFit/>
          </a:bodyPr>
          <a:lstStyle/>
          <a:p>
            <a:pPr algn="ctr"/>
            <a:r>
              <a:rPr lang="en-US" dirty="0"/>
              <a:t>Stick by the </a:t>
            </a:r>
            <a:r>
              <a:rPr lang="en-US" i="1" dirty="0"/>
              <a:t>cartel agreement </a:t>
            </a:r>
            <a:r>
              <a:rPr lang="en-US" dirty="0"/>
              <a:t>to produce </a:t>
            </a:r>
            <a:r>
              <a:rPr lang="en-US" i="1" dirty="0"/>
              <a:t>half the monopoly quantity </a:t>
            </a:r>
            <a:r>
              <a:rPr lang="en-US" dirty="0"/>
              <a:t>but revert to the single-period </a:t>
            </a:r>
            <a:r>
              <a:rPr lang="en-US" i="1" dirty="0"/>
              <a:t>Cournot quantity</a:t>
            </a:r>
            <a:r>
              <a:rPr lang="en-US" dirty="0"/>
              <a:t> if the other firm has ever not stuck by the </a:t>
            </a:r>
            <a:r>
              <a:rPr lang="en-US" i="1" dirty="0"/>
              <a:t>cartel agreement</a:t>
            </a:r>
            <a:r>
              <a:rPr lang="en-US" dirty="0"/>
              <a:t>.</a:t>
            </a:r>
          </a:p>
        </p:txBody>
      </p:sp>
      <p:sp>
        <p:nvSpPr>
          <p:cNvPr id="13" name="TextBox 12"/>
          <p:cNvSpPr txBox="1"/>
          <p:nvPr/>
        </p:nvSpPr>
        <p:spPr>
          <a:xfrm>
            <a:off x="304800" y="5334000"/>
            <a:ext cx="8229600" cy="369332"/>
          </a:xfrm>
          <a:prstGeom prst="rect">
            <a:avLst/>
          </a:prstGeom>
          <a:noFill/>
        </p:spPr>
        <p:txBody>
          <a:bodyPr wrap="square" rtlCol="0">
            <a:spAutoFit/>
          </a:bodyPr>
          <a:lstStyle/>
          <a:p>
            <a:r>
              <a:rPr lang="en-US" dirty="0"/>
              <a:t>Each firm’s profit from both firms playing this strategy (assuming discounting of </a:t>
            </a:r>
            <a:r>
              <a:rPr lang="en-US" i="1" dirty="0">
                <a:latin typeface="Symbol"/>
              </a:rPr>
              <a:t>d</a:t>
            </a:r>
            <a:r>
              <a:rPr lang="en-US" dirty="0"/>
              <a:t>) is</a:t>
            </a:r>
          </a:p>
        </p:txBody>
      </p:sp>
      <p:graphicFrame>
        <p:nvGraphicFramePr>
          <p:cNvPr id="14" name="Object 13"/>
          <p:cNvGraphicFramePr>
            <a:graphicFrameLocks noChangeAspect="1"/>
          </p:cNvGraphicFramePr>
          <p:nvPr/>
        </p:nvGraphicFramePr>
        <p:xfrm>
          <a:off x="1565275" y="5867400"/>
          <a:ext cx="6049963" cy="685800"/>
        </p:xfrm>
        <a:graphic>
          <a:graphicData uri="http://schemas.openxmlformats.org/presentationml/2006/ole">
            <mc:AlternateContent xmlns:mc="http://schemas.openxmlformats.org/markup-compatibility/2006">
              <mc:Choice xmlns:v="urn:schemas-microsoft-com:vml" Requires="v">
                <p:oleObj name="Equation" r:id="rId2" imgW="3695700" imgH="419100" progId="Equation.3">
                  <p:embed/>
                </p:oleObj>
              </mc:Choice>
              <mc:Fallback>
                <p:oleObj name="Equation" r:id="rId2" imgW="3695700" imgH="4191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5867400"/>
                        <a:ext cx="60499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16"/>
          <p:cNvPicPr>
            <a:picLocks noChangeAspect="1"/>
          </p:cNvPicPr>
          <p:nvPr/>
        </p:nvPicPr>
        <p:blipFill>
          <a:blip r:embed="rId4"/>
          <a:stretch>
            <a:fillRect/>
          </a:stretch>
        </p:blipFill>
        <p:spPr>
          <a:xfrm>
            <a:off x="6858000" y="1219200"/>
            <a:ext cx="2076704" cy="662432"/>
          </a:xfrm>
          <a:prstGeom prst="rect">
            <a:avLst/>
          </a:prstGeom>
        </p:spPr>
      </p:pic>
      <p:sp>
        <p:nvSpPr>
          <p:cNvPr id="18" name="Rectangle 17"/>
          <p:cNvSpPr/>
          <p:nvPr/>
        </p:nvSpPr>
        <p:spPr>
          <a:xfrm>
            <a:off x="6781800" y="12192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5"/>
          <a:stretch>
            <a:fillRect/>
          </a:stretch>
        </p:blipFill>
        <p:spPr>
          <a:xfrm>
            <a:off x="6934200" y="2133600"/>
            <a:ext cx="1897888" cy="670560"/>
          </a:xfrm>
          <a:prstGeom prst="rect">
            <a:avLst/>
          </a:prstGeom>
        </p:spPr>
      </p:pic>
      <p:sp>
        <p:nvSpPr>
          <p:cNvPr id="20" name="Rectangle 19"/>
          <p:cNvSpPr/>
          <p:nvPr/>
        </p:nvSpPr>
        <p:spPr>
          <a:xfrm>
            <a:off x="6781800" y="210312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638800" y="5791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2D00A753-0E19-4060-B6E3-1A3215D6D224}"/>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0" presetClass="entr" presetSubtype="0" fill="hold" grpId="0" nodeType="withEffect">
                                  <p:stCondLst>
                                    <p:cond delay="10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981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Dynamic Collusion</a:t>
            </a:r>
          </a:p>
        </p:txBody>
      </p:sp>
      <p:graphicFrame>
        <p:nvGraphicFramePr>
          <p:cNvPr id="272386" name="Object 2"/>
          <p:cNvGraphicFramePr>
            <a:graphicFrameLocks noChangeAspect="1"/>
          </p:cNvGraphicFramePr>
          <p:nvPr/>
        </p:nvGraphicFramePr>
        <p:xfrm>
          <a:off x="6934200" y="1371600"/>
          <a:ext cx="1890713" cy="685800"/>
        </p:xfrm>
        <a:graphic>
          <a:graphicData uri="http://schemas.openxmlformats.org/presentationml/2006/ole">
            <mc:AlternateContent xmlns:mc="http://schemas.openxmlformats.org/markup-compatibility/2006">
              <mc:Choice xmlns:v="urn:schemas-microsoft-com:vml" Requires="v">
                <p:oleObj name="Equation" r:id="rId2" imgW="1155700" imgH="419100" progId="Equation.3">
                  <p:embed/>
                </p:oleObj>
              </mc:Choice>
              <mc:Fallback>
                <p:oleObj name="Equation" r:id="rId2" imgW="1155700" imgH="4191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8907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781800" y="12954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6858000" y="2164080"/>
            <a:ext cx="2076704" cy="662432"/>
          </a:xfrm>
          <a:prstGeom prst="rect">
            <a:avLst/>
          </a:prstGeom>
        </p:spPr>
      </p:pic>
      <p:sp>
        <p:nvSpPr>
          <p:cNvPr id="10" name="Rectangle 9"/>
          <p:cNvSpPr/>
          <p:nvPr/>
        </p:nvSpPr>
        <p:spPr>
          <a:xfrm>
            <a:off x="6781800" y="216408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a:stretch>
            <a:fillRect/>
          </a:stretch>
        </p:blipFill>
        <p:spPr>
          <a:xfrm>
            <a:off x="6934200" y="3078480"/>
            <a:ext cx="1897888" cy="670560"/>
          </a:xfrm>
          <a:prstGeom prst="rect">
            <a:avLst/>
          </a:prstGeom>
        </p:spPr>
      </p:pic>
      <p:sp>
        <p:nvSpPr>
          <p:cNvPr id="12" name="Rectangle 11"/>
          <p:cNvSpPr/>
          <p:nvPr/>
        </p:nvSpPr>
        <p:spPr>
          <a:xfrm>
            <a:off x="6781800" y="30480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1143000"/>
            <a:ext cx="6172200" cy="1010533"/>
          </a:xfrm>
          <a:prstGeom prst="rect">
            <a:avLst/>
          </a:prstGeom>
          <a:noFill/>
        </p:spPr>
        <p:txBody>
          <a:bodyPr wrap="square" rtlCol="0">
            <a:spAutoFit/>
          </a:bodyPr>
          <a:lstStyle/>
          <a:p>
            <a:pPr>
              <a:lnSpc>
                <a:spcPts val="2360"/>
              </a:lnSpc>
            </a:pPr>
            <a:r>
              <a:rPr lang="en-US" dirty="0"/>
              <a:t>If </a:t>
            </a:r>
            <a:r>
              <a:rPr lang="en-US" i="1" dirty="0"/>
              <a:t>firm </a:t>
            </a:r>
            <a:r>
              <a:rPr lang="en-US" i="1" dirty="0">
                <a:latin typeface="Times New Roman"/>
              </a:rPr>
              <a:t>j</a:t>
            </a:r>
            <a:r>
              <a:rPr lang="en-US" dirty="0"/>
              <a:t> plays the </a:t>
            </a:r>
            <a:r>
              <a:rPr lang="en-US" i="1" dirty="0"/>
              <a:t>trigger strategy </a:t>
            </a:r>
            <a:r>
              <a:rPr lang="en-US" dirty="0"/>
              <a:t>but </a:t>
            </a:r>
            <a:r>
              <a:rPr lang="en-US" i="1" dirty="0"/>
              <a:t>firm </a:t>
            </a:r>
            <a:r>
              <a:rPr lang="en-US" i="1" dirty="0">
                <a:latin typeface="Times New Roman"/>
              </a:rPr>
              <a:t>i</a:t>
            </a:r>
            <a:r>
              <a:rPr lang="en-US" i="1" dirty="0"/>
              <a:t> </a:t>
            </a:r>
            <a:r>
              <a:rPr lang="en-US" dirty="0"/>
              <a:t>deviates, </a:t>
            </a:r>
            <a:r>
              <a:rPr lang="en-US" i="1" dirty="0"/>
              <a:t>firm </a:t>
            </a:r>
            <a:r>
              <a:rPr lang="en-US" i="1" dirty="0">
                <a:latin typeface="Times New Roman"/>
              </a:rPr>
              <a:t>i</a:t>
            </a:r>
            <a:r>
              <a:rPr lang="en-US" i="1" dirty="0"/>
              <a:t> </a:t>
            </a:r>
            <a:r>
              <a:rPr lang="en-US" dirty="0"/>
              <a:t>gets the “deviation profit”         once and from then on gets the single period  </a:t>
            </a:r>
            <a:r>
              <a:rPr lang="en-US" i="1" dirty="0"/>
              <a:t>Cournot profit</a:t>
            </a:r>
            <a:r>
              <a:rPr lang="en-US" dirty="0"/>
              <a:t> </a:t>
            </a:r>
          </a:p>
        </p:txBody>
      </p:sp>
      <p:pic>
        <p:nvPicPr>
          <p:cNvPr id="14" name="Picture 13"/>
          <p:cNvPicPr>
            <a:picLocks noChangeAspect="1"/>
          </p:cNvPicPr>
          <p:nvPr/>
        </p:nvPicPr>
        <p:blipFill>
          <a:blip r:embed="rId6"/>
          <a:stretch>
            <a:fillRect/>
          </a:stretch>
        </p:blipFill>
        <p:spPr>
          <a:xfrm>
            <a:off x="2438400" y="1484376"/>
            <a:ext cx="316992" cy="316992"/>
          </a:xfrm>
          <a:prstGeom prst="rect">
            <a:avLst/>
          </a:prstGeom>
        </p:spPr>
      </p:pic>
      <p:pic>
        <p:nvPicPr>
          <p:cNvPr id="15" name="Picture 14"/>
          <p:cNvPicPr>
            <a:picLocks noChangeAspect="1"/>
          </p:cNvPicPr>
          <p:nvPr/>
        </p:nvPicPr>
        <p:blipFill>
          <a:blip r:embed="rId7"/>
          <a:stretch>
            <a:fillRect/>
          </a:stretch>
        </p:blipFill>
        <p:spPr>
          <a:xfrm>
            <a:off x="2514600" y="1786128"/>
            <a:ext cx="2235200" cy="325120"/>
          </a:xfrm>
          <a:prstGeom prst="rect">
            <a:avLst/>
          </a:prstGeom>
        </p:spPr>
      </p:pic>
      <p:sp>
        <p:nvSpPr>
          <p:cNvPr id="16" name="TextBox 15"/>
          <p:cNvSpPr txBox="1"/>
          <p:nvPr/>
        </p:nvSpPr>
        <p:spPr>
          <a:xfrm>
            <a:off x="304800" y="2209800"/>
            <a:ext cx="6248400" cy="369332"/>
          </a:xfrm>
          <a:prstGeom prst="rect">
            <a:avLst/>
          </a:prstGeom>
          <a:noFill/>
        </p:spPr>
        <p:txBody>
          <a:bodyPr wrap="square" rtlCol="0">
            <a:spAutoFit/>
          </a:bodyPr>
          <a:lstStyle/>
          <a:p>
            <a:r>
              <a:rPr lang="en-US" dirty="0"/>
              <a:t>The profit if deviating from the trigger strategy is then </a:t>
            </a:r>
          </a:p>
        </p:txBody>
      </p:sp>
      <p:graphicFrame>
        <p:nvGraphicFramePr>
          <p:cNvPr id="272387" name="Object 3"/>
          <p:cNvGraphicFramePr>
            <a:graphicFrameLocks noChangeAspect="1"/>
          </p:cNvGraphicFramePr>
          <p:nvPr/>
        </p:nvGraphicFramePr>
        <p:xfrm>
          <a:off x="963613" y="2590800"/>
          <a:ext cx="4697412" cy="685800"/>
        </p:xfrm>
        <a:graphic>
          <a:graphicData uri="http://schemas.openxmlformats.org/presentationml/2006/ole">
            <mc:AlternateContent xmlns:mc="http://schemas.openxmlformats.org/markup-compatibility/2006">
              <mc:Choice xmlns:v="urn:schemas-microsoft-com:vml" Requires="v">
                <p:oleObj name="Equation" r:id="rId8" imgW="2870200" imgH="419100" progId="Equation.3">
                  <p:embed/>
                </p:oleObj>
              </mc:Choice>
              <mc:Fallback>
                <p:oleObj name="Equation" r:id="rId8" imgW="2870200" imgH="4191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613" y="2590800"/>
                        <a:ext cx="469741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89" name="Object 5"/>
          <p:cNvGraphicFramePr>
            <a:graphicFrameLocks noChangeAspect="1"/>
          </p:cNvGraphicFramePr>
          <p:nvPr/>
        </p:nvGraphicFramePr>
        <p:xfrm>
          <a:off x="1752600" y="3276600"/>
          <a:ext cx="2722563" cy="685800"/>
        </p:xfrm>
        <a:graphic>
          <a:graphicData uri="http://schemas.openxmlformats.org/presentationml/2006/ole">
            <mc:AlternateContent xmlns:mc="http://schemas.openxmlformats.org/markup-compatibility/2006">
              <mc:Choice xmlns:v="urn:schemas-microsoft-com:vml" Requires="v">
                <p:oleObj name="Equation" r:id="rId10" imgW="1663700" imgH="419100" progId="Equation.3">
                  <p:embed/>
                </p:oleObj>
              </mc:Choice>
              <mc:Fallback>
                <p:oleObj name="Equation" r:id="rId10" imgW="1663700" imgH="4191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276600"/>
                        <a:ext cx="2722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04800" y="4038600"/>
            <a:ext cx="8763000" cy="369332"/>
          </a:xfrm>
          <a:prstGeom prst="rect">
            <a:avLst/>
          </a:prstGeom>
          <a:noFill/>
        </p:spPr>
        <p:txBody>
          <a:bodyPr wrap="square" rtlCol="0">
            <a:spAutoFit/>
          </a:bodyPr>
          <a:lstStyle/>
          <a:p>
            <a:r>
              <a:rPr lang="en-US" dirty="0"/>
              <a:t>It is then </a:t>
            </a:r>
            <a:r>
              <a:rPr lang="en-US" b="1" i="1" dirty="0"/>
              <a:t>not </a:t>
            </a:r>
            <a:r>
              <a:rPr lang="en-US" dirty="0"/>
              <a:t>profitable to deviate from the trigger strategy if</a:t>
            </a:r>
          </a:p>
        </p:txBody>
      </p:sp>
      <p:pic>
        <p:nvPicPr>
          <p:cNvPr id="23" name="Picture 22"/>
          <p:cNvPicPr>
            <a:picLocks noChangeAspect="1"/>
          </p:cNvPicPr>
          <p:nvPr/>
        </p:nvPicPr>
        <p:blipFill>
          <a:blip r:embed="rId12"/>
          <a:stretch>
            <a:fillRect/>
          </a:stretch>
        </p:blipFill>
        <p:spPr>
          <a:xfrm>
            <a:off x="762000" y="4495800"/>
            <a:ext cx="2596896" cy="674624"/>
          </a:xfrm>
          <a:prstGeom prst="rect">
            <a:avLst/>
          </a:prstGeom>
        </p:spPr>
      </p:pic>
      <p:pic>
        <p:nvPicPr>
          <p:cNvPr id="24" name="Picture 23"/>
          <p:cNvPicPr>
            <a:picLocks noChangeAspect="1"/>
          </p:cNvPicPr>
          <p:nvPr/>
        </p:nvPicPr>
        <p:blipFill>
          <a:blip r:embed="rId13"/>
          <a:stretch>
            <a:fillRect/>
          </a:stretch>
        </p:blipFill>
        <p:spPr>
          <a:xfrm>
            <a:off x="3505200" y="4517136"/>
            <a:ext cx="4515104" cy="617728"/>
          </a:xfrm>
          <a:prstGeom prst="rect">
            <a:avLst/>
          </a:prstGeom>
        </p:spPr>
      </p:pic>
      <p:sp>
        <p:nvSpPr>
          <p:cNvPr id="25" name="TextBox 24"/>
          <p:cNvSpPr txBox="1"/>
          <p:nvPr/>
        </p:nvSpPr>
        <p:spPr>
          <a:xfrm>
            <a:off x="304800" y="5334000"/>
            <a:ext cx="3581400" cy="381000"/>
          </a:xfrm>
          <a:prstGeom prst="rect">
            <a:avLst/>
          </a:prstGeom>
          <a:noFill/>
        </p:spPr>
        <p:txBody>
          <a:bodyPr wrap="square" rtlCol="0">
            <a:spAutoFit/>
          </a:bodyPr>
          <a:lstStyle/>
          <a:p>
            <a:r>
              <a:rPr lang="en-US" dirty="0"/>
              <a:t>which holds so long as                    . </a:t>
            </a:r>
          </a:p>
        </p:txBody>
      </p:sp>
      <p:pic>
        <p:nvPicPr>
          <p:cNvPr id="26" name="Picture 25"/>
          <p:cNvPicPr>
            <a:picLocks noChangeAspect="1"/>
          </p:cNvPicPr>
          <p:nvPr/>
        </p:nvPicPr>
        <p:blipFill>
          <a:blip r:embed="rId14"/>
          <a:stretch>
            <a:fillRect/>
          </a:stretch>
        </p:blipFill>
        <p:spPr>
          <a:xfrm>
            <a:off x="2590800" y="5257800"/>
            <a:ext cx="845312" cy="532384"/>
          </a:xfrm>
          <a:prstGeom prst="rect">
            <a:avLst/>
          </a:prstGeom>
        </p:spPr>
      </p:pic>
      <p:sp>
        <p:nvSpPr>
          <p:cNvPr id="27" name="TextBox 26"/>
          <p:cNvSpPr txBox="1"/>
          <p:nvPr/>
        </p:nvSpPr>
        <p:spPr>
          <a:xfrm>
            <a:off x="990600" y="5943600"/>
            <a:ext cx="73914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So long as firms don’t discount the future too much, the cartel agreement </a:t>
            </a:r>
          </a:p>
          <a:p>
            <a:pPr algn="ctr"/>
            <a:r>
              <a:rPr lang="en-US" dirty="0"/>
              <a:t>can be sustained in an infinitely repeated setting.</a:t>
            </a:r>
          </a:p>
        </p:txBody>
      </p:sp>
      <p:sp>
        <p:nvSpPr>
          <p:cNvPr id="22" name="Footer Placeholder 1">
            <a:extLst>
              <a:ext uri="{FF2B5EF4-FFF2-40B4-BE49-F238E27FC236}">
                <a16:creationId xmlns:a16="http://schemas.microsoft.com/office/drawing/2014/main" id="{EB317AC6-4801-426A-A26B-A52DC810D60B}"/>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2387"/>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272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p:bldP spid="25"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Bertrand Price Competition</a:t>
            </a:r>
          </a:p>
        </p:txBody>
      </p:sp>
      <p:sp>
        <p:nvSpPr>
          <p:cNvPr id="4" name="Content Placeholder 1"/>
          <p:cNvSpPr>
            <a:spLocks noGrp="1"/>
          </p:cNvSpPr>
          <p:nvPr>
            <p:ph idx="1"/>
          </p:nvPr>
        </p:nvSpPr>
        <p:spPr>
          <a:xfrm>
            <a:off x="152400" y="1295400"/>
            <a:ext cx="8763000" cy="5410200"/>
          </a:xfrm>
        </p:spPr>
        <p:txBody>
          <a:bodyPr>
            <a:normAutofit fontScale="70000" lnSpcReduction="20000"/>
          </a:bodyPr>
          <a:lstStyle/>
          <a:p>
            <a:r>
              <a:rPr lang="en-US" dirty="0"/>
              <a:t>Under </a:t>
            </a:r>
            <a:r>
              <a:rPr lang="en-US" b="1" i="1" dirty="0">
                <a:solidFill>
                  <a:srgbClr val="FF0000"/>
                </a:solidFill>
              </a:rPr>
              <a:t>Bertrand price competition</a:t>
            </a:r>
            <a:r>
              <a:rPr lang="en-US" b="1" i="1" dirty="0"/>
              <a:t> </a:t>
            </a:r>
            <a:r>
              <a:rPr lang="en-US" dirty="0"/>
              <a:t>firms commit to a </a:t>
            </a:r>
            <a:r>
              <a:rPr lang="en-US" i="1" dirty="0"/>
              <a:t>price </a:t>
            </a:r>
            <a:r>
              <a:rPr lang="en-US" dirty="0"/>
              <a:t>and then produce to meet demand at that price.</a:t>
            </a:r>
            <a:endParaRPr lang="en-US" b="1" i="1" dirty="0"/>
          </a:p>
          <a:p>
            <a:r>
              <a:rPr lang="en-US" dirty="0"/>
              <a:t>We will assume firms in the </a:t>
            </a:r>
            <a:r>
              <a:rPr lang="en-US" i="1" dirty="0"/>
              <a:t>oligopoly</a:t>
            </a:r>
            <a:r>
              <a:rPr lang="en-US" dirty="0"/>
              <a:t> sell the </a:t>
            </a:r>
            <a:r>
              <a:rPr lang="en-US" i="1" dirty="0"/>
              <a:t>same product </a:t>
            </a:r>
            <a:r>
              <a:rPr lang="en-US" dirty="0"/>
              <a:t>and have the </a:t>
            </a:r>
            <a:r>
              <a:rPr lang="en-US" i="1" dirty="0"/>
              <a:t>same constant marginal cost</a:t>
            </a:r>
            <a:r>
              <a:rPr lang="en-US" dirty="0"/>
              <a:t>.</a:t>
            </a:r>
            <a:endParaRPr lang="en-US" b="1" i="1" dirty="0"/>
          </a:p>
          <a:p>
            <a:r>
              <a:rPr lang="en-US" dirty="0"/>
              <a:t>The </a:t>
            </a:r>
            <a:r>
              <a:rPr lang="en-US" b="1" i="1" dirty="0"/>
              <a:t>Nash equilibrium </a:t>
            </a:r>
            <a:r>
              <a:rPr lang="en-US" dirty="0"/>
              <a:t>to the </a:t>
            </a:r>
            <a:r>
              <a:rPr lang="en-US" i="1" dirty="0"/>
              <a:t>price-setting game </a:t>
            </a:r>
            <a:r>
              <a:rPr lang="en-US" dirty="0"/>
              <a:t>is then easy to see:</a:t>
            </a:r>
          </a:p>
          <a:p>
            <a:pPr>
              <a:buNone/>
            </a:pPr>
            <a:endParaRPr lang="en-US" sz="160" dirty="0"/>
          </a:p>
          <a:p>
            <a:pPr lvl="1"/>
            <a:r>
              <a:rPr lang="en-US" sz="2857" dirty="0"/>
              <a:t>If </a:t>
            </a:r>
            <a:r>
              <a:rPr lang="en-US" sz="2857" i="1" dirty="0"/>
              <a:t>firm 2 </a:t>
            </a:r>
            <a:r>
              <a:rPr lang="en-US" sz="2857" dirty="0"/>
              <a:t>sets price </a:t>
            </a:r>
            <a:r>
              <a:rPr lang="en-US" sz="2857" i="1" dirty="0"/>
              <a:t>above MC</a:t>
            </a:r>
            <a:r>
              <a:rPr lang="en-US" sz="2857" dirty="0"/>
              <a:t>, </a:t>
            </a:r>
            <a:r>
              <a:rPr lang="en-US" sz="2857" i="1" dirty="0"/>
              <a:t>firm 1 best-responds </a:t>
            </a:r>
            <a:r>
              <a:rPr lang="en-US" sz="2857" dirty="0"/>
              <a:t>by setting its price </a:t>
            </a:r>
            <a:r>
              <a:rPr lang="en-US" sz="2857" b="1" i="1" dirty="0"/>
              <a:t>just below</a:t>
            </a:r>
            <a:r>
              <a:rPr lang="en-US" sz="2857" dirty="0"/>
              <a:t> the price set by </a:t>
            </a:r>
            <a:r>
              <a:rPr lang="en-US" sz="2857" i="1" dirty="0"/>
              <a:t>firm 2</a:t>
            </a:r>
            <a:r>
              <a:rPr lang="en-US" sz="2857" dirty="0"/>
              <a:t> (and thus getting the whole market). </a:t>
            </a:r>
          </a:p>
          <a:p>
            <a:pPr lvl="1">
              <a:buNone/>
            </a:pPr>
            <a:endParaRPr lang="en-US" sz="857" dirty="0"/>
          </a:p>
          <a:p>
            <a:pPr lvl="1"/>
            <a:r>
              <a:rPr lang="en-US" sz="2857" dirty="0"/>
              <a:t>If </a:t>
            </a:r>
            <a:r>
              <a:rPr lang="en-US" sz="2857" i="1" dirty="0"/>
              <a:t>firm 2 </a:t>
            </a:r>
            <a:r>
              <a:rPr lang="en-US" sz="2857" dirty="0"/>
              <a:t>sets price </a:t>
            </a:r>
            <a:r>
              <a:rPr lang="en-US" sz="2857" i="1" dirty="0"/>
              <a:t>equal to MC, firm 1 best-responds </a:t>
            </a:r>
            <a:r>
              <a:rPr lang="en-US" sz="2857" dirty="0"/>
              <a:t>by also setting its price to </a:t>
            </a:r>
            <a:r>
              <a:rPr lang="en-US" sz="2857" i="1" dirty="0"/>
              <a:t>MC </a:t>
            </a:r>
            <a:r>
              <a:rPr lang="en-US" sz="2857" dirty="0"/>
              <a:t>(and thus splitting the market with </a:t>
            </a:r>
            <a:r>
              <a:rPr lang="en-US" sz="2857" i="1" dirty="0"/>
              <a:t>firm 2</a:t>
            </a:r>
            <a:r>
              <a:rPr lang="en-US" sz="2857" dirty="0"/>
              <a:t>). </a:t>
            </a:r>
          </a:p>
          <a:p>
            <a:pPr lvl="1">
              <a:buNone/>
            </a:pPr>
            <a:endParaRPr lang="en-US" sz="857" dirty="0"/>
          </a:p>
          <a:p>
            <a:pPr lvl="1"/>
            <a:r>
              <a:rPr lang="en-US" sz="2857" dirty="0"/>
              <a:t>The only way the two firms are </a:t>
            </a:r>
            <a:r>
              <a:rPr lang="en-US" sz="2857" i="1" dirty="0"/>
              <a:t>best-responding to each other </a:t>
            </a:r>
            <a:r>
              <a:rPr lang="en-US" sz="2857" dirty="0"/>
              <a:t>is if </a:t>
            </a:r>
            <a:r>
              <a:rPr lang="en-US" sz="2857" b="1" i="1" dirty="0">
                <a:solidFill>
                  <a:srgbClr val="FF0000"/>
                </a:solidFill>
              </a:rPr>
              <a:t>both set price equal to MC</a:t>
            </a:r>
            <a:r>
              <a:rPr lang="en-US" sz="2857" dirty="0"/>
              <a:t>.</a:t>
            </a:r>
          </a:p>
          <a:p>
            <a:pPr lvl="1">
              <a:buNone/>
            </a:pPr>
            <a:endParaRPr lang="en-US" sz="1429" dirty="0"/>
          </a:p>
          <a:p>
            <a:r>
              <a:rPr lang="en-US" i="1" dirty="0"/>
              <a:t>Bertrand price competition </a:t>
            </a:r>
            <a:r>
              <a:rPr lang="en-US" dirty="0"/>
              <a:t>therefore results in </a:t>
            </a:r>
            <a:r>
              <a:rPr lang="en-US" sz="3100" b="1" i="1" dirty="0"/>
              <a:t>zero profit </a:t>
            </a:r>
            <a:r>
              <a:rPr lang="en-US" dirty="0"/>
              <a:t>for firms and an </a:t>
            </a:r>
            <a:r>
              <a:rPr lang="en-US" sz="3100" b="1" i="1" dirty="0"/>
              <a:t>efficient level of output</a:t>
            </a:r>
            <a:r>
              <a:rPr lang="en-US" dirty="0"/>
              <a:t>. </a:t>
            </a:r>
          </a:p>
          <a:p>
            <a:r>
              <a:rPr lang="en-US" dirty="0"/>
              <a:t>This can also be seen by plotting the </a:t>
            </a:r>
            <a:r>
              <a:rPr lang="en-US" b="1" i="1" dirty="0">
                <a:solidFill>
                  <a:srgbClr val="FF0000"/>
                </a:solidFill>
              </a:rPr>
              <a:t>best response functions </a:t>
            </a:r>
            <a:r>
              <a:rPr lang="en-US" dirty="0"/>
              <a:t>for the two firms, with price as each firm’s </a:t>
            </a:r>
            <a:r>
              <a:rPr lang="en-US" b="1" i="1" dirty="0"/>
              <a:t>strategic variable</a:t>
            </a:r>
            <a:r>
              <a:rPr lang="en-US" i="1" dirty="0"/>
              <a:t>.</a:t>
            </a:r>
            <a:r>
              <a:rPr lang="en-US" b="1" i="1" dirty="0"/>
              <a:t> </a:t>
            </a:r>
          </a:p>
        </p:txBody>
      </p:sp>
      <p:sp>
        <p:nvSpPr>
          <p:cNvPr id="2" name="Footer Placeholder 1"/>
          <p:cNvSpPr>
            <a:spLocks noGrp="1"/>
          </p:cNvSpPr>
          <p:nvPr>
            <p:ph type="ftr" sz="quarter" idx="11"/>
          </p:nvPr>
        </p:nvSpPr>
        <p:spPr>
          <a:xfrm>
            <a:off x="228600" y="846137"/>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207"/>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Best Response Functions</a:t>
            </a:r>
          </a:p>
        </p:txBody>
      </p:sp>
      <p:pic>
        <p:nvPicPr>
          <p:cNvPr id="4" name="Picture 3"/>
          <p:cNvPicPr>
            <a:picLocks noChangeAspect="1"/>
          </p:cNvPicPr>
          <p:nvPr/>
        </p:nvPicPr>
        <p:blipFill>
          <a:blip r:embed="rId2"/>
          <a:stretch>
            <a:fillRect/>
          </a:stretch>
        </p:blipFill>
        <p:spPr>
          <a:xfrm>
            <a:off x="365760" y="3200400"/>
            <a:ext cx="3901440" cy="3496666"/>
          </a:xfrm>
          <a:prstGeom prst="rect">
            <a:avLst/>
          </a:prstGeom>
        </p:spPr>
      </p:pic>
      <p:pic>
        <p:nvPicPr>
          <p:cNvPr id="5" name="Picture 4"/>
          <p:cNvPicPr>
            <a:picLocks noChangeAspect="1"/>
          </p:cNvPicPr>
          <p:nvPr/>
        </p:nvPicPr>
        <p:blipFill>
          <a:blip r:embed="rId3"/>
          <a:stretch>
            <a:fillRect/>
          </a:stretch>
        </p:blipFill>
        <p:spPr>
          <a:xfrm>
            <a:off x="374904" y="3145536"/>
            <a:ext cx="3920947" cy="3555187"/>
          </a:xfrm>
          <a:prstGeom prst="rect">
            <a:avLst/>
          </a:prstGeom>
        </p:spPr>
      </p:pic>
      <p:pic>
        <p:nvPicPr>
          <p:cNvPr id="6" name="Picture 5"/>
          <p:cNvPicPr>
            <a:picLocks noChangeAspect="1"/>
          </p:cNvPicPr>
          <p:nvPr/>
        </p:nvPicPr>
        <p:blipFill>
          <a:blip r:embed="rId4"/>
          <a:stretch>
            <a:fillRect/>
          </a:stretch>
        </p:blipFill>
        <p:spPr>
          <a:xfrm>
            <a:off x="356616" y="3145536"/>
            <a:ext cx="3920947" cy="3555187"/>
          </a:xfrm>
          <a:prstGeom prst="rect">
            <a:avLst/>
          </a:prstGeom>
        </p:spPr>
      </p:pic>
      <p:pic>
        <p:nvPicPr>
          <p:cNvPr id="7" name="Picture 6"/>
          <p:cNvPicPr>
            <a:picLocks noChangeAspect="1"/>
          </p:cNvPicPr>
          <p:nvPr/>
        </p:nvPicPr>
        <p:blipFill>
          <a:blip r:embed="rId5"/>
          <a:stretch>
            <a:fillRect/>
          </a:stretch>
        </p:blipFill>
        <p:spPr>
          <a:xfrm>
            <a:off x="356616" y="3124200"/>
            <a:ext cx="3920947" cy="3560064"/>
          </a:xfrm>
          <a:prstGeom prst="rect">
            <a:avLst/>
          </a:prstGeom>
        </p:spPr>
      </p:pic>
      <p:pic>
        <p:nvPicPr>
          <p:cNvPr id="8" name="Picture 7"/>
          <p:cNvPicPr>
            <a:picLocks noChangeAspect="1"/>
          </p:cNvPicPr>
          <p:nvPr/>
        </p:nvPicPr>
        <p:blipFill>
          <a:blip r:embed="rId6"/>
          <a:stretch>
            <a:fillRect/>
          </a:stretch>
        </p:blipFill>
        <p:spPr>
          <a:xfrm>
            <a:off x="356616" y="3124200"/>
            <a:ext cx="3920947" cy="3579571"/>
          </a:xfrm>
          <a:prstGeom prst="rect">
            <a:avLst/>
          </a:prstGeom>
        </p:spPr>
      </p:pic>
      <p:pic>
        <p:nvPicPr>
          <p:cNvPr id="9" name="Picture 8"/>
          <p:cNvPicPr>
            <a:picLocks noChangeAspect="1"/>
          </p:cNvPicPr>
          <p:nvPr/>
        </p:nvPicPr>
        <p:blipFill>
          <a:blip r:embed="rId7"/>
          <a:stretch>
            <a:fillRect/>
          </a:stretch>
        </p:blipFill>
        <p:spPr>
          <a:xfrm>
            <a:off x="4574438" y="3108960"/>
            <a:ext cx="3959962" cy="3599078"/>
          </a:xfrm>
          <a:prstGeom prst="rect">
            <a:avLst/>
          </a:prstGeom>
        </p:spPr>
      </p:pic>
      <p:pic>
        <p:nvPicPr>
          <p:cNvPr id="10" name="Picture 9"/>
          <p:cNvPicPr>
            <a:picLocks noChangeAspect="1"/>
          </p:cNvPicPr>
          <p:nvPr/>
        </p:nvPicPr>
        <p:blipFill>
          <a:blip r:embed="rId8"/>
          <a:stretch>
            <a:fillRect/>
          </a:stretch>
        </p:blipFill>
        <p:spPr>
          <a:xfrm>
            <a:off x="4608576" y="3108960"/>
            <a:ext cx="3940454" cy="3618586"/>
          </a:xfrm>
          <a:prstGeom prst="rect">
            <a:avLst/>
          </a:prstGeom>
        </p:spPr>
      </p:pic>
      <p:pic>
        <p:nvPicPr>
          <p:cNvPr id="11" name="Picture 10"/>
          <p:cNvPicPr>
            <a:picLocks noChangeAspect="1"/>
          </p:cNvPicPr>
          <p:nvPr/>
        </p:nvPicPr>
        <p:blipFill>
          <a:blip r:embed="rId9"/>
          <a:stretch>
            <a:fillRect/>
          </a:stretch>
        </p:blipFill>
        <p:spPr>
          <a:xfrm>
            <a:off x="329184" y="3124200"/>
            <a:ext cx="3940454" cy="3599078"/>
          </a:xfrm>
          <a:prstGeom prst="rect">
            <a:avLst/>
          </a:prstGeom>
        </p:spPr>
      </p:pic>
      <p:sp>
        <p:nvSpPr>
          <p:cNvPr id="12" name="Rectangle 11"/>
          <p:cNvSpPr/>
          <p:nvPr/>
        </p:nvSpPr>
        <p:spPr>
          <a:xfrm>
            <a:off x="4572000" y="3124200"/>
            <a:ext cx="4191000" cy="3581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1058314"/>
            <a:ext cx="8991600" cy="923330"/>
          </a:xfrm>
          <a:prstGeom prst="rect">
            <a:avLst/>
          </a:prstGeom>
          <a:noFill/>
        </p:spPr>
        <p:txBody>
          <a:bodyPr wrap="square" rtlCol="0">
            <a:spAutoFit/>
          </a:bodyPr>
          <a:lstStyle/>
          <a:p>
            <a:r>
              <a:rPr lang="en-US" b="1" i="1" dirty="0">
                <a:solidFill>
                  <a:srgbClr val="FF0000"/>
                </a:solidFill>
              </a:rPr>
              <a:t>Best response functions: </a:t>
            </a:r>
            <a:r>
              <a:rPr lang="en-GB" dirty="0"/>
              <a:t>plots the best response of one player as a function of strategic choices by the other</a:t>
            </a:r>
            <a:r>
              <a:rPr lang="en-US" dirty="0"/>
              <a:t>. Use</a:t>
            </a:r>
            <a:r>
              <a:rPr lang="en-GB" dirty="0"/>
              <a:t>full when players have a </a:t>
            </a:r>
            <a:r>
              <a:rPr lang="en-GB" i="1" dirty="0"/>
              <a:t>continuum of actions </a:t>
            </a:r>
            <a:r>
              <a:rPr lang="en-GB" dirty="0"/>
              <a:t>rather than a discrete number of actions (as in Chapter 24).</a:t>
            </a:r>
            <a:endParaRPr lang="en-US" dirty="0"/>
          </a:p>
        </p:txBody>
      </p:sp>
      <p:sp>
        <p:nvSpPr>
          <p:cNvPr id="16" name="TextBox 15"/>
          <p:cNvSpPr txBox="1"/>
          <p:nvPr/>
        </p:nvSpPr>
        <p:spPr>
          <a:xfrm>
            <a:off x="114300" y="1928023"/>
            <a:ext cx="8915400" cy="923330"/>
          </a:xfrm>
          <a:prstGeom prst="rect">
            <a:avLst/>
          </a:prstGeom>
          <a:noFill/>
        </p:spPr>
        <p:txBody>
          <a:bodyPr wrap="square" rtlCol="0">
            <a:spAutoFit/>
          </a:bodyPr>
          <a:lstStyle/>
          <a:p>
            <a:r>
              <a:rPr lang="en-US" i="1" dirty="0"/>
              <a:t>If </a:t>
            </a:r>
            <a:r>
              <a:rPr lang="en-US" b="1" i="1" dirty="0">
                <a:solidFill>
                  <a:srgbClr val="3366FF"/>
                </a:solidFill>
              </a:rPr>
              <a:t>firm 1</a:t>
            </a:r>
            <a:r>
              <a:rPr lang="en-US" dirty="0"/>
              <a:t> sets its price </a:t>
            </a:r>
            <a:r>
              <a:rPr lang="en-US" i="1" dirty="0"/>
              <a:t>below </a:t>
            </a:r>
            <a:r>
              <a:rPr lang="en-US" b="1" i="1" dirty="0"/>
              <a:t>MC</a:t>
            </a:r>
            <a:r>
              <a:rPr lang="en-US" dirty="0"/>
              <a:t>, </a:t>
            </a:r>
            <a:r>
              <a:rPr lang="en-US" b="1" i="1" dirty="0">
                <a:solidFill>
                  <a:srgbClr val="F935C4"/>
                </a:solidFill>
              </a:rPr>
              <a:t>firm 2</a:t>
            </a:r>
            <a:r>
              <a:rPr lang="en-US" dirty="0"/>
              <a:t> might </a:t>
            </a:r>
            <a:r>
              <a:rPr lang="en-US" i="1" dirty="0"/>
              <a:t>best-respond </a:t>
            </a:r>
            <a:r>
              <a:rPr lang="en-US" dirty="0"/>
              <a:t>by setting its price equal to </a:t>
            </a:r>
            <a:r>
              <a:rPr lang="en-US" b="1" i="1" dirty="0"/>
              <a:t>MC </a:t>
            </a:r>
            <a:r>
              <a:rPr lang="en-US" dirty="0"/>
              <a:t>(and simply not producing). But </a:t>
            </a:r>
            <a:r>
              <a:rPr lang="en-US" i="1" dirty="0"/>
              <a:t>if </a:t>
            </a:r>
            <a:r>
              <a:rPr lang="en-US" b="1" i="1" dirty="0">
                <a:solidFill>
                  <a:srgbClr val="3366FF"/>
                </a:solidFill>
              </a:rPr>
              <a:t>firm 1</a:t>
            </a:r>
            <a:r>
              <a:rPr lang="en-US" dirty="0"/>
              <a:t> sets its price </a:t>
            </a:r>
            <a:r>
              <a:rPr lang="en-US" i="1" dirty="0"/>
              <a:t>above </a:t>
            </a:r>
            <a:r>
              <a:rPr lang="en-US" b="1" i="1" dirty="0"/>
              <a:t>MC</a:t>
            </a:r>
            <a:r>
              <a:rPr lang="en-US" dirty="0"/>
              <a:t>, </a:t>
            </a:r>
            <a:r>
              <a:rPr lang="en-US" b="1" i="1" dirty="0">
                <a:solidFill>
                  <a:srgbClr val="F935C4"/>
                </a:solidFill>
              </a:rPr>
              <a:t>firm 2</a:t>
            </a:r>
            <a:r>
              <a:rPr lang="en-US" dirty="0"/>
              <a:t> </a:t>
            </a:r>
            <a:r>
              <a:rPr lang="en-US" i="1" dirty="0"/>
              <a:t>will </a:t>
            </a:r>
            <a:r>
              <a:rPr lang="en-US" dirty="0"/>
              <a:t>best respond by setting its price </a:t>
            </a:r>
            <a:r>
              <a:rPr lang="en-US" b="1" i="1" dirty="0"/>
              <a:t>just below</a:t>
            </a:r>
            <a:r>
              <a:rPr lang="en-US" i="1" dirty="0"/>
              <a:t> firm 1’s price </a:t>
            </a:r>
            <a:r>
              <a:rPr lang="en-US" dirty="0"/>
              <a:t>(and thus getting all consumers).</a:t>
            </a:r>
          </a:p>
        </p:txBody>
      </p:sp>
      <p:sp>
        <p:nvSpPr>
          <p:cNvPr id="17" name="TextBox 16"/>
          <p:cNvSpPr txBox="1"/>
          <p:nvPr/>
        </p:nvSpPr>
        <p:spPr>
          <a:xfrm>
            <a:off x="173255" y="2826233"/>
            <a:ext cx="8610600" cy="381000"/>
          </a:xfrm>
          <a:prstGeom prst="rect">
            <a:avLst/>
          </a:prstGeom>
          <a:noFill/>
        </p:spPr>
        <p:txBody>
          <a:bodyPr wrap="square" rtlCol="0">
            <a:spAutoFit/>
          </a:bodyPr>
          <a:lstStyle/>
          <a:p>
            <a:r>
              <a:rPr lang="en-US" dirty="0"/>
              <a:t>The same is true for </a:t>
            </a:r>
            <a:r>
              <a:rPr lang="en-US" i="1" dirty="0"/>
              <a:t>if </a:t>
            </a:r>
            <a:r>
              <a:rPr lang="en-US" b="1" i="1" dirty="0">
                <a:solidFill>
                  <a:srgbClr val="3366FF"/>
                </a:solidFill>
              </a:rPr>
              <a:t>firm 1</a:t>
            </a:r>
            <a:r>
              <a:rPr lang="en-US" dirty="0"/>
              <a:t>’s </a:t>
            </a:r>
            <a:r>
              <a:rPr lang="en-US" i="1" dirty="0"/>
              <a:t>best response</a:t>
            </a:r>
            <a:r>
              <a:rPr lang="en-US" dirty="0"/>
              <a:t> to </a:t>
            </a:r>
            <a:r>
              <a:rPr lang="en-US" b="1" i="1" dirty="0">
                <a:solidFill>
                  <a:srgbClr val="F935C4"/>
                </a:solidFill>
              </a:rPr>
              <a:t>firm 2</a:t>
            </a:r>
            <a:r>
              <a:rPr lang="en-US" dirty="0"/>
              <a:t>’s</a:t>
            </a:r>
            <a:r>
              <a:rPr lang="en-US" i="1" dirty="0"/>
              <a:t> price.</a:t>
            </a:r>
            <a:endParaRPr lang="en-US" dirty="0"/>
          </a:p>
        </p:txBody>
      </p:sp>
      <p:sp>
        <p:nvSpPr>
          <p:cNvPr id="18" name="TextBox 17"/>
          <p:cNvSpPr txBox="1"/>
          <p:nvPr/>
        </p:nvSpPr>
        <p:spPr>
          <a:xfrm>
            <a:off x="4773168" y="3391095"/>
            <a:ext cx="4114800" cy="1231106"/>
          </a:xfrm>
          <a:prstGeom prst="rect">
            <a:avLst/>
          </a:prstGeom>
          <a:noFill/>
        </p:spPr>
        <p:txBody>
          <a:bodyPr wrap="square" rtlCol="0">
            <a:spAutoFit/>
          </a:bodyPr>
          <a:lstStyle/>
          <a:p>
            <a:r>
              <a:rPr lang="en-US" dirty="0"/>
              <a:t>Recall that the </a:t>
            </a:r>
            <a:r>
              <a:rPr lang="en-US" sz="2000" b="1" i="1" dirty="0">
                <a:solidFill>
                  <a:srgbClr val="FF0000"/>
                </a:solidFill>
              </a:rPr>
              <a:t>Nash equilibrium </a:t>
            </a:r>
            <a:r>
              <a:rPr lang="en-US" dirty="0"/>
              <a:t>is a set of strategies such that every player is playing a </a:t>
            </a:r>
            <a:r>
              <a:rPr lang="en-US" b="1" i="1" dirty="0"/>
              <a:t>best response strategy </a:t>
            </a:r>
            <a:r>
              <a:rPr lang="en-US" dirty="0"/>
              <a:t>given the strategies played by others.</a:t>
            </a:r>
          </a:p>
        </p:txBody>
      </p:sp>
      <p:sp>
        <p:nvSpPr>
          <p:cNvPr id="19" name="Rectangle 18"/>
          <p:cNvSpPr/>
          <p:nvPr/>
        </p:nvSpPr>
        <p:spPr>
          <a:xfrm>
            <a:off x="1115568" y="5513832"/>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711021" y="4701335"/>
            <a:ext cx="4114800" cy="646331"/>
          </a:xfrm>
          <a:prstGeom prst="rect">
            <a:avLst/>
          </a:prstGeom>
          <a:noFill/>
        </p:spPr>
        <p:txBody>
          <a:bodyPr wrap="square" rtlCol="0">
            <a:spAutoFit/>
          </a:bodyPr>
          <a:lstStyle/>
          <a:p>
            <a:r>
              <a:rPr lang="en-US" dirty="0"/>
              <a:t>The </a:t>
            </a:r>
            <a:r>
              <a:rPr lang="en-US" i="1" dirty="0"/>
              <a:t>best response functions </a:t>
            </a:r>
            <a:r>
              <a:rPr lang="en-US" dirty="0"/>
              <a:t>intersect at </a:t>
            </a:r>
            <a:r>
              <a:rPr lang="en-US" b="1" i="1" dirty="0">
                <a:solidFill>
                  <a:schemeClr val="tx1">
                    <a:lumMod val="75000"/>
                    <a:lumOff val="25000"/>
                  </a:schemeClr>
                </a:solidFill>
              </a:rPr>
              <a:t>B</a:t>
            </a:r>
            <a:r>
              <a:rPr lang="en-US" dirty="0"/>
              <a:t> where </a:t>
            </a:r>
            <a:r>
              <a:rPr lang="en-US" i="1" dirty="0"/>
              <a:t>both firms charge p</a:t>
            </a:r>
            <a:r>
              <a:rPr lang="en-US" dirty="0"/>
              <a:t>=</a:t>
            </a:r>
            <a:r>
              <a:rPr lang="en-US" i="1" dirty="0"/>
              <a:t>MC. </a:t>
            </a:r>
            <a:endParaRPr lang="en-US" dirty="0"/>
          </a:p>
        </p:txBody>
      </p:sp>
      <p:sp>
        <p:nvSpPr>
          <p:cNvPr id="21" name="TextBox 20"/>
          <p:cNvSpPr txBox="1"/>
          <p:nvPr/>
        </p:nvSpPr>
        <p:spPr>
          <a:xfrm>
            <a:off x="4849368" y="5519769"/>
            <a:ext cx="37338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Bertrand Price Competition thus eliminates market power even if there are only two firms in the market.</a:t>
            </a:r>
          </a:p>
        </p:txBody>
      </p:sp>
      <p:sp>
        <p:nvSpPr>
          <p:cNvPr id="2" name="Footer Placeholder 1"/>
          <p:cNvSpPr>
            <a:spLocks noGrp="1"/>
          </p:cNvSpPr>
          <p:nvPr>
            <p:ph type="ftr" sz="quarter" idx="11"/>
          </p:nvPr>
        </p:nvSpPr>
        <p:spPr>
          <a:xfrm>
            <a:off x="152400" y="828493"/>
            <a:ext cx="86106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7.77778E-6 -3.7037E-6 L -0.46666 -3.7037E-6 " pathEditMode="relative" ptsTypes="AA">
                                      <p:cBhvr>
                                        <p:cTn id="34" dur="2000" fill="hold"/>
                                        <p:tgtEl>
                                          <p:spTgt spid="10"/>
                                        </p:tgtEl>
                                        <p:attrNameLst>
                                          <p:attrName>ppt_x</p:attrName>
                                          <p:attrName>ppt_y</p:attrName>
                                        </p:attrNameLst>
                                      </p:cBhvr>
                                    </p:animMotion>
                                  </p:childTnLst>
                                </p:cTn>
                              </p:par>
                              <p:par>
                                <p:cTn id="35" presetID="10" presetClass="exit" presetSubtype="0" fill="hold" nodeType="withEffect">
                                  <p:stCondLst>
                                    <p:cond delay="0"/>
                                  </p:stCondLst>
                                  <p:childTnLst>
                                    <p:animEffect transition="out" filter="fade">
                                      <p:cBhvr>
                                        <p:cTn id="36" dur="5000"/>
                                        <p:tgtEl>
                                          <p:spTgt spid="10"/>
                                        </p:tgtEl>
                                      </p:cBhvr>
                                    </p:animEffect>
                                    <p:set>
                                      <p:cBhvr>
                                        <p:cTn id="37" dur="1" fill="hold">
                                          <p:stCondLst>
                                            <p:cond delay="4999"/>
                                          </p:stCondLst>
                                        </p:cTn>
                                        <p:tgtEl>
                                          <p:spTgt spid="1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3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0" presetClass="exit" presetSubtype="0" fill="hold" grpId="0" nodeType="withEffect">
                                  <p:stCondLst>
                                    <p:cond delay="0"/>
                                  </p:stCondLst>
                                  <p:childTnLst>
                                    <p:animEffect transition="out" filter="fade">
                                      <p:cBhvr>
                                        <p:cTn id="51" dur="2000"/>
                                        <p:tgtEl>
                                          <p:spTgt spid="19"/>
                                        </p:tgtEl>
                                      </p:cBhvr>
                                    </p:animEffect>
                                    <p:set>
                                      <p:cBhvr>
                                        <p:cTn id="52" dur="1" fill="hold">
                                          <p:stCondLst>
                                            <p:cond delay="19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p:bldP spid="19"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Bertrand Price Competition</a:t>
            </a:r>
          </a:p>
        </p:txBody>
      </p:sp>
      <p:sp>
        <p:nvSpPr>
          <p:cNvPr id="4" name="TextBox 3"/>
          <p:cNvSpPr txBox="1"/>
          <p:nvPr/>
        </p:nvSpPr>
        <p:spPr>
          <a:xfrm>
            <a:off x="304800" y="1334869"/>
            <a:ext cx="8534400" cy="646331"/>
          </a:xfrm>
          <a:prstGeom prst="rect">
            <a:avLst/>
          </a:prstGeom>
          <a:noFill/>
        </p:spPr>
        <p:txBody>
          <a:bodyPr wrap="square" rtlCol="0">
            <a:spAutoFit/>
          </a:bodyPr>
          <a:lstStyle/>
          <a:p>
            <a:r>
              <a:rPr lang="en-US" dirty="0"/>
              <a:t>The </a:t>
            </a:r>
            <a:r>
              <a:rPr lang="en-US" i="1" dirty="0"/>
              <a:t>logic of Bertrand price competition </a:t>
            </a:r>
            <a:r>
              <a:rPr lang="en-US" dirty="0"/>
              <a:t>resulting in </a:t>
            </a:r>
            <a:r>
              <a:rPr lang="en-US" i="1" dirty="0"/>
              <a:t>p</a:t>
            </a:r>
            <a:r>
              <a:rPr lang="en-US" dirty="0"/>
              <a:t>=</a:t>
            </a:r>
            <a:r>
              <a:rPr lang="en-US" i="1" dirty="0"/>
              <a:t>MC </a:t>
            </a:r>
            <a:r>
              <a:rPr lang="en-US" dirty="0"/>
              <a:t>is exactly the same for the case of more than 2 firms in an oligopoly. </a:t>
            </a:r>
          </a:p>
        </p:txBody>
      </p:sp>
      <p:sp>
        <p:nvSpPr>
          <p:cNvPr id="5" name="TextBox 4"/>
          <p:cNvSpPr txBox="1"/>
          <p:nvPr/>
        </p:nvSpPr>
        <p:spPr>
          <a:xfrm>
            <a:off x="304800" y="2096869"/>
            <a:ext cx="8534400" cy="646331"/>
          </a:xfrm>
          <a:prstGeom prst="rect">
            <a:avLst/>
          </a:prstGeom>
          <a:noFill/>
        </p:spPr>
        <p:txBody>
          <a:bodyPr wrap="square" rtlCol="0">
            <a:spAutoFit/>
          </a:bodyPr>
          <a:lstStyle/>
          <a:p>
            <a:r>
              <a:rPr lang="en-US" dirty="0"/>
              <a:t>It also holds if the firms </a:t>
            </a:r>
            <a:r>
              <a:rPr lang="en-US" b="1" i="1" dirty="0">
                <a:solidFill>
                  <a:srgbClr val="FF0000"/>
                </a:solidFill>
              </a:rPr>
              <a:t>finitely repeatedly interact</a:t>
            </a:r>
            <a:r>
              <a:rPr lang="en-US" dirty="0"/>
              <a:t>, where the </a:t>
            </a:r>
            <a:r>
              <a:rPr lang="en-US" i="1" dirty="0"/>
              <a:t>subgame-perfect equilibrium </a:t>
            </a:r>
            <a:r>
              <a:rPr lang="en-US" dirty="0"/>
              <a:t>logic unravels any attempt to price above </a:t>
            </a:r>
            <a:r>
              <a:rPr lang="en-US" i="1" dirty="0"/>
              <a:t>MC</a:t>
            </a:r>
            <a:r>
              <a:rPr lang="en-US" dirty="0"/>
              <a:t> in earlier stages of the game.</a:t>
            </a:r>
          </a:p>
        </p:txBody>
      </p:sp>
      <p:sp>
        <p:nvSpPr>
          <p:cNvPr id="6" name="TextBox 5"/>
          <p:cNvSpPr txBox="1"/>
          <p:nvPr/>
        </p:nvSpPr>
        <p:spPr>
          <a:xfrm>
            <a:off x="304800" y="2858869"/>
            <a:ext cx="8534400" cy="646331"/>
          </a:xfrm>
          <a:prstGeom prst="rect">
            <a:avLst/>
          </a:prstGeom>
          <a:noFill/>
        </p:spPr>
        <p:txBody>
          <a:bodyPr wrap="square" rtlCol="0">
            <a:spAutoFit/>
          </a:bodyPr>
          <a:lstStyle/>
          <a:p>
            <a:r>
              <a:rPr lang="en-US" dirty="0"/>
              <a:t>But there are </a:t>
            </a:r>
            <a:r>
              <a:rPr lang="en-US" b="1" i="1" dirty="0"/>
              <a:t>real-world considerations </a:t>
            </a:r>
            <a:r>
              <a:rPr lang="en-US" dirty="0"/>
              <a:t>that may cause price-competition</a:t>
            </a:r>
            <a:r>
              <a:rPr lang="en-US" i="1" dirty="0"/>
              <a:t> </a:t>
            </a:r>
            <a:r>
              <a:rPr lang="en-US" dirty="0"/>
              <a:t>to result in </a:t>
            </a:r>
            <a:r>
              <a:rPr lang="en-US" b="1" i="1" dirty="0"/>
              <a:t>p&gt;MC</a:t>
            </a:r>
            <a:r>
              <a:rPr lang="en-US" dirty="0"/>
              <a:t> in oligopolies:</a:t>
            </a:r>
          </a:p>
        </p:txBody>
      </p:sp>
      <p:sp>
        <p:nvSpPr>
          <p:cNvPr id="7" name="TextBox 6"/>
          <p:cNvSpPr txBox="1"/>
          <p:nvPr/>
        </p:nvSpPr>
        <p:spPr>
          <a:xfrm>
            <a:off x="762000" y="3612348"/>
            <a:ext cx="7696200" cy="646331"/>
          </a:xfrm>
          <a:prstGeom prst="rect">
            <a:avLst/>
          </a:prstGeom>
          <a:noFill/>
        </p:spPr>
        <p:txBody>
          <a:bodyPr wrap="square" rtlCol="0">
            <a:spAutoFit/>
          </a:bodyPr>
          <a:lstStyle/>
          <a:p>
            <a:pPr marL="274320" indent="-457200"/>
            <a:r>
              <a:rPr lang="en-US" dirty="0"/>
              <a:t>1. 	</a:t>
            </a:r>
            <a:r>
              <a:rPr lang="en-US" b="1" i="1" dirty="0">
                <a:solidFill>
                  <a:srgbClr val="FF0000"/>
                </a:solidFill>
              </a:rPr>
              <a:t>Capacity constraints </a:t>
            </a:r>
            <a:r>
              <a:rPr lang="en-US" dirty="0"/>
              <a:t>introduce another strategic variable related to </a:t>
            </a:r>
            <a:r>
              <a:rPr lang="en-US" i="1" dirty="0"/>
              <a:t>quantity </a:t>
            </a:r>
            <a:r>
              <a:rPr lang="en-US" dirty="0"/>
              <a:t>rather than </a:t>
            </a:r>
            <a:r>
              <a:rPr lang="en-US" i="1" dirty="0"/>
              <a:t>price.</a:t>
            </a:r>
            <a:endParaRPr lang="en-US" dirty="0"/>
          </a:p>
        </p:txBody>
      </p:sp>
      <p:sp>
        <p:nvSpPr>
          <p:cNvPr id="8" name="TextBox 7"/>
          <p:cNvSpPr txBox="1"/>
          <p:nvPr/>
        </p:nvSpPr>
        <p:spPr>
          <a:xfrm>
            <a:off x="751573" y="4349564"/>
            <a:ext cx="7696200" cy="923330"/>
          </a:xfrm>
          <a:prstGeom prst="rect">
            <a:avLst/>
          </a:prstGeom>
          <a:noFill/>
        </p:spPr>
        <p:txBody>
          <a:bodyPr wrap="square" rtlCol="0">
            <a:spAutoFit/>
          </a:bodyPr>
          <a:lstStyle/>
          <a:p>
            <a:pPr marL="274320" indent="-457200"/>
            <a:r>
              <a:rPr lang="en-US" dirty="0"/>
              <a:t>2. 	</a:t>
            </a:r>
            <a:r>
              <a:rPr lang="en-US" b="1" i="1" dirty="0">
                <a:solidFill>
                  <a:srgbClr val="FF0000"/>
                </a:solidFill>
              </a:rPr>
              <a:t>Infinitely repeated interactions</a:t>
            </a:r>
            <a:r>
              <a:rPr lang="en-US" dirty="0"/>
              <a:t>, or, more realistically, settings where firms know each time they meet that they will meet again with some positive probability: Through </a:t>
            </a:r>
            <a:r>
              <a:rPr lang="en-US" b="1" i="1" dirty="0"/>
              <a:t>trigger strategies</a:t>
            </a:r>
            <a:r>
              <a:rPr lang="en-US" dirty="0"/>
              <a:t>, </a:t>
            </a:r>
            <a:r>
              <a:rPr lang="en-US" i="1" dirty="0"/>
              <a:t>p </a:t>
            </a:r>
            <a:r>
              <a:rPr lang="en-US" dirty="0"/>
              <a:t>&gt; </a:t>
            </a:r>
            <a:r>
              <a:rPr lang="en-US" i="1" dirty="0"/>
              <a:t>MC </a:t>
            </a:r>
            <a:r>
              <a:rPr lang="en-US" dirty="0"/>
              <a:t>can then emerge.</a:t>
            </a:r>
          </a:p>
        </p:txBody>
      </p:sp>
      <p:sp>
        <p:nvSpPr>
          <p:cNvPr id="9" name="TextBox 8"/>
          <p:cNvSpPr txBox="1"/>
          <p:nvPr/>
        </p:nvSpPr>
        <p:spPr>
          <a:xfrm>
            <a:off x="762000" y="5331956"/>
            <a:ext cx="7696200" cy="923330"/>
          </a:xfrm>
          <a:prstGeom prst="rect">
            <a:avLst/>
          </a:prstGeom>
          <a:noFill/>
        </p:spPr>
        <p:txBody>
          <a:bodyPr wrap="square" rtlCol="0">
            <a:spAutoFit/>
          </a:bodyPr>
          <a:lstStyle/>
          <a:p>
            <a:pPr marL="274320" indent="-457200"/>
            <a:r>
              <a:rPr lang="en-US" dirty="0"/>
              <a:t>3. 	</a:t>
            </a:r>
            <a:r>
              <a:rPr lang="en-US" b="1" i="1" dirty="0">
                <a:solidFill>
                  <a:srgbClr val="FF0000"/>
                </a:solidFill>
              </a:rPr>
              <a:t>Differentiated Products</a:t>
            </a:r>
            <a:r>
              <a:rPr lang="en-US" dirty="0"/>
              <a:t>: If firms in the oligopoly produce </a:t>
            </a:r>
            <a:r>
              <a:rPr lang="en-US" i="1" dirty="0"/>
              <a:t>differentiated products</a:t>
            </a:r>
            <a:r>
              <a:rPr lang="en-US" dirty="0"/>
              <a:t>, they can </a:t>
            </a:r>
            <a:r>
              <a:rPr lang="en-US" i="1" dirty="0"/>
              <a:t>soften price competition</a:t>
            </a:r>
            <a:r>
              <a:rPr lang="en-US" dirty="0"/>
              <a:t> and price above </a:t>
            </a:r>
            <a:r>
              <a:rPr lang="en-US" i="1" dirty="0"/>
              <a:t>MC</a:t>
            </a:r>
            <a:r>
              <a:rPr lang="en-US" dirty="0"/>
              <a:t>. This is explored in Chapter 26.</a:t>
            </a:r>
          </a:p>
        </p:txBody>
      </p:sp>
      <p:sp>
        <p:nvSpPr>
          <p:cNvPr id="2" name="Footer Placeholder 1"/>
          <p:cNvSpPr>
            <a:spLocks noGrp="1"/>
          </p:cNvSpPr>
          <p:nvPr>
            <p:ph type="ftr" sz="quarter" idx="11"/>
          </p:nvPr>
        </p:nvSpPr>
        <p:spPr>
          <a:xfrm>
            <a:off x="76200" y="6356350"/>
            <a:ext cx="8915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91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vs. Quantity Competition</a:t>
            </a:r>
          </a:p>
        </p:txBody>
      </p:sp>
      <p:sp>
        <p:nvSpPr>
          <p:cNvPr id="4" name="TextBox 3"/>
          <p:cNvSpPr txBox="1"/>
          <p:nvPr/>
        </p:nvSpPr>
        <p:spPr>
          <a:xfrm>
            <a:off x="261486" y="1219200"/>
            <a:ext cx="8610600" cy="646331"/>
          </a:xfrm>
          <a:prstGeom prst="rect">
            <a:avLst/>
          </a:prstGeom>
          <a:noFill/>
        </p:spPr>
        <p:txBody>
          <a:bodyPr wrap="square" rtlCol="0">
            <a:spAutoFit/>
          </a:bodyPr>
          <a:lstStyle/>
          <a:p>
            <a:r>
              <a:rPr lang="en-US" dirty="0"/>
              <a:t>The striking prediction of the </a:t>
            </a:r>
            <a:r>
              <a:rPr lang="en-US" b="1" i="1" dirty="0"/>
              <a:t>Bertrand model </a:t>
            </a:r>
            <a:r>
              <a:rPr lang="en-US" dirty="0"/>
              <a:t>is that full efficiency is restored by moving from one </a:t>
            </a:r>
            <a:r>
              <a:rPr lang="en-US" i="1" dirty="0"/>
              <a:t>monopoly </a:t>
            </a:r>
            <a:r>
              <a:rPr lang="en-US" dirty="0"/>
              <a:t>to two </a:t>
            </a:r>
            <a:r>
              <a:rPr lang="en-US" b="1" i="1" dirty="0"/>
              <a:t>price</a:t>
            </a:r>
            <a:r>
              <a:rPr lang="en-US" i="1" dirty="0"/>
              <a:t>-competitors.</a:t>
            </a:r>
            <a:endParaRPr lang="en-US" dirty="0"/>
          </a:p>
        </p:txBody>
      </p:sp>
      <p:sp>
        <p:nvSpPr>
          <p:cNvPr id="5" name="TextBox 4"/>
          <p:cNvSpPr txBox="1"/>
          <p:nvPr/>
        </p:nvSpPr>
        <p:spPr>
          <a:xfrm>
            <a:off x="261486" y="1865531"/>
            <a:ext cx="8610600" cy="646331"/>
          </a:xfrm>
          <a:prstGeom prst="rect">
            <a:avLst/>
          </a:prstGeom>
          <a:noFill/>
        </p:spPr>
        <p:txBody>
          <a:bodyPr wrap="square" rtlCol="0">
            <a:spAutoFit/>
          </a:bodyPr>
          <a:lstStyle/>
          <a:p>
            <a:r>
              <a:rPr lang="en-US" dirty="0"/>
              <a:t>But the question is whether </a:t>
            </a:r>
            <a:r>
              <a:rPr lang="en-US" b="1" i="1" dirty="0"/>
              <a:t>price</a:t>
            </a:r>
            <a:r>
              <a:rPr lang="en-US" i="1" dirty="0"/>
              <a:t> </a:t>
            </a:r>
            <a:r>
              <a:rPr lang="en-US" dirty="0"/>
              <a:t>is the right </a:t>
            </a:r>
            <a:r>
              <a:rPr lang="en-US" i="1" dirty="0"/>
              <a:t>strategic variable </a:t>
            </a:r>
            <a:r>
              <a:rPr lang="en-US" dirty="0"/>
              <a:t>to consider when thinking about competition within an oligopoly.</a:t>
            </a:r>
          </a:p>
        </p:txBody>
      </p:sp>
      <p:sp>
        <p:nvSpPr>
          <p:cNvPr id="6" name="TextBox 5"/>
          <p:cNvSpPr txBox="1"/>
          <p:nvPr/>
        </p:nvSpPr>
        <p:spPr>
          <a:xfrm>
            <a:off x="261486" y="2511862"/>
            <a:ext cx="8610600" cy="646331"/>
          </a:xfrm>
          <a:prstGeom prst="rect">
            <a:avLst/>
          </a:prstGeom>
          <a:noFill/>
        </p:spPr>
        <p:txBody>
          <a:bodyPr wrap="square" rtlCol="0">
            <a:spAutoFit/>
          </a:bodyPr>
          <a:lstStyle/>
          <a:p>
            <a:r>
              <a:rPr lang="en-US" dirty="0"/>
              <a:t>In many industries, the more likely </a:t>
            </a:r>
            <a:r>
              <a:rPr lang="en-US" i="1" dirty="0"/>
              <a:t>strategic variable </a:t>
            </a:r>
            <a:r>
              <a:rPr lang="en-US" dirty="0"/>
              <a:t>is </a:t>
            </a:r>
            <a:r>
              <a:rPr lang="en-US" b="1" i="1" dirty="0"/>
              <a:t>quantity</a:t>
            </a:r>
            <a:r>
              <a:rPr lang="en-US" dirty="0"/>
              <a:t>. After all, can firms truly produce </a:t>
            </a:r>
            <a:r>
              <a:rPr lang="en-US" i="1" dirty="0"/>
              <a:t>any </a:t>
            </a:r>
            <a:r>
              <a:rPr lang="en-US" dirty="0"/>
              <a:t>quantity demanded given their stated price?</a:t>
            </a:r>
          </a:p>
        </p:txBody>
      </p:sp>
      <p:sp>
        <p:nvSpPr>
          <p:cNvPr id="7" name="TextBox 6"/>
          <p:cNvSpPr txBox="1"/>
          <p:nvPr/>
        </p:nvSpPr>
        <p:spPr>
          <a:xfrm>
            <a:off x="304800" y="3231012"/>
            <a:ext cx="8610600" cy="923330"/>
          </a:xfrm>
          <a:prstGeom prst="rect">
            <a:avLst/>
          </a:prstGeom>
          <a:noFill/>
        </p:spPr>
        <p:txBody>
          <a:bodyPr wrap="square" rtlCol="0">
            <a:spAutoFit/>
          </a:bodyPr>
          <a:lstStyle/>
          <a:p>
            <a:r>
              <a:rPr lang="en-US" dirty="0"/>
              <a:t>The </a:t>
            </a:r>
            <a:r>
              <a:rPr lang="en-US" b="1" i="1" dirty="0"/>
              <a:t>Cournot model </a:t>
            </a:r>
            <a:r>
              <a:rPr lang="en-US" dirty="0"/>
              <a:t>considers the competition of firms when each firm chooses </a:t>
            </a:r>
            <a:r>
              <a:rPr lang="en-US" i="1" dirty="0"/>
              <a:t>quantity </a:t>
            </a:r>
            <a:r>
              <a:rPr lang="en-US" dirty="0"/>
              <a:t>strategically – and </a:t>
            </a:r>
            <a:r>
              <a:rPr lang="en-US" i="1" dirty="0"/>
              <a:t>price </a:t>
            </a:r>
            <a:r>
              <a:rPr lang="en-US" dirty="0"/>
              <a:t>then emerges from the overall quantity produced in the industry. Similar to before, firms sell </a:t>
            </a:r>
            <a:r>
              <a:rPr lang="en-US" i="1" dirty="0"/>
              <a:t>identical products </a:t>
            </a:r>
            <a:r>
              <a:rPr lang="en-US" dirty="0"/>
              <a:t>and have the </a:t>
            </a:r>
            <a:r>
              <a:rPr lang="en-US" i="1" dirty="0"/>
              <a:t>same constant MC</a:t>
            </a:r>
            <a:r>
              <a:rPr lang="en-US" dirty="0"/>
              <a:t>.</a:t>
            </a:r>
          </a:p>
        </p:txBody>
      </p:sp>
      <p:sp>
        <p:nvSpPr>
          <p:cNvPr id="11" name="TextBox 10"/>
          <p:cNvSpPr txBox="1"/>
          <p:nvPr/>
        </p:nvSpPr>
        <p:spPr>
          <a:xfrm>
            <a:off x="457200" y="4114800"/>
            <a:ext cx="2133600" cy="381000"/>
          </a:xfrm>
          <a:prstGeom prst="rect">
            <a:avLst/>
          </a:prstGeom>
          <a:noFill/>
        </p:spPr>
        <p:txBody>
          <a:bodyPr wrap="square" rtlCol="0">
            <a:spAutoFit/>
          </a:bodyPr>
          <a:lstStyle/>
          <a:p>
            <a:r>
              <a:rPr lang="en-US" b="1" i="1" dirty="0">
                <a:solidFill>
                  <a:srgbClr val="FF0000"/>
                </a:solidFill>
              </a:rPr>
              <a:t>Bertrand Model</a:t>
            </a:r>
          </a:p>
        </p:txBody>
      </p:sp>
      <p:sp>
        <p:nvSpPr>
          <p:cNvPr id="12" name="TextBox 11"/>
          <p:cNvSpPr txBox="1"/>
          <p:nvPr/>
        </p:nvSpPr>
        <p:spPr>
          <a:xfrm>
            <a:off x="4648200" y="4114800"/>
            <a:ext cx="2133600" cy="381000"/>
          </a:xfrm>
          <a:prstGeom prst="rect">
            <a:avLst/>
          </a:prstGeom>
          <a:noFill/>
        </p:spPr>
        <p:txBody>
          <a:bodyPr wrap="square" rtlCol="0">
            <a:spAutoFit/>
          </a:bodyPr>
          <a:lstStyle/>
          <a:p>
            <a:r>
              <a:rPr lang="en-US" b="1" i="1" dirty="0">
                <a:solidFill>
                  <a:srgbClr val="FF0000"/>
                </a:solidFill>
              </a:rPr>
              <a:t>Cournot Model</a:t>
            </a:r>
          </a:p>
        </p:txBody>
      </p:sp>
      <p:cxnSp>
        <p:nvCxnSpPr>
          <p:cNvPr id="14" name="Straight Arrow Connector 13"/>
          <p:cNvCxnSpPr/>
          <p:nvPr/>
        </p:nvCxnSpPr>
        <p:spPr>
          <a:xfrm rot="5400000">
            <a:off x="1104900" y="46863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296694" y="468550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4876800"/>
            <a:ext cx="1676400" cy="369332"/>
          </a:xfrm>
          <a:prstGeom prst="rect">
            <a:avLst/>
          </a:prstGeom>
          <a:noFill/>
        </p:spPr>
        <p:txBody>
          <a:bodyPr wrap="square" rtlCol="0">
            <a:spAutoFit/>
          </a:bodyPr>
          <a:lstStyle/>
          <a:p>
            <a:r>
              <a:rPr lang="en-US" dirty="0"/>
              <a:t>Firms set </a:t>
            </a:r>
            <a:r>
              <a:rPr lang="en-US" b="1" i="1" dirty="0">
                <a:solidFill>
                  <a:srgbClr val="00AE00"/>
                </a:solidFill>
              </a:rPr>
              <a:t>price</a:t>
            </a:r>
            <a:r>
              <a:rPr lang="en-US" b="1" i="1" dirty="0"/>
              <a:t> </a:t>
            </a:r>
            <a:endParaRPr lang="en-US" dirty="0"/>
          </a:p>
        </p:txBody>
      </p:sp>
      <p:sp>
        <p:nvSpPr>
          <p:cNvPr id="19" name="TextBox 18"/>
          <p:cNvSpPr txBox="1"/>
          <p:nvPr/>
        </p:nvSpPr>
        <p:spPr>
          <a:xfrm>
            <a:off x="4648200" y="4876800"/>
            <a:ext cx="1981200" cy="369332"/>
          </a:xfrm>
          <a:prstGeom prst="rect">
            <a:avLst/>
          </a:prstGeom>
          <a:noFill/>
        </p:spPr>
        <p:txBody>
          <a:bodyPr wrap="square" rtlCol="0">
            <a:spAutoFit/>
          </a:bodyPr>
          <a:lstStyle/>
          <a:p>
            <a:r>
              <a:rPr lang="en-US" dirty="0"/>
              <a:t>Firms set </a:t>
            </a:r>
            <a:r>
              <a:rPr lang="en-US" b="1" i="1" dirty="0">
                <a:solidFill>
                  <a:srgbClr val="3366FF"/>
                </a:solidFill>
              </a:rPr>
              <a:t>quantity</a:t>
            </a:r>
            <a:r>
              <a:rPr lang="en-US" b="1" i="1" dirty="0"/>
              <a:t> </a:t>
            </a:r>
            <a:endParaRPr lang="en-US" dirty="0"/>
          </a:p>
        </p:txBody>
      </p:sp>
      <p:cxnSp>
        <p:nvCxnSpPr>
          <p:cNvPr id="21" name="Straight Arrow Connector 20"/>
          <p:cNvCxnSpPr/>
          <p:nvPr/>
        </p:nvCxnSpPr>
        <p:spPr>
          <a:xfrm flipV="1">
            <a:off x="1981200" y="48006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438400" y="4343400"/>
            <a:ext cx="1524000" cy="923330"/>
          </a:xfrm>
          <a:prstGeom prst="rect">
            <a:avLst/>
          </a:prstGeom>
          <a:noFill/>
        </p:spPr>
        <p:txBody>
          <a:bodyPr wrap="square" rtlCol="0">
            <a:spAutoFit/>
          </a:bodyPr>
          <a:lstStyle/>
          <a:p>
            <a:r>
              <a:rPr lang="en-US" b="1" i="1" dirty="0">
                <a:solidFill>
                  <a:srgbClr val="3366FF"/>
                </a:solidFill>
              </a:rPr>
              <a:t>quantity</a:t>
            </a:r>
            <a:r>
              <a:rPr lang="en-US" dirty="0"/>
              <a:t> then emerges from demand</a:t>
            </a:r>
          </a:p>
        </p:txBody>
      </p:sp>
      <p:cxnSp>
        <p:nvCxnSpPr>
          <p:cNvPr id="23" name="Straight Arrow Connector 22"/>
          <p:cNvCxnSpPr/>
          <p:nvPr/>
        </p:nvCxnSpPr>
        <p:spPr>
          <a:xfrm flipV="1">
            <a:off x="6553200" y="479167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010400" y="4334470"/>
            <a:ext cx="1524000" cy="923330"/>
          </a:xfrm>
          <a:prstGeom prst="rect">
            <a:avLst/>
          </a:prstGeom>
          <a:noFill/>
        </p:spPr>
        <p:txBody>
          <a:bodyPr wrap="square" rtlCol="0">
            <a:spAutoFit/>
          </a:bodyPr>
          <a:lstStyle/>
          <a:p>
            <a:r>
              <a:rPr lang="en-US" b="1" i="1" dirty="0">
                <a:solidFill>
                  <a:srgbClr val="00AE00"/>
                </a:solidFill>
              </a:rPr>
              <a:t>price</a:t>
            </a:r>
            <a:r>
              <a:rPr lang="en-US" dirty="0"/>
              <a:t> then emerges from demand</a:t>
            </a:r>
          </a:p>
        </p:txBody>
      </p:sp>
      <p:sp>
        <p:nvSpPr>
          <p:cNvPr id="25" name="Right Brace 24"/>
          <p:cNvSpPr/>
          <p:nvPr/>
        </p:nvSpPr>
        <p:spPr>
          <a:xfrm rot="5400000">
            <a:off x="2019300" y="3619500"/>
            <a:ext cx="457200" cy="3581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Right Brace 25"/>
          <p:cNvSpPr/>
          <p:nvPr/>
        </p:nvSpPr>
        <p:spPr>
          <a:xfrm rot="5400000">
            <a:off x="6324600" y="3581400"/>
            <a:ext cx="457200" cy="3657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p:cNvSpPr txBox="1"/>
          <p:nvPr/>
        </p:nvSpPr>
        <p:spPr>
          <a:xfrm>
            <a:off x="609600" y="5897880"/>
            <a:ext cx="3352800" cy="369332"/>
          </a:xfrm>
          <a:prstGeom prst="rect">
            <a:avLst/>
          </a:prstGeom>
          <a:noFill/>
        </p:spPr>
        <p:txBody>
          <a:bodyPr wrap="square" rtlCol="0">
            <a:spAutoFit/>
          </a:bodyPr>
          <a:lstStyle/>
          <a:p>
            <a:r>
              <a:rPr lang="en-US" i="1" dirty="0"/>
              <a:t>p </a:t>
            </a:r>
            <a:r>
              <a:rPr lang="en-US" dirty="0"/>
              <a:t>= </a:t>
            </a:r>
            <a:r>
              <a:rPr lang="en-US" i="1" dirty="0"/>
              <a:t>MC </a:t>
            </a:r>
            <a:r>
              <a:rPr lang="en-US" dirty="0"/>
              <a:t>with just 2 (or more) firms</a:t>
            </a:r>
            <a:endParaRPr lang="en-US" i="1" dirty="0"/>
          </a:p>
        </p:txBody>
      </p:sp>
      <p:sp>
        <p:nvSpPr>
          <p:cNvPr id="28" name="TextBox 27"/>
          <p:cNvSpPr txBox="1"/>
          <p:nvPr/>
        </p:nvSpPr>
        <p:spPr>
          <a:xfrm>
            <a:off x="4648200" y="5791200"/>
            <a:ext cx="3886200" cy="646331"/>
          </a:xfrm>
          <a:prstGeom prst="rect">
            <a:avLst/>
          </a:prstGeom>
          <a:noFill/>
        </p:spPr>
        <p:txBody>
          <a:bodyPr wrap="square" rtlCol="0">
            <a:spAutoFit/>
          </a:bodyPr>
          <a:lstStyle/>
          <a:p>
            <a:r>
              <a:rPr lang="en-US" i="1" dirty="0"/>
              <a:t>p </a:t>
            </a:r>
            <a:r>
              <a:rPr lang="en-US" dirty="0"/>
              <a:t>&gt; </a:t>
            </a:r>
            <a:r>
              <a:rPr lang="en-US" i="1" dirty="0"/>
              <a:t>MC</a:t>
            </a:r>
            <a:r>
              <a:rPr lang="en-US" dirty="0"/>
              <a:t>, with price falling as the number of firms increases</a:t>
            </a:r>
            <a:endParaRPr lang="en-US" i="1" dirty="0"/>
          </a:p>
        </p:txBody>
      </p:sp>
      <p:sp>
        <p:nvSpPr>
          <p:cNvPr id="29" name="Rectangle 28"/>
          <p:cNvSpPr/>
          <p:nvPr/>
        </p:nvSpPr>
        <p:spPr>
          <a:xfrm>
            <a:off x="4648200" y="5791200"/>
            <a:ext cx="3886200" cy="6096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381000" y="5791200"/>
            <a:ext cx="3886200" cy="6096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a:xfrm>
            <a:off x="381000" y="896761"/>
            <a:ext cx="84582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 presetClass="entr" presetSubtype="0"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childTnLst>
                                </p:cTn>
                              </p:par>
                              <p:par>
                                <p:cTn id="36" presetID="10" presetClass="entr" presetSubtype="0" fill="hold" nodeType="withEffect">
                                  <p:stCondLst>
                                    <p:cond delay="2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par>
                                <p:cTn id="46" presetID="1" presetClass="entr" presetSubtype="0" fill="hold" grpId="0" nodeType="withEffect">
                                  <p:stCondLst>
                                    <p:cond delay="1000"/>
                                  </p:stCondLst>
                                  <p:childTnLst>
                                    <p:set>
                                      <p:cBhvr>
                                        <p:cTn id="47" dur="1" fill="hold">
                                          <p:stCondLst>
                                            <p:cond delay="0"/>
                                          </p:stCondLst>
                                        </p:cTn>
                                        <p:tgtEl>
                                          <p:spTgt spid="22"/>
                                        </p:tgtEl>
                                        <p:attrNameLst>
                                          <p:attrName>style.visibility</p:attrName>
                                        </p:attrNameLst>
                                      </p:cBhvr>
                                      <p:to>
                                        <p:strVal val="visible"/>
                                      </p:to>
                                    </p:set>
                                  </p:childTnLst>
                                </p:cTn>
                              </p:par>
                              <p:par>
                                <p:cTn id="48" presetID="10" presetClass="entr" presetSubtype="0" fill="hold" nodeType="withEffect">
                                  <p:stCondLst>
                                    <p:cond delay="2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par>
                                <p:cTn id="51" presetID="1" presetClass="entr" presetSubtype="0" fill="hold" grpId="0" nodeType="withEffect">
                                  <p:stCondLst>
                                    <p:cond delay="300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par>
                                <p:cTn id="58" presetID="1" presetClass="entr" presetSubtype="0" fill="hold" grpId="0" nodeType="withEffect">
                                  <p:stCondLst>
                                    <p:cond delay="1000"/>
                                  </p:stCondLst>
                                  <p:childTnLst>
                                    <p:set>
                                      <p:cBhvr>
                                        <p:cTn id="59" dur="1" fill="hold">
                                          <p:stCondLst>
                                            <p:cond delay="0"/>
                                          </p:stCondLst>
                                        </p:cTn>
                                        <p:tgtEl>
                                          <p:spTgt spid="27"/>
                                        </p:tgtEl>
                                        <p:attrNameLst>
                                          <p:attrName>style.visibility</p:attrName>
                                        </p:attrNameLst>
                                      </p:cBhvr>
                                      <p:to>
                                        <p:strVal val="visible"/>
                                      </p:to>
                                    </p:set>
                                  </p:childTnLst>
                                </p:cTn>
                              </p:par>
                              <p:par>
                                <p:cTn id="60" presetID="10" presetClass="entr" presetSubtype="0" fill="hold" grpId="0" nodeType="withEffect">
                                  <p:stCondLst>
                                    <p:cond delay="10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0"/>
                                        <p:tgtEl>
                                          <p:spTgt spid="26"/>
                                        </p:tgtEl>
                                      </p:cBhvr>
                                    </p:animEffect>
                                  </p:childTnLst>
                                </p:cTn>
                              </p:par>
                              <p:par>
                                <p:cTn id="68" presetID="1" presetClass="entr" presetSubtype="0" fill="hold" grpId="0" nodeType="withEffect">
                                  <p:stCondLst>
                                    <p:cond delay="1000"/>
                                  </p:stCondLst>
                                  <p:childTnLst>
                                    <p:set>
                                      <p:cBhvr>
                                        <p:cTn id="69" dur="1" fill="hold">
                                          <p:stCondLst>
                                            <p:cond delay="0"/>
                                          </p:stCondLst>
                                        </p:cTn>
                                        <p:tgtEl>
                                          <p:spTgt spid="28"/>
                                        </p:tgtEl>
                                        <p:attrNameLst>
                                          <p:attrName>style.visibility</p:attrName>
                                        </p:attrNameLst>
                                      </p:cBhvr>
                                      <p:to>
                                        <p:strVal val="visible"/>
                                      </p:to>
                                    </p:set>
                                  </p:childTnLst>
                                </p:cTn>
                              </p:par>
                              <p:par>
                                <p:cTn id="70" presetID="10" presetClass="entr" presetSubtype="0" fill="hold" grpId="0" nodeType="withEffect">
                                  <p:stCondLst>
                                    <p:cond delay="10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P spid="17" grpId="0"/>
      <p:bldP spid="19" grpId="0"/>
      <p:bldP spid="22" grpId="0"/>
      <p:bldP spid="24" grpId="0"/>
      <p:bldP spid="25" grpId="0" animBg="1"/>
      <p:bldP spid="26" grpId="0" animBg="1"/>
      <p:bldP spid="27" grpId="0"/>
      <p:bldP spid="28" grpId="0"/>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65678"/>
            <a:ext cx="3881933" cy="3311347"/>
          </a:xfrm>
          <a:prstGeom prst="rect">
            <a:avLst/>
          </a:prstGeom>
        </p:spPr>
      </p:pic>
      <p:pic>
        <p:nvPicPr>
          <p:cNvPr id="5" name="Picture 4"/>
          <p:cNvPicPr>
            <a:picLocks noChangeAspect="1"/>
          </p:cNvPicPr>
          <p:nvPr/>
        </p:nvPicPr>
        <p:blipFill>
          <a:blip r:embed="rId3"/>
          <a:stretch>
            <a:fillRect/>
          </a:stretch>
        </p:blipFill>
        <p:spPr>
          <a:xfrm>
            <a:off x="381000" y="3087014"/>
            <a:ext cx="3881933" cy="3618586"/>
          </a:xfrm>
          <a:prstGeom prst="rect">
            <a:avLst/>
          </a:prstGeom>
        </p:spPr>
      </p:pic>
      <p:pic>
        <p:nvPicPr>
          <p:cNvPr id="6" name="Picture 5"/>
          <p:cNvPicPr>
            <a:picLocks noChangeAspect="1"/>
          </p:cNvPicPr>
          <p:nvPr/>
        </p:nvPicPr>
        <p:blipFill>
          <a:blip r:embed="rId4"/>
          <a:stretch>
            <a:fillRect/>
          </a:stretch>
        </p:blipFill>
        <p:spPr>
          <a:xfrm>
            <a:off x="381000" y="3081528"/>
            <a:ext cx="3857549" cy="3618586"/>
          </a:xfrm>
          <a:prstGeom prst="rect">
            <a:avLst/>
          </a:prstGeom>
        </p:spPr>
      </p:pic>
      <p:pic>
        <p:nvPicPr>
          <p:cNvPr id="7" name="Picture 6"/>
          <p:cNvPicPr>
            <a:picLocks noChangeAspect="1"/>
          </p:cNvPicPr>
          <p:nvPr/>
        </p:nvPicPr>
        <p:blipFill>
          <a:blip r:embed="rId5"/>
          <a:stretch>
            <a:fillRect/>
          </a:stretch>
        </p:blipFill>
        <p:spPr>
          <a:xfrm>
            <a:off x="381000" y="3081528"/>
            <a:ext cx="3881933" cy="3599078"/>
          </a:xfrm>
          <a:prstGeom prst="rect">
            <a:avLst/>
          </a:prstGeom>
        </p:spPr>
      </p:pic>
      <p:pic>
        <p:nvPicPr>
          <p:cNvPr id="8" name="Picture 7"/>
          <p:cNvPicPr>
            <a:picLocks noChangeAspect="1"/>
          </p:cNvPicPr>
          <p:nvPr/>
        </p:nvPicPr>
        <p:blipFill>
          <a:blip r:embed="rId6"/>
          <a:stretch>
            <a:fillRect/>
          </a:stretch>
        </p:blipFill>
        <p:spPr>
          <a:xfrm>
            <a:off x="393192" y="3081528"/>
            <a:ext cx="3842918" cy="3638093"/>
          </a:xfrm>
          <a:prstGeom prst="rect">
            <a:avLst/>
          </a:prstGeom>
        </p:spPr>
      </p:pic>
      <p:pic>
        <p:nvPicPr>
          <p:cNvPr id="9" name="Picture 8"/>
          <p:cNvPicPr>
            <a:picLocks noChangeAspect="1"/>
          </p:cNvPicPr>
          <p:nvPr/>
        </p:nvPicPr>
        <p:blipFill>
          <a:blip r:embed="rId7"/>
          <a:stretch>
            <a:fillRect/>
          </a:stretch>
        </p:blipFill>
        <p:spPr>
          <a:xfrm>
            <a:off x="4572000" y="3072384"/>
            <a:ext cx="3881933" cy="3291840"/>
          </a:xfrm>
          <a:prstGeom prst="rect">
            <a:avLst/>
          </a:prstGeom>
        </p:spPr>
      </p:pic>
      <p:pic>
        <p:nvPicPr>
          <p:cNvPr id="10" name="Picture 9"/>
          <p:cNvPicPr>
            <a:picLocks noChangeAspect="1"/>
          </p:cNvPicPr>
          <p:nvPr/>
        </p:nvPicPr>
        <p:blipFill>
          <a:blip r:embed="rId8"/>
          <a:stretch>
            <a:fillRect/>
          </a:stretch>
        </p:blipFill>
        <p:spPr>
          <a:xfrm>
            <a:off x="4553712" y="3099816"/>
            <a:ext cx="3906317" cy="3267456"/>
          </a:xfrm>
          <a:prstGeom prst="rect">
            <a:avLst/>
          </a:prstGeom>
        </p:spPr>
      </p:pic>
      <p:sp>
        <p:nvSpPr>
          <p:cNvPr id="11" name="Rectangle 10"/>
          <p:cNvSpPr/>
          <p:nvPr/>
        </p:nvSpPr>
        <p:spPr>
          <a:xfrm>
            <a:off x="4937760" y="4572000"/>
            <a:ext cx="32004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Hexagon 11"/>
          <p:cNvSpPr/>
          <p:nvPr/>
        </p:nvSpPr>
        <p:spPr>
          <a:xfrm>
            <a:off x="4876800" y="4572000"/>
            <a:ext cx="152400" cy="152400"/>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ross 14"/>
          <p:cNvSpPr/>
          <p:nvPr/>
        </p:nvSpPr>
        <p:spPr>
          <a:xfrm>
            <a:off x="7653528" y="5916168"/>
            <a:ext cx="152400" cy="228600"/>
          </a:xfrm>
          <a:prstGeom prst="plu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9"/>
          <a:stretch>
            <a:fillRect/>
          </a:stretch>
        </p:blipFill>
        <p:spPr>
          <a:xfrm>
            <a:off x="356616" y="3124200"/>
            <a:ext cx="3881933" cy="3720998"/>
          </a:xfrm>
          <a:prstGeom prst="rect">
            <a:avLst/>
          </a:prstGeom>
        </p:spPr>
      </p:pic>
      <p:pic>
        <p:nvPicPr>
          <p:cNvPr id="18" name="Picture 17"/>
          <p:cNvPicPr>
            <a:picLocks noChangeAspect="1"/>
          </p:cNvPicPr>
          <p:nvPr/>
        </p:nvPicPr>
        <p:blipFill>
          <a:blip r:embed="rId10"/>
          <a:stretch>
            <a:fillRect/>
          </a:stretch>
        </p:blipFill>
        <p:spPr>
          <a:xfrm>
            <a:off x="4495800" y="3072384"/>
            <a:ext cx="3959962" cy="3316224"/>
          </a:xfrm>
          <a:prstGeom prst="rect">
            <a:avLst/>
          </a:prstGeom>
        </p:spPr>
      </p:pic>
      <p:pic>
        <p:nvPicPr>
          <p:cNvPr id="19" name="Picture 18"/>
          <p:cNvPicPr>
            <a:picLocks noChangeAspect="1"/>
          </p:cNvPicPr>
          <p:nvPr/>
        </p:nvPicPr>
        <p:blipFill>
          <a:blip r:embed="rId11"/>
          <a:stretch>
            <a:fillRect/>
          </a:stretch>
        </p:blipFill>
        <p:spPr>
          <a:xfrm>
            <a:off x="7739482" y="6248400"/>
            <a:ext cx="185318" cy="136550"/>
          </a:xfrm>
          <a:prstGeom prst="rect">
            <a:avLst/>
          </a:prstGeom>
        </p:spPr>
      </p:pic>
      <p:sp>
        <p:nvSpPr>
          <p:cNvPr id="22" name="TextBox 21"/>
          <p:cNvSpPr txBox="1"/>
          <p:nvPr/>
        </p:nvSpPr>
        <p:spPr>
          <a:xfrm>
            <a:off x="304800" y="1143000"/>
            <a:ext cx="8382000" cy="646331"/>
          </a:xfrm>
          <a:prstGeom prst="rect">
            <a:avLst/>
          </a:prstGeom>
          <a:noFill/>
        </p:spPr>
        <p:txBody>
          <a:bodyPr wrap="square" rtlCol="0">
            <a:spAutoFit/>
          </a:bodyPr>
          <a:lstStyle/>
          <a:p>
            <a:r>
              <a:rPr lang="en-US" dirty="0"/>
              <a:t>To find the </a:t>
            </a:r>
            <a:r>
              <a:rPr lang="en-US" b="1" i="1" dirty="0"/>
              <a:t>Cournot Nash equilibrium</a:t>
            </a:r>
            <a:r>
              <a:rPr lang="en-US" dirty="0"/>
              <a:t>, we begin by assuming </a:t>
            </a:r>
            <a:r>
              <a:rPr lang="en-US" b="1" i="1" dirty="0">
                <a:solidFill>
                  <a:srgbClr val="3366FF"/>
                </a:solidFill>
              </a:rPr>
              <a:t>firm 1 </a:t>
            </a:r>
            <a:r>
              <a:rPr lang="en-US" dirty="0"/>
              <a:t>sets output to 0, leaving </a:t>
            </a:r>
            <a:r>
              <a:rPr lang="en-US" b="1" i="1" dirty="0">
                <a:solidFill>
                  <a:srgbClr val="F935C4"/>
                </a:solidFill>
              </a:rPr>
              <a:t>firm 2</a:t>
            </a:r>
            <a:r>
              <a:rPr lang="en-US" dirty="0"/>
              <a:t> to serve the market </a:t>
            </a:r>
            <a:r>
              <a:rPr lang="en-US" b="1" i="1" dirty="0">
                <a:solidFill>
                  <a:srgbClr val="00AE00"/>
                </a:solidFill>
              </a:rPr>
              <a:t>D</a:t>
            </a:r>
            <a:r>
              <a:rPr lang="en-US" dirty="0"/>
              <a:t>emand. </a:t>
            </a:r>
          </a:p>
        </p:txBody>
      </p:sp>
      <p:sp>
        <p:nvSpPr>
          <p:cNvPr id="23" name="TextBox 22"/>
          <p:cNvSpPr txBox="1"/>
          <p:nvPr/>
        </p:nvSpPr>
        <p:spPr>
          <a:xfrm>
            <a:off x="4419600" y="1426464"/>
            <a:ext cx="4572000" cy="381000"/>
          </a:xfrm>
          <a:prstGeom prst="rect">
            <a:avLst/>
          </a:prstGeom>
          <a:noFill/>
        </p:spPr>
        <p:txBody>
          <a:bodyPr wrap="square" rtlCol="0">
            <a:spAutoFit/>
          </a:bodyPr>
          <a:lstStyle/>
          <a:p>
            <a:r>
              <a:rPr lang="en-US" b="1" i="1" dirty="0">
                <a:solidFill>
                  <a:srgbClr val="F935C4"/>
                </a:solidFill>
              </a:rPr>
              <a:t>Firm 2</a:t>
            </a:r>
            <a:r>
              <a:rPr lang="en-US" dirty="0">
                <a:solidFill>
                  <a:srgbClr val="F935C4"/>
                </a:solidFill>
              </a:rPr>
              <a:t> </a:t>
            </a:r>
            <a:r>
              <a:rPr lang="en-US" dirty="0"/>
              <a:t>is then a </a:t>
            </a:r>
            <a:r>
              <a:rPr lang="en-US" i="1" dirty="0"/>
              <a:t>monopolist</a:t>
            </a:r>
            <a:r>
              <a:rPr lang="en-US" dirty="0"/>
              <a:t> producing the</a:t>
            </a:r>
            <a:endParaRPr lang="en-US" b="1" i="1" dirty="0"/>
          </a:p>
        </p:txBody>
      </p:sp>
      <p:sp>
        <p:nvSpPr>
          <p:cNvPr id="24" name="TextBox 23"/>
          <p:cNvSpPr txBox="1"/>
          <p:nvPr/>
        </p:nvSpPr>
        <p:spPr>
          <a:xfrm>
            <a:off x="304800" y="1719072"/>
            <a:ext cx="8001000" cy="381000"/>
          </a:xfrm>
          <a:prstGeom prst="rect">
            <a:avLst/>
          </a:prstGeom>
          <a:noFill/>
        </p:spPr>
        <p:txBody>
          <a:bodyPr wrap="square" rtlCol="0">
            <a:spAutoFit/>
          </a:bodyPr>
          <a:lstStyle/>
          <a:p>
            <a:r>
              <a:rPr lang="en-US" i="1" dirty="0"/>
              <a:t>monopoly quantity </a:t>
            </a:r>
            <a:r>
              <a:rPr lang="en-US" i="1" dirty="0">
                <a:latin typeface="Times New Roman"/>
              </a:rPr>
              <a:t>x</a:t>
            </a:r>
            <a:r>
              <a:rPr lang="en-US" baseline="30000" dirty="0">
                <a:latin typeface="Times New Roman"/>
              </a:rPr>
              <a:t>M</a:t>
            </a:r>
            <a:endParaRPr lang="en-US" i="1" baseline="30000" dirty="0"/>
          </a:p>
        </p:txBody>
      </p:sp>
      <p:sp>
        <p:nvSpPr>
          <p:cNvPr id="25" name="TextBox 24"/>
          <p:cNvSpPr txBox="1"/>
          <p:nvPr/>
        </p:nvSpPr>
        <p:spPr>
          <a:xfrm>
            <a:off x="2438400" y="1728216"/>
            <a:ext cx="6019800" cy="381000"/>
          </a:xfrm>
          <a:prstGeom prst="rect">
            <a:avLst/>
          </a:prstGeom>
          <a:noFill/>
        </p:spPr>
        <p:txBody>
          <a:bodyPr wrap="square" rtlCol="0">
            <a:spAutoFit/>
          </a:bodyPr>
          <a:lstStyle/>
          <a:p>
            <a:r>
              <a:rPr lang="en-US" dirty="0"/>
              <a:t>– which is therefore its </a:t>
            </a:r>
            <a:r>
              <a:rPr lang="en-US" i="1" dirty="0"/>
              <a:t>best response </a:t>
            </a:r>
            <a:r>
              <a:rPr lang="en-US" dirty="0"/>
              <a:t>to </a:t>
            </a:r>
            <a:r>
              <a:rPr lang="en-US" i="1" dirty="0">
                <a:latin typeface="Times New Roman"/>
              </a:rPr>
              <a:t>x</a:t>
            </a:r>
            <a:r>
              <a:rPr lang="en-US" baseline="-25000" dirty="0">
                <a:latin typeface="Times New Roman"/>
              </a:rPr>
              <a:t>1</a:t>
            </a:r>
            <a:r>
              <a:rPr lang="en-US" dirty="0">
                <a:latin typeface="Times New Roman"/>
              </a:rPr>
              <a:t>= 0</a:t>
            </a:r>
            <a:r>
              <a:rPr lang="en-US" dirty="0"/>
              <a:t>. </a:t>
            </a:r>
          </a:p>
        </p:txBody>
      </p:sp>
      <p:sp>
        <p:nvSpPr>
          <p:cNvPr id="26" name="TextBox 25"/>
          <p:cNvSpPr txBox="1"/>
          <p:nvPr/>
        </p:nvSpPr>
        <p:spPr>
          <a:xfrm>
            <a:off x="304800" y="2057400"/>
            <a:ext cx="8534400" cy="646331"/>
          </a:xfrm>
          <a:prstGeom prst="rect">
            <a:avLst/>
          </a:prstGeom>
          <a:noFill/>
        </p:spPr>
        <p:txBody>
          <a:bodyPr wrap="square" rtlCol="0">
            <a:spAutoFit/>
          </a:bodyPr>
          <a:lstStyle/>
          <a:p>
            <a:r>
              <a:rPr lang="en-US" dirty="0"/>
              <a:t>Next, suppose </a:t>
            </a:r>
            <a:r>
              <a:rPr lang="en-US" b="1" i="1" dirty="0">
                <a:solidFill>
                  <a:srgbClr val="3366FF"/>
                </a:solidFill>
              </a:rPr>
              <a:t>firm 1 </a:t>
            </a:r>
            <a:r>
              <a:rPr lang="en-US" dirty="0"/>
              <a:t>sets output to             This causes the demand “left over” for </a:t>
            </a:r>
            <a:r>
              <a:rPr lang="en-US" b="1" i="1" dirty="0">
                <a:solidFill>
                  <a:srgbClr val="F935C4"/>
                </a:solidFill>
              </a:rPr>
              <a:t>firm 2</a:t>
            </a:r>
            <a:r>
              <a:rPr lang="en-US" dirty="0"/>
              <a:t> to shift in from market </a:t>
            </a:r>
            <a:r>
              <a:rPr lang="en-US" b="1" i="1" dirty="0">
                <a:solidFill>
                  <a:srgbClr val="00AE00"/>
                </a:solidFill>
              </a:rPr>
              <a:t>D</a:t>
            </a:r>
            <a:r>
              <a:rPr lang="en-US" dirty="0"/>
              <a:t>emand, giving </a:t>
            </a:r>
            <a:r>
              <a:rPr lang="en-US" b="1" i="1" dirty="0">
                <a:solidFill>
                  <a:srgbClr val="F935C4"/>
                </a:solidFill>
              </a:rPr>
              <a:t>firm 2</a:t>
            </a:r>
            <a:r>
              <a:rPr lang="en-US" dirty="0"/>
              <a:t>’s </a:t>
            </a:r>
            <a:r>
              <a:rPr lang="en-US" b="1" i="1" dirty="0">
                <a:solidFill>
                  <a:srgbClr val="F935C4"/>
                </a:solidFill>
              </a:rPr>
              <a:t>residual demand D</a:t>
            </a:r>
            <a:r>
              <a:rPr lang="en-US" b="1" i="1" baseline="30000" dirty="0">
                <a:solidFill>
                  <a:srgbClr val="F935C4"/>
                </a:solidFill>
              </a:rPr>
              <a:t>r</a:t>
            </a:r>
            <a:r>
              <a:rPr lang="en-US" dirty="0"/>
              <a:t>.</a:t>
            </a:r>
          </a:p>
        </p:txBody>
      </p:sp>
      <p:graphicFrame>
        <p:nvGraphicFramePr>
          <p:cNvPr id="27" name="Object 26"/>
          <p:cNvGraphicFramePr>
            <a:graphicFrameLocks noChangeAspect="1"/>
          </p:cNvGraphicFramePr>
          <p:nvPr/>
        </p:nvGraphicFramePr>
        <p:xfrm>
          <a:off x="3733800" y="2154936"/>
          <a:ext cx="551543" cy="241300"/>
        </p:xfrm>
        <a:graphic>
          <a:graphicData uri="http://schemas.openxmlformats.org/presentationml/2006/ole">
            <mc:AlternateContent xmlns:mc="http://schemas.openxmlformats.org/markup-compatibility/2006">
              <mc:Choice xmlns:v="urn:schemas-microsoft-com:vml" Requires="v">
                <p:oleObj name="Equation" r:id="rId12" imgW="406400" imgH="177800" progId="Equation.3">
                  <p:embed/>
                </p:oleObj>
              </mc:Choice>
              <mc:Fallback>
                <p:oleObj name="Equation" r:id="rId12" imgW="406400" imgH="177800"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2154936"/>
                        <a:ext cx="55154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04800" y="2688336"/>
            <a:ext cx="8382000" cy="369332"/>
          </a:xfrm>
          <a:prstGeom prst="rect">
            <a:avLst/>
          </a:prstGeom>
          <a:noFill/>
        </p:spPr>
        <p:txBody>
          <a:bodyPr wrap="square" rtlCol="0">
            <a:spAutoFit/>
          </a:bodyPr>
          <a:lstStyle/>
          <a:p>
            <a:r>
              <a:rPr lang="en-US" b="1" i="1" dirty="0">
                <a:solidFill>
                  <a:srgbClr val="F935C4"/>
                </a:solidFill>
              </a:rPr>
              <a:t>Firm 2</a:t>
            </a:r>
            <a:r>
              <a:rPr lang="en-US" dirty="0"/>
              <a:t>’s </a:t>
            </a:r>
            <a:r>
              <a:rPr lang="en-US" i="1" dirty="0"/>
              <a:t>best response</a:t>
            </a:r>
            <a:r>
              <a:rPr lang="en-US" dirty="0"/>
              <a:t> is to produce where </a:t>
            </a:r>
            <a:r>
              <a:rPr lang="en-US" i="1" dirty="0"/>
              <a:t>MC </a:t>
            </a:r>
            <a:r>
              <a:rPr lang="en-US" dirty="0"/>
              <a:t>intersects its </a:t>
            </a:r>
            <a:r>
              <a:rPr lang="en-US" b="1" i="1" dirty="0"/>
              <a:t>new marginal revenue </a:t>
            </a:r>
            <a:r>
              <a:rPr lang="en-US" b="1" i="1" dirty="0">
                <a:solidFill>
                  <a:srgbClr val="F935C4"/>
                </a:solidFill>
              </a:rPr>
              <a:t>MR</a:t>
            </a:r>
            <a:r>
              <a:rPr lang="en-US" b="1" i="1" baseline="30000" dirty="0">
                <a:solidFill>
                  <a:srgbClr val="F935C4"/>
                </a:solidFill>
              </a:rPr>
              <a:t>r</a:t>
            </a:r>
            <a:r>
              <a:rPr lang="en-US" dirty="0"/>
              <a:t>. </a:t>
            </a:r>
          </a:p>
        </p:txBody>
      </p:sp>
      <p:sp>
        <p:nvSpPr>
          <p:cNvPr id="29" name="TextBox 28"/>
          <p:cNvSpPr txBox="1"/>
          <p:nvPr/>
        </p:nvSpPr>
        <p:spPr>
          <a:xfrm>
            <a:off x="5181600" y="3429000"/>
            <a:ext cx="3048000" cy="646331"/>
          </a:xfrm>
          <a:prstGeom prst="rect">
            <a:avLst/>
          </a:prstGeom>
          <a:noFill/>
        </p:spPr>
        <p:txBody>
          <a:bodyPr wrap="square" rtlCol="0">
            <a:spAutoFit/>
          </a:bodyPr>
          <a:lstStyle/>
          <a:p>
            <a:r>
              <a:rPr lang="en-US" dirty="0"/>
              <a:t>This </a:t>
            </a:r>
            <a:r>
              <a:rPr lang="en-US" i="1" dirty="0"/>
              <a:t>best response </a:t>
            </a:r>
            <a:r>
              <a:rPr lang="en-US" dirty="0"/>
              <a:t>then lies on its </a:t>
            </a:r>
            <a:r>
              <a:rPr lang="en-US" i="1" dirty="0"/>
              <a:t>best response function</a:t>
            </a:r>
            <a:r>
              <a:rPr lang="en-US" dirty="0"/>
              <a:t> – </a:t>
            </a:r>
          </a:p>
        </p:txBody>
      </p:sp>
      <p:sp>
        <p:nvSpPr>
          <p:cNvPr id="30" name="TextBox 29"/>
          <p:cNvSpPr txBox="1"/>
          <p:nvPr/>
        </p:nvSpPr>
        <p:spPr>
          <a:xfrm>
            <a:off x="5638800" y="4114800"/>
            <a:ext cx="3048000" cy="646331"/>
          </a:xfrm>
          <a:prstGeom prst="rect">
            <a:avLst/>
          </a:prstGeom>
          <a:noFill/>
        </p:spPr>
        <p:txBody>
          <a:bodyPr wrap="square" rtlCol="0">
            <a:spAutoFit/>
          </a:bodyPr>
          <a:lstStyle/>
          <a:p>
            <a:r>
              <a:rPr lang="en-US" dirty="0"/>
              <a:t>which ends at </a:t>
            </a:r>
            <a:r>
              <a:rPr lang="en-US" i="1" dirty="0">
                <a:latin typeface="Times New Roman"/>
              </a:rPr>
              <a:t>x</a:t>
            </a:r>
            <a:r>
              <a:rPr lang="en-US" dirty="0">
                <a:solidFill>
                  <a:srgbClr val="00AE00"/>
                </a:solidFill>
                <a:latin typeface="Times New Roman"/>
              </a:rPr>
              <a:t>*</a:t>
            </a:r>
            <a:r>
              <a:rPr lang="en-US" dirty="0"/>
              <a:t>, the quantity where </a:t>
            </a:r>
            <a:r>
              <a:rPr lang="en-US" b="1" i="1" dirty="0">
                <a:solidFill>
                  <a:schemeClr val="tx1">
                    <a:lumMod val="75000"/>
                    <a:lumOff val="25000"/>
                  </a:schemeClr>
                </a:solidFill>
              </a:rPr>
              <a:t>MC</a:t>
            </a:r>
            <a:r>
              <a:rPr lang="en-US" i="1" dirty="0"/>
              <a:t> </a:t>
            </a:r>
            <a:r>
              <a:rPr lang="en-US" dirty="0"/>
              <a:t>crosses </a:t>
            </a:r>
            <a:r>
              <a:rPr lang="en-US" b="1" i="1" dirty="0">
                <a:solidFill>
                  <a:srgbClr val="00AE00"/>
                </a:solidFill>
              </a:rPr>
              <a:t>D</a:t>
            </a:r>
            <a:r>
              <a:rPr lang="en-US" dirty="0"/>
              <a:t>.  </a:t>
            </a:r>
          </a:p>
        </p:txBody>
      </p:sp>
      <p:sp>
        <p:nvSpPr>
          <p:cNvPr id="31" name="Rectangle 30"/>
          <p:cNvSpPr/>
          <p:nvPr/>
        </p:nvSpPr>
        <p:spPr>
          <a:xfrm>
            <a:off x="4572000" y="4495800"/>
            <a:ext cx="228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2" name="Title 2"/>
          <p:cNvSpPr txBox="1">
            <a:spLocks/>
          </p:cNvSpPr>
          <p:nvPr/>
        </p:nvSpPr>
        <p:spPr>
          <a:xfrm>
            <a:off x="0" y="-291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dirty="0"/>
              <a:t>Quantity Best Responses</a:t>
            </a:r>
          </a:p>
        </p:txBody>
      </p:sp>
      <p:sp>
        <p:nvSpPr>
          <p:cNvPr id="33" name="TextBox 32">
            <a:extLst>
              <a:ext uri="{FF2B5EF4-FFF2-40B4-BE49-F238E27FC236}">
                <a16:creationId xmlns:a16="http://schemas.microsoft.com/office/drawing/2014/main" id="{C0202F7C-7DEA-4FF4-AB5C-2823863F796D}"/>
              </a:ext>
            </a:extLst>
          </p:cNvPr>
          <p:cNvSpPr txBox="1"/>
          <p:nvPr/>
        </p:nvSpPr>
        <p:spPr>
          <a:xfrm>
            <a:off x="352349" y="324598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F4E33831-B146-43F2-9BF7-FAB0143E455D}"/>
              </a:ext>
            </a:extLst>
          </p:cNvPr>
          <p:cNvSpPr txBox="1"/>
          <p:nvPr/>
        </p:nvSpPr>
        <p:spPr>
          <a:xfrm>
            <a:off x="332232" y="3154882"/>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2000"/>
                                        <p:tgtEl>
                                          <p:spTgt spid="31"/>
                                        </p:tgtEl>
                                      </p:cBhvr>
                                    </p:animEffect>
                                    <p:set>
                                      <p:cBhvr>
                                        <p:cTn id="28" dur="1" fill="hold">
                                          <p:stCondLst>
                                            <p:cond delay="1999"/>
                                          </p:stCondLst>
                                        </p:cTn>
                                        <p:tgtEl>
                                          <p:spTgt spid="3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8" grpId="0"/>
      <p:bldP spid="29" grpId="0"/>
      <p:bldP spid="3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354"/>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Cournot Equilibrium</a:t>
            </a:r>
          </a:p>
        </p:txBody>
      </p:sp>
      <p:pic>
        <p:nvPicPr>
          <p:cNvPr id="7" name="Picture 6"/>
          <p:cNvPicPr>
            <a:picLocks noChangeAspect="1"/>
          </p:cNvPicPr>
          <p:nvPr/>
        </p:nvPicPr>
        <p:blipFill>
          <a:blip r:embed="rId2"/>
          <a:stretch>
            <a:fillRect/>
          </a:stretch>
        </p:blipFill>
        <p:spPr>
          <a:xfrm>
            <a:off x="304800" y="3350362"/>
            <a:ext cx="3901440" cy="3355238"/>
          </a:xfrm>
          <a:prstGeom prst="rect">
            <a:avLst/>
          </a:prstGeom>
        </p:spPr>
      </p:pic>
      <p:pic>
        <p:nvPicPr>
          <p:cNvPr id="8" name="Picture 7"/>
          <p:cNvPicPr>
            <a:picLocks noChangeAspect="1"/>
          </p:cNvPicPr>
          <p:nvPr/>
        </p:nvPicPr>
        <p:blipFill>
          <a:blip r:embed="rId3"/>
          <a:stretch>
            <a:fillRect/>
          </a:stretch>
        </p:blipFill>
        <p:spPr>
          <a:xfrm>
            <a:off x="4495800" y="3365602"/>
            <a:ext cx="3925824" cy="3291840"/>
          </a:xfrm>
          <a:prstGeom prst="rect">
            <a:avLst/>
          </a:prstGeom>
        </p:spPr>
      </p:pic>
      <p:pic>
        <p:nvPicPr>
          <p:cNvPr id="10" name="Picture 9"/>
          <p:cNvPicPr>
            <a:picLocks noChangeAspect="1"/>
          </p:cNvPicPr>
          <p:nvPr/>
        </p:nvPicPr>
        <p:blipFill>
          <a:blip r:embed="rId4"/>
          <a:stretch>
            <a:fillRect/>
          </a:stretch>
        </p:blipFill>
        <p:spPr>
          <a:xfrm>
            <a:off x="320040" y="3352800"/>
            <a:ext cx="3877056" cy="3355238"/>
          </a:xfrm>
          <a:prstGeom prst="rect">
            <a:avLst/>
          </a:prstGeom>
        </p:spPr>
      </p:pic>
      <p:sp>
        <p:nvSpPr>
          <p:cNvPr id="11" name="Rectangle 10"/>
          <p:cNvSpPr/>
          <p:nvPr/>
        </p:nvSpPr>
        <p:spPr>
          <a:xfrm>
            <a:off x="4495800" y="3276600"/>
            <a:ext cx="40386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320040" y="3374136"/>
            <a:ext cx="3877056" cy="3355238"/>
          </a:xfrm>
          <a:prstGeom prst="rect">
            <a:avLst/>
          </a:prstGeom>
        </p:spPr>
      </p:pic>
      <p:pic>
        <p:nvPicPr>
          <p:cNvPr id="13" name="Picture 12"/>
          <p:cNvPicPr>
            <a:picLocks noChangeAspect="1"/>
          </p:cNvPicPr>
          <p:nvPr/>
        </p:nvPicPr>
        <p:blipFill>
          <a:blip r:embed="rId6"/>
          <a:stretch>
            <a:fillRect/>
          </a:stretch>
        </p:blipFill>
        <p:spPr>
          <a:xfrm>
            <a:off x="320040" y="3374136"/>
            <a:ext cx="3881933" cy="3335731"/>
          </a:xfrm>
          <a:prstGeom prst="rect">
            <a:avLst/>
          </a:prstGeom>
        </p:spPr>
      </p:pic>
      <p:pic>
        <p:nvPicPr>
          <p:cNvPr id="14" name="Picture 13"/>
          <p:cNvPicPr>
            <a:picLocks noChangeAspect="1"/>
          </p:cNvPicPr>
          <p:nvPr/>
        </p:nvPicPr>
        <p:blipFill>
          <a:blip r:embed="rId7"/>
          <a:stretch>
            <a:fillRect/>
          </a:stretch>
        </p:blipFill>
        <p:spPr>
          <a:xfrm>
            <a:off x="320040" y="3374136"/>
            <a:ext cx="3881933" cy="3316224"/>
          </a:xfrm>
          <a:prstGeom prst="rect">
            <a:avLst/>
          </a:prstGeom>
        </p:spPr>
      </p:pic>
      <p:pic>
        <p:nvPicPr>
          <p:cNvPr id="15" name="Picture 14"/>
          <p:cNvPicPr>
            <a:picLocks noChangeAspect="1"/>
          </p:cNvPicPr>
          <p:nvPr/>
        </p:nvPicPr>
        <p:blipFill>
          <a:blip r:embed="rId8"/>
          <a:stretch>
            <a:fillRect/>
          </a:stretch>
        </p:blipFill>
        <p:spPr>
          <a:xfrm>
            <a:off x="320040" y="3374136"/>
            <a:ext cx="3920947" cy="3316224"/>
          </a:xfrm>
          <a:prstGeom prst="rect">
            <a:avLst/>
          </a:prstGeom>
        </p:spPr>
      </p:pic>
      <p:sp>
        <p:nvSpPr>
          <p:cNvPr id="16" name="TextBox 15"/>
          <p:cNvSpPr txBox="1"/>
          <p:nvPr/>
        </p:nvSpPr>
        <p:spPr>
          <a:xfrm>
            <a:off x="228600" y="1219200"/>
            <a:ext cx="8915400" cy="369332"/>
          </a:xfrm>
          <a:prstGeom prst="rect">
            <a:avLst/>
          </a:prstGeom>
          <a:noFill/>
        </p:spPr>
        <p:txBody>
          <a:bodyPr wrap="square" rtlCol="0">
            <a:spAutoFit/>
          </a:bodyPr>
          <a:lstStyle/>
          <a:p>
            <a:r>
              <a:rPr lang="en-US" dirty="0"/>
              <a:t>Since we assume identical firms, </a:t>
            </a:r>
            <a:r>
              <a:rPr lang="en-US" b="1" i="1" dirty="0">
                <a:solidFill>
                  <a:srgbClr val="3366FF"/>
                </a:solidFill>
              </a:rPr>
              <a:t>firm 1</a:t>
            </a:r>
            <a:r>
              <a:rPr lang="en-US" dirty="0"/>
              <a:t>’s </a:t>
            </a:r>
            <a:r>
              <a:rPr lang="en-US" i="1" dirty="0"/>
              <a:t>best response function </a:t>
            </a:r>
            <a:r>
              <a:rPr lang="en-US" dirty="0"/>
              <a:t>is then the same as</a:t>
            </a:r>
            <a:r>
              <a:rPr lang="en-US" dirty="0">
                <a:solidFill>
                  <a:srgbClr val="F935C4"/>
                </a:solidFill>
              </a:rPr>
              <a:t> </a:t>
            </a:r>
            <a:r>
              <a:rPr lang="en-US" b="1" i="1" dirty="0">
                <a:solidFill>
                  <a:srgbClr val="F935C4"/>
                </a:solidFill>
              </a:rPr>
              <a:t>firm 2</a:t>
            </a:r>
            <a:r>
              <a:rPr lang="en-US" dirty="0"/>
              <a:t>’s, </a:t>
            </a:r>
            <a:endParaRPr lang="en-US" b="1" i="1" dirty="0"/>
          </a:p>
        </p:txBody>
      </p:sp>
      <p:sp>
        <p:nvSpPr>
          <p:cNvPr id="17" name="TextBox 16"/>
          <p:cNvSpPr txBox="1"/>
          <p:nvPr/>
        </p:nvSpPr>
        <p:spPr>
          <a:xfrm>
            <a:off x="228600" y="1524000"/>
            <a:ext cx="8763000" cy="369332"/>
          </a:xfrm>
          <a:prstGeom prst="rect">
            <a:avLst/>
          </a:prstGeom>
          <a:noFill/>
        </p:spPr>
        <p:txBody>
          <a:bodyPr wrap="square" rtlCol="0">
            <a:spAutoFit/>
          </a:bodyPr>
          <a:lstStyle/>
          <a:p>
            <a:r>
              <a:rPr lang="en-US" dirty="0"/>
              <a:t>and the </a:t>
            </a:r>
            <a:r>
              <a:rPr lang="en-US" i="1" dirty="0"/>
              <a:t>Nash equilibrium </a:t>
            </a:r>
            <a:r>
              <a:rPr lang="en-US" dirty="0"/>
              <a:t>again occurs where the two </a:t>
            </a:r>
            <a:r>
              <a:rPr lang="en-US" i="1" dirty="0"/>
              <a:t>best response functions </a:t>
            </a:r>
            <a:r>
              <a:rPr lang="en-US" dirty="0"/>
              <a:t>intersect.</a:t>
            </a:r>
          </a:p>
        </p:txBody>
      </p:sp>
      <p:sp>
        <p:nvSpPr>
          <p:cNvPr id="18" name="TextBox 17"/>
          <p:cNvSpPr txBox="1"/>
          <p:nvPr/>
        </p:nvSpPr>
        <p:spPr>
          <a:xfrm>
            <a:off x="228600" y="1905000"/>
            <a:ext cx="5029200" cy="381000"/>
          </a:xfrm>
          <a:prstGeom prst="rect">
            <a:avLst/>
          </a:prstGeom>
          <a:noFill/>
        </p:spPr>
        <p:txBody>
          <a:bodyPr wrap="square" rtlCol="0">
            <a:spAutoFit/>
          </a:bodyPr>
          <a:lstStyle/>
          <a:p>
            <a:r>
              <a:rPr lang="en-US" dirty="0"/>
              <a:t>Both firms then produce the </a:t>
            </a:r>
            <a:r>
              <a:rPr lang="en-US" b="1" i="1" dirty="0"/>
              <a:t>Cournot quantity</a:t>
            </a:r>
            <a:r>
              <a:rPr lang="en-US" dirty="0"/>
              <a:t>.</a:t>
            </a:r>
          </a:p>
        </p:txBody>
      </p:sp>
      <p:sp>
        <p:nvSpPr>
          <p:cNvPr id="19" name="TextBox 18"/>
          <p:cNvSpPr txBox="1"/>
          <p:nvPr/>
        </p:nvSpPr>
        <p:spPr>
          <a:xfrm>
            <a:off x="228600" y="2286000"/>
            <a:ext cx="8458200" cy="646331"/>
          </a:xfrm>
          <a:prstGeom prst="rect">
            <a:avLst/>
          </a:prstGeom>
          <a:noFill/>
        </p:spPr>
        <p:txBody>
          <a:bodyPr wrap="square" rtlCol="0">
            <a:spAutoFit/>
          </a:bodyPr>
          <a:lstStyle/>
          <a:p>
            <a:r>
              <a:rPr lang="en-US" dirty="0"/>
              <a:t>We can compare this to the </a:t>
            </a:r>
            <a:r>
              <a:rPr lang="en-US" i="1" dirty="0"/>
              <a:t>monopoly quantity </a:t>
            </a:r>
            <a:r>
              <a:rPr lang="en-US" dirty="0"/>
              <a:t>which would be jointly produced by the two firms anywhere along the </a:t>
            </a:r>
            <a:r>
              <a:rPr lang="en-US" i="1" dirty="0">
                <a:solidFill>
                  <a:srgbClr val="F935C4"/>
                </a:solidFill>
              </a:rPr>
              <a:t>magenta</a:t>
            </a:r>
            <a:r>
              <a:rPr lang="en-US" i="1" dirty="0"/>
              <a:t> dashed line.</a:t>
            </a:r>
            <a:endParaRPr lang="en-US" dirty="0"/>
          </a:p>
        </p:txBody>
      </p:sp>
      <p:sp>
        <p:nvSpPr>
          <p:cNvPr id="20" name="TextBox 19"/>
          <p:cNvSpPr txBox="1"/>
          <p:nvPr/>
        </p:nvSpPr>
        <p:spPr>
          <a:xfrm>
            <a:off x="1447800" y="3048000"/>
            <a:ext cx="7543800" cy="369332"/>
          </a:xfrm>
          <a:prstGeom prst="rect">
            <a:avLst/>
          </a:prstGeom>
          <a:noFill/>
        </p:spPr>
        <p:txBody>
          <a:bodyPr wrap="square" rtlCol="0">
            <a:spAutoFit/>
          </a:bodyPr>
          <a:lstStyle/>
          <a:p>
            <a:r>
              <a:rPr lang="en-US" dirty="0"/>
              <a:t>The overall </a:t>
            </a:r>
            <a:r>
              <a:rPr lang="en-US" i="1" dirty="0"/>
              <a:t>Cournot output </a:t>
            </a:r>
            <a:r>
              <a:rPr lang="en-US" dirty="0"/>
              <a:t>is then larger than the </a:t>
            </a:r>
            <a:r>
              <a:rPr lang="en-US" i="1" dirty="0"/>
              <a:t>monopoly output.</a:t>
            </a:r>
            <a:endParaRPr lang="en-US" dirty="0"/>
          </a:p>
        </p:txBody>
      </p:sp>
      <p:sp>
        <p:nvSpPr>
          <p:cNvPr id="21" name="TextBox 20"/>
          <p:cNvSpPr txBox="1"/>
          <p:nvPr/>
        </p:nvSpPr>
        <p:spPr>
          <a:xfrm>
            <a:off x="2667000" y="3657600"/>
            <a:ext cx="5715000" cy="646331"/>
          </a:xfrm>
          <a:prstGeom prst="rect">
            <a:avLst/>
          </a:prstGeom>
          <a:noFill/>
        </p:spPr>
        <p:txBody>
          <a:bodyPr wrap="square" rtlCol="0">
            <a:spAutoFit/>
          </a:bodyPr>
          <a:lstStyle/>
          <a:p>
            <a:r>
              <a:rPr lang="en-US" dirty="0"/>
              <a:t>But it is </a:t>
            </a:r>
            <a:r>
              <a:rPr lang="en-US" i="1" dirty="0"/>
              <a:t>smaller </a:t>
            </a:r>
            <a:r>
              <a:rPr lang="en-US" dirty="0"/>
              <a:t>than the Bertrand output level where firms produce until </a:t>
            </a:r>
            <a:r>
              <a:rPr lang="en-US" i="1" dirty="0"/>
              <a:t>p </a:t>
            </a:r>
            <a:r>
              <a:rPr lang="en-US" dirty="0"/>
              <a:t>=</a:t>
            </a:r>
            <a:r>
              <a:rPr lang="en-US" i="1" dirty="0"/>
              <a:t> MC</a:t>
            </a:r>
            <a:r>
              <a:rPr lang="en-US" dirty="0"/>
              <a:t>.</a:t>
            </a:r>
          </a:p>
        </p:txBody>
      </p:sp>
      <p:sp>
        <p:nvSpPr>
          <p:cNvPr id="22" name="TextBox 21"/>
          <p:cNvSpPr txBox="1"/>
          <p:nvPr/>
        </p:nvSpPr>
        <p:spPr>
          <a:xfrm>
            <a:off x="4495800" y="4800600"/>
            <a:ext cx="4114800" cy="1200329"/>
          </a:xfrm>
          <a:prstGeom prst="rect">
            <a:avLst/>
          </a:prstGeom>
          <a:solidFill>
            <a:srgbClr val="FF0000">
              <a:alpha val="20000"/>
            </a:srgbClr>
          </a:solidFill>
          <a:ln w="25400">
            <a:solidFill>
              <a:srgbClr val="FF0000"/>
            </a:solidFill>
          </a:ln>
        </p:spPr>
        <p:txBody>
          <a:bodyPr wrap="square" rtlCol="0">
            <a:spAutoFit/>
          </a:bodyPr>
          <a:lstStyle/>
          <a:p>
            <a:pPr algn="ctr"/>
            <a:r>
              <a:rPr lang="en-US" dirty="0"/>
              <a:t>Unlike the Bertrand Model, the Cournot Model therefore does </a:t>
            </a:r>
            <a:r>
              <a:rPr lang="en-US" i="1" dirty="0"/>
              <a:t>not </a:t>
            </a:r>
            <a:r>
              <a:rPr lang="en-US" dirty="0"/>
              <a:t>predict a full loss of monopoly power when there are two competitors in the industry.</a:t>
            </a:r>
          </a:p>
        </p:txBody>
      </p:sp>
      <p:sp>
        <p:nvSpPr>
          <p:cNvPr id="2" name="Footer Placeholder 1"/>
          <p:cNvSpPr>
            <a:spLocks noGrp="1"/>
          </p:cNvSpPr>
          <p:nvPr>
            <p:ph type="ftr" sz="quarter" idx="11"/>
          </p:nvPr>
        </p:nvSpPr>
        <p:spPr>
          <a:xfrm>
            <a:off x="304800" y="814288"/>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7.04411E-6 -1.21816E-6 L -0.4585 -1.21816E-6 " pathEditMode="relative" ptsTypes="AA">
                                      <p:cBhvr>
                                        <p:cTn id="13" dur="2000" fill="hold"/>
                                        <p:tgtEl>
                                          <p:spTgt spid="8"/>
                                        </p:tgtEl>
                                        <p:attrNameLst>
                                          <p:attrName>ppt_x</p:attrName>
                                          <p:attrName>ppt_y</p:attrName>
                                        </p:attrNameLst>
                                      </p:cBhvr>
                                    </p:animMotion>
                                  </p:childTnLst>
                                </p:cTn>
                              </p:par>
                              <p:par>
                                <p:cTn id="14" presetID="10" presetClass="entr" presetSubtype="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p:bldP spid="20" grpId="0"/>
      <p:bldP spid="21" grpId="0"/>
      <p:bldP spid="22" grpId="0" animBg="1"/>
    </p:bldLst>
  </p:timing>
</p:sld>
</file>

<file path=ppt/theme/theme1.xml><?xml version="1.0" encoding="utf-8"?>
<a:theme xmlns:a="http://schemas.openxmlformats.org/drawingml/2006/main" name="nechy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nechyba</Template>
  <TotalTime>66386</TotalTime>
  <Words>5026</Words>
  <Application>Microsoft Office PowerPoint</Application>
  <PresentationFormat>Diavoorstelling (4:3)</PresentationFormat>
  <Paragraphs>353</Paragraphs>
  <Slides>39</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6" baseType="lpstr">
      <vt:lpstr>Arial</vt:lpstr>
      <vt:lpstr>Calibri</vt:lpstr>
      <vt:lpstr>Cambria Math</vt:lpstr>
      <vt:lpstr>Symbol</vt:lpstr>
      <vt:lpstr>Times New Roman</vt:lpstr>
      <vt:lpstr>nechyba</vt:lpstr>
      <vt:lpstr>Equation</vt:lpstr>
      <vt:lpstr>PowerPoint-presentatie</vt:lpstr>
      <vt:lpstr>Oligopoly Competition</vt:lpstr>
      <vt:lpstr>Quantity or Price Competition</vt:lpstr>
      <vt:lpstr>Bertrand Price Competition</vt:lpstr>
      <vt:lpstr>Best Response Functions</vt:lpstr>
      <vt:lpstr>Bertrand Price Competition</vt:lpstr>
      <vt:lpstr>Price vs. Quantity Competition</vt:lpstr>
      <vt:lpstr>PowerPoint-presentatie</vt:lpstr>
      <vt:lpstr>Cournot Equilibrium</vt:lpstr>
      <vt:lpstr>Sequential Decisions in Oligopolies</vt:lpstr>
      <vt:lpstr>Stackelberg Equilibrium</vt:lpstr>
      <vt:lpstr>Model Predictions Compared</vt:lpstr>
      <vt:lpstr>The Threat of Potential Competition</vt:lpstr>
      <vt:lpstr>Sequences with No Entry Deterrence</vt:lpstr>
      <vt:lpstr>Entry Deterrence</vt:lpstr>
      <vt:lpstr>FC that Makes Entry Deterrence Possible</vt:lpstr>
      <vt:lpstr>Cartels and the Prisoner’s Dilemma</vt:lpstr>
      <vt:lpstr>Incentives to Cheat in Cartels</vt:lpstr>
      <vt:lpstr>Cartels need an Enforcement Mechanism</vt:lpstr>
      <vt:lpstr>Tutorial exercises</vt:lpstr>
      <vt:lpstr>Bertrand Competition</vt:lpstr>
      <vt:lpstr>Quantity Competition</vt:lpstr>
      <vt:lpstr>Quantity Best Response Functions</vt:lpstr>
      <vt:lpstr>Monopoly, Bertrand and Cournot Compared</vt:lpstr>
      <vt:lpstr>Cournot Competition with More than 2 Firms</vt:lpstr>
      <vt:lpstr>Cournot Competition with More than 2 Firms</vt:lpstr>
      <vt:lpstr>Stackelberg Competition</vt:lpstr>
      <vt:lpstr>Stackelberg Equilibrium</vt:lpstr>
      <vt:lpstr>Oligopoly with Asymmetric Information</vt:lpstr>
      <vt:lpstr>Oligopoly with Asymmetric Information</vt:lpstr>
      <vt:lpstr>Oligopoly with Asymmetric Information</vt:lpstr>
      <vt:lpstr>Entry Deterrence</vt:lpstr>
      <vt:lpstr>Entry Deterrence</vt:lpstr>
      <vt:lpstr>Entry Deterrence</vt:lpstr>
      <vt:lpstr>Entry Deterrence</vt:lpstr>
      <vt:lpstr>Entry Deterrence</vt:lpstr>
      <vt:lpstr>Cartels and the Incentive to Cheat</vt:lpstr>
      <vt:lpstr>Dynamic Collusion</vt:lpstr>
      <vt:lpstr>Dynamic Collusion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Eugenio</dc:creator>
  <cp:lastModifiedBy>Matthijs Oosterveen</cp:lastModifiedBy>
  <cp:revision>750</cp:revision>
  <dcterms:created xsi:type="dcterms:W3CDTF">2010-11-29T16:51:28Z</dcterms:created>
  <dcterms:modified xsi:type="dcterms:W3CDTF">2025-04-03T11:18:58Z</dcterms:modified>
</cp:coreProperties>
</file>