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298" r:id="rId4"/>
    <p:sldId id="283" r:id="rId5"/>
    <p:sldId id="306" r:id="rId6"/>
    <p:sldId id="284" r:id="rId7"/>
    <p:sldId id="301" r:id="rId8"/>
    <p:sldId id="299" r:id="rId9"/>
    <p:sldId id="305" r:id="rId10"/>
    <p:sldId id="307" r:id="rId11"/>
    <p:sldId id="297" r:id="rId12"/>
    <p:sldId id="302" r:id="rId13"/>
    <p:sldId id="308" r:id="rId14"/>
    <p:sldId id="303" r:id="rId15"/>
    <p:sldId id="309" r:id="rId16"/>
    <p:sldId id="304" r:id="rId17"/>
    <p:sldId id="310" r:id="rId18"/>
    <p:sldId id="300" r:id="rId19"/>
    <p:sldId id="311" r:id="rId20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574" autoAdjust="0"/>
  </p:normalViewPr>
  <p:slideViewPr>
    <p:cSldViewPr snapToGrid="0">
      <p:cViewPr varScale="1">
        <p:scale>
          <a:sx n="108" d="100"/>
          <a:sy n="108" d="100"/>
        </p:scale>
        <p:origin x="51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29FC9-62EE-41DA-8063-29EF3B77BD78}" type="datetime1">
              <a:rPr lang="pt-PT" smtClean="0"/>
              <a:t>28/09/2025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B80A-A944-4517-A4D0-352EFDB07E5A}" type="datetime1">
              <a:rPr lang="pt-PT" smtClean="0"/>
              <a:pPr/>
              <a:t>28/09/2025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7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ctr" anchorCtr="0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pt-PT" dirty="0"/>
              <a:t>Clique para editar o 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1" name="Marcador de Posição do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3" name="Marcador de Posição do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5" name="Marcador de Posição do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d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400" b="1" spc="-300" dirty="0"/>
            </a:lvl1pPr>
          </a:lstStyle>
          <a:p>
            <a:pPr lvl="0" algn="r"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separação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</a:t>
            </a:r>
            <a:br>
              <a:rPr lang="pt-PT"/>
            </a:br>
            <a:r>
              <a:rPr lang="pt-PT"/>
              <a:t>a Fotografia Aqui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4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PT" dirty="0"/>
              <a:t>Clique para editar o separador de secção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PT" dirty="0"/>
              <a:t>Clique para editar o estilo do subtítulo do Modelo Global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Edite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a Comparação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4" name="Marcador de Posição de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12" name="Marcador de Posição da Comparação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PT" dirty="0"/>
              <a:t>Editar estilos de texto do Modelo Global</a:t>
            </a:r>
          </a:p>
        </p:txBody>
      </p:sp>
      <p:sp>
        <p:nvSpPr>
          <p:cNvPr id="8" name="Marcador de Posição do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a Imagem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Inserir ou Arrastar e Largar a Fotografia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Introduza a legenda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PT" dirty="0"/>
              <a:t>Clique para editar o estilo do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ção d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PT"/>
              <a:t>Insira ou Arraste e Largue a Fotografia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PT" dirty="0"/>
              <a:t>Obrigado</a:t>
            </a:r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Nome Completo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Número de Telefone</a:t>
            </a:r>
          </a:p>
        </p:txBody>
      </p:sp>
      <p:sp>
        <p:nvSpPr>
          <p:cNvPr id="11" name="Marcador de Posição do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Identificador de Rede Social ou E-mail</a:t>
            </a:r>
          </a:p>
        </p:txBody>
      </p:sp>
      <p:sp>
        <p:nvSpPr>
          <p:cNvPr id="12" name="Marcador de Posição do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PT" dirty="0"/>
              <a:t>Subtítulo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PT"/>
              <a:t>Adicione um rodapé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PT" dirty="0"/>
              <a:t>Clique para editar o título da página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PT" dirty="0"/>
              <a:t>Editar estilos de texto do Modelo Global</a:t>
            </a:r>
          </a:p>
          <a:p>
            <a:pPr lvl="1" rtl="0"/>
            <a:r>
              <a:rPr lang="pt-PT" dirty="0"/>
              <a:t>Segundo nível</a:t>
            </a:r>
          </a:p>
          <a:p>
            <a:pPr lvl="2" rtl="0"/>
            <a:r>
              <a:rPr lang="pt-PT" dirty="0"/>
              <a:t>Terceiro nível</a:t>
            </a:r>
          </a:p>
          <a:p>
            <a:pPr lvl="3" rtl="0"/>
            <a:r>
              <a:rPr lang="pt-PT" dirty="0"/>
              <a:t>Quarto nível</a:t>
            </a:r>
          </a:p>
          <a:p>
            <a:pPr lvl="4" rtl="0"/>
            <a:r>
              <a:rPr lang="pt-PT" dirty="0"/>
              <a:t>Quinto nível</a:t>
            </a: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PT"/>
              <a:t>Adicione um rodapé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PT" smtClean="0"/>
              <a:pPr rtl="0"/>
              <a:t>‹#›</a:t>
            </a:fld>
            <a:endParaRPr lang="pt-PT"/>
          </a:p>
        </p:txBody>
      </p:sp>
      <p:sp>
        <p:nvSpPr>
          <p:cNvPr id="4" name="Caixa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PT" sz="2500" b="1" i="0" spc="-100">
                <a:solidFill>
                  <a:schemeClr val="accent1"/>
                </a:solidFill>
                <a:latin typeface="+mj-lt"/>
              </a:rPr>
              <a:t>TREY</a:t>
            </a:r>
            <a:r>
              <a:rPr lang="pt-PT" sz="1600" b="1" i="0" spc="-100">
                <a:solidFill>
                  <a:schemeClr val="accent1"/>
                </a:solidFill>
                <a:latin typeface="+mj-lt"/>
              </a:rPr>
              <a:t> </a:t>
            </a:r>
            <a:br>
              <a:rPr lang="pt-PT" sz="1600" b="1" i="0" spc="-100" baseline="0">
                <a:solidFill>
                  <a:schemeClr val="accent1"/>
                </a:solidFill>
                <a:latin typeface="+mj-lt"/>
              </a:rPr>
            </a:br>
            <a:r>
              <a:rPr lang="pt-PT" sz="1200" b="0" i="0" spc="14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PT"/>
          </a:p>
        </p:txBody>
      </p:sp>
      <p:cxnSp>
        <p:nvCxnSpPr>
          <p:cNvPr id="18" name="Conexão Reta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ção da Imagem 11" descr="Mãos a juntarem-se num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algn="l"/>
            <a:r>
              <a:rPr lang="pt-PT" sz="6000" dirty="0">
                <a:latin typeface="+mn-lt"/>
              </a:rPr>
              <a:t>Exercício 1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797447"/>
          </a:xfrm>
        </p:spPr>
        <p:txBody>
          <a:bodyPr rtlCol="0"/>
          <a:lstStyle/>
          <a:p>
            <a:r>
              <a:rPr lang="pt-PT" sz="3600" b="1" dirty="0">
                <a:solidFill>
                  <a:srgbClr val="FF0000"/>
                </a:solidFill>
              </a:rPr>
              <a:t>Conhecimento tácito e explícito</a:t>
            </a:r>
            <a:br>
              <a:rPr lang="pt-PT" sz="3600" dirty="0"/>
            </a:br>
            <a:endParaRPr lang="pt-PT" sz="3600" dirty="0"/>
          </a:p>
        </p:txBody>
      </p:sp>
      <p:pic>
        <p:nvPicPr>
          <p:cNvPr id="2" name="Imagem 6" descr="Uma imagem com texto&#10;&#10;Descrição gerada automaticamente">
            <a:extLst>
              <a:ext uri="{FF2B5EF4-FFF2-40B4-BE49-F238E27FC236}">
                <a16:creationId xmlns:a16="http://schemas.microsoft.com/office/drawing/2014/main" id="{E9E856B9-C3F2-EA52-D758-1ECC8003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251" y="35335"/>
            <a:ext cx="2345634" cy="1017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6D7D4-066A-AF2B-4A30-8282FE8CA6DF}"/>
              </a:ext>
            </a:extLst>
          </p:cNvPr>
          <p:cNvSpPr txBox="1"/>
          <p:nvPr/>
        </p:nvSpPr>
        <p:spPr>
          <a:xfrm>
            <a:off x="10313491" y="6094689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Carla Curado</a:t>
            </a:r>
          </a:p>
          <a:p>
            <a:r>
              <a:rPr lang="pt-PT" b="1"/>
              <a:t>2025/2026</a:t>
            </a:r>
            <a:endParaRPr lang="pt-PT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7B2DB3-2D56-B229-8980-700D027E8955}"/>
              </a:ext>
            </a:extLst>
          </p:cNvPr>
          <p:cNvSpPr txBox="1"/>
          <p:nvPr/>
        </p:nvSpPr>
        <p:spPr>
          <a:xfrm>
            <a:off x="1094445" y="145211"/>
            <a:ext cx="7672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/>
              <a:t>Mestrado de Gestão de Recursos Humanos</a:t>
            </a:r>
          </a:p>
          <a:p>
            <a:pPr algn="ctr"/>
            <a:r>
              <a:rPr lang="pt-PT" sz="3200" b="1" dirty="0"/>
              <a:t>UC – Gestão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91" y="56688"/>
            <a:ext cx="8155034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partilha do Conhecimento 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12691" y="1161417"/>
            <a:ext cx="8155034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10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676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039" y="56688"/>
            <a:ext cx="8692685" cy="1124345"/>
          </a:xfrm>
        </p:spPr>
        <p:txBody>
          <a:bodyPr rtlCol="0"/>
          <a:lstStyle/>
          <a:p>
            <a:pPr rtl="0"/>
            <a:r>
              <a:rPr lang="pt-PT" sz="4000" dirty="0"/>
              <a:t>Barreiras à partilha do Conhecimento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75039" y="1161417"/>
            <a:ext cx="8692685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11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24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177" y="56688"/>
            <a:ext cx="6777547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partilha de Conhecimento? 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0177" y="1161417"/>
            <a:ext cx="6777547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62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349" y="56688"/>
            <a:ext cx="6942375" cy="1124345"/>
          </a:xfrm>
        </p:spPr>
        <p:txBody>
          <a:bodyPr rtlCol="0"/>
          <a:lstStyle/>
          <a:p>
            <a:pPr rtl="0"/>
            <a:r>
              <a:rPr lang="pt-PT" sz="4000" dirty="0"/>
              <a:t>Como a organização estrutura a partilha de Conhecimento?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25349" y="1161417"/>
            <a:ext cx="6942375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68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324" y="56688"/>
            <a:ext cx="7668401" cy="1124345"/>
          </a:xfrm>
        </p:spPr>
        <p:txBody>
          <a:bodyPr rtlCol="0"/>
          <a:lstStyle/>
          <a:p>
            <a:pPr rtl="0"/>
            <a:r>
              <a:rPr lang="pt-PT" sz="4000" dirty="0"/>
              <a:t>Como eu partilho Conhecimento?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Tácito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99324" y="1161417"/>
            <a:ext cx="7668401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14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52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633" y="47087"/>
            <a:ext cx="8100092" cy="1124345"/>
          </a:xfrm>
        </p:spPr>
        <p:txBody>
          <a:bodyPr rtlCol="0"/>
          <a:lstStyle/>
          <a:p>
            <a:pPr rtl="0"/>
            <a:r>
              <a:rPr lang="pt-PT" sz="4000" dirty="0"/>
              <a:t>Como eu partilho Conhecimento?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  <a:endParaRPr lang="pt-PT" sz="40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67633" y="1161417"/>
            <a:ext cx="8100092" cy="590155"/>
          </a:xfrm>
        </p:spPr>
        <p:txBody>
          <a:bodyPr rtlCol="0"/>
          <a:lstStyle/>
          <a:p>
            <a:pPr rtl="0"/>
            <a:r>
              <a:rPr lang="pt-PT" sz="3600" b="1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15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72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567" y="427767"/>
            <a:ext cx="7633082" cy="436233"/>
          </a:xfrm>
        </p:spPr>
        <p:txBody>
          <a:bodyPr rtlCol="0"/>
          <a:lstStyle/>
          <a:p>
            <a:pPr rtl="0"/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tácito</a:t>
            </a:r>
            <a:r>
              <a:rPr lang="pt-PT" sz="6000" dirty="0">
                <a:latin typeface="+mn-lt"/>
              </a:rPr>
              <a:t> 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0263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16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Texto 3">
            <a:extLst>
              <a:ext uri="{FF2B5EF4-FFF2-40B4-BE49-F238E27FC236}">
                <a16:creationId xmlns:a16="http://schemas.microsoft.com/office/drawing/2014/main" id="{32AAF8D3-0CA2-FA9D-C081-9B728394E5FB}"/>
              </a:ext>
            </a:extLst>
          </p:cNvPr>
          <p:cNvSpPr txBox="1">
            <a:spLocks/>
          </p:cNvSpPr>
          <p:nvPr/>
        </p:nvSpPr>
        <p:spPr>
          <a:xfrm>
            <a:off x="432000" y="1516760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Ambiente Interno</a:t>
            </a:r>
            <a:endParaRPr lang="pt-PT" dirty="0"/>
          </a:p>
        </p:txBody>
      </p:sp>
      <p:sp>
        <p:nvSpPr>
          <p:cNvPr id="4" name="Marcador de Posição do Texto 5">
            <a:extLst>
              <a:ext uri="{FF2B5EF4-FFF2-40B4-BE49-F238E27FC236}">
                <a16:creationId xmlns:a16="http://schemas.microsoft.com/office/drawing/2014/main" id="{C500C9B8-5F37-D51F-909E-21BB8D7529CD}"/>
              </a:ext>
            </a:extLst>
          </p:cNvPr>
          <p:cNvSpPr txBox="1">
            <a:spLocks/>
          </p:cNvSpPr>
          <p:nvPr/>
        </p:nvSpPr>
        <p:spPr>
          <a:xfrm>
            <a:off x="6300000" y="1517285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/>
              <a:t>Ambiente Externo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508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10263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17</a:t>
            </a:fld>
            <a:endParaRPr lang="pt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B21EE-42C8-3B6C-1D12-A0A118E4F31F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o Texto 3">
            <a:extLst>
              <a:ext uri="{FF2B5EF4-FFF2-40B4-BE49-F238E27FC236}">
                <a16:creationId xmlns:a16="http://schemas.microsoft.com/office/drawing/2014/main" id="{32AAF8D3-0CA2-FA9D-C081-9B728394E5FB}"/>
              </a:ext>
            </a:extLst>
          </p:cNvPr>
          <p:cNvSpPr txBox="1">
            <a:spLocks/>
          </p:cNvSpPr>
          <p:nvPr/>
        </p:nvSpPr>
        <p:spPr>
          <a:xfrm>
            <a:off x="432000" y="1516760"/>
            <a:ext cx="5472000" cy="3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Ambiente Interno</a:t>
            </a:r>
            <a:endParaRPr lang="pt-PT" dirty="0"/>
          </a:p>
        </p:txBody>
      </p:sp>
      <p:sp>
        <p:nvSpPr>
          <p:cNvPr id="4" name="Marcador de Posição do Texto 5">
            <a:extLst>
              <a:ext uri="{FF2B5EF4-FFF2-40B4-BE49-F238E27FC236}">
                <a16:creationId xmlns:a16="http://schemas.microsoft.com/office/drawing/2014/main" id="{C500C9B8-5F37-D51F-909E-21BB8D7529CD}"/>
              </a:ext>
            </a:extLst>
          </p:cNvPr>
          <p:cNvSpPr txBox="1">
            <a:spLocks/>
          </p:cNvSpPr>
          <p:nvPr/>
        </p:nvSpPr>
        <p:spPr>
          <a:xfrm>
            <a:off x="6300000" y="1517285"/>
            <a:ext cx="5472000" cy="35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/>
              <a:t>Ambiente Externo</a:t>
            </a:r>
            <a:endParaRPr lang="pt-PT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66D759A-E66D-86CA-6363-E6AB394D98A5}"/>
              </a:ext>
            </a:extLst>
          </p:cNvPr>
          <p:cNvSpPr txBox="1">
            <a:spLocks/>
          </p:cNvSpPr>
          <p:nvPr/>
        </p:nvSpPr>
        <p:spPr>
          <a:xfrm>
            <a:off x="1769929" y="427767"/>
            <a:ext cx="8221751" cy="4362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400" dirty="0">
                <a:latin typeface="+mn-lt"/>
              </a:rPr>
              <a:t>Conclusões – conhecimento </a:t>
            </a:r>
            <a:r>
              <a:rPr lang="pt-PT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explícito</a:t>
            </a:r>
            <a:r>
              <a:rPr lang="pt-PT" sz="6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572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0901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PT" altLang="en-US" b="1" dirty="0" err="1"/>
              <a:t>Bougoulia</a:t>
            </a:r>
            <a:r>
              <a:rPr lang="pt-PT" altLang="en-US" b="1" dirty="0"/>
              <a:t> &amp; </a:t>
            </a:r>
            <a:r>
              <a:rPr lang="pt-PT" altLang="en-US" b="1" dirty="0" err="1"/>
              <a:t>Glykas</a:t>
            </a:r>
            <a:r>
              <a:rPr lang="pt-PT" altLang="en-US" b="1" dirty="0"/>
              <a:t> (2023); </a:t>
            </a:r>
            <a:r>
              <a:rPr lang="pt-PT" altLang="en-US" sz="1800" b="1" dirty="0"/>
              <a:t>Curado &amp; </a:t>
            </a:r>
            <a:r>
              <a:rPr lang="pt-PT" altLang="en-US" sz="1800" b="1" dirty="0" err="1"/>
              <a:t>Bontis</a:t>
            </a:r>
            <a:r>
              <a:rPr lang="pt-PT" altLang="en-US" sz="1800" b="1" dirty="0"/>
              <a:t> (2011); Zahra &amp; George (</a:t>
            </a:r>
            <a:r>
              <a:rPr lang="pt-PT" altLang="en-US" sz="1800" b="1"/>
              <a:t>2002).</a:t>
            </a:r>
            <a:endParaRPr lang="pt-PT" altLang="en-US" sz="1800" b="1" dirty="0"/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Leituras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2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46977"/>
            <a:ext cx="5472000" cy="3320095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Organização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Indústria</a:t>
            </a:r>
            <a:r>
              <a:rPr lang="pt-BR" dirty="0"/>
              <a:t>: 		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/>
              <a:t>Idade da organização</a:t>
            </a:r>
            <a:r>
              <a:rPr lang="pt-BR" dirty="0"/>
              <a:t>: </a:t>
            </a:r>
          </a:p>
          <a:p>
            <a:pPr>
              <a:lnSpc>
                <a:spcPct val="150000"/>
              </a:lnSpc>
            </a:pPr>
            <a:r>
              <a:rPr lang="pt-BR" b="1" dirty="0">
                <a:highlight>
                  <a:srgbClr val="00FFFF"/>
                </a:highlight>
              </a:rPr>
              <a:t>Departamento de GRH</a:t>
            </a:r>
            <a:endParaRPr lang="pt-BR" dirty="0">
              <a:highlight>
                <a:srgbClr val="00FFFF"/>
              </a:highlight>
            </a:endParaRPr>
          </a:p>
          <a:p>
            <a:pPr>
              <a:lnSpc>
                <a:spcPct val="150000"/>
              </a:lnSpc>
            </a:pPr>
            <a:r>
              <a:rPr lang="pt-BR" b="1" dirty="0"/>
              <a:t>Número de funcionários</a:t>
            </a:r>
            <a:r>
              <a:rPr lang="pt-BR" dirty="0"/>
              <a:t>: </a:t>
            </a:r>
          </a:p>
        </p:txBody>
      </p:sp>
      <p:pic>
        <p:nvPicPr>
          <p:cNvPr id="9" name="Marcador de Posição da Imagem 8" descr="Mão a tocar num telemóvel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sz="6000" dirty="0"/>
              <a:t>Sobre Nós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3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4EB6EF-6D80-DAB6-5919-77AF06A32677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856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Conhecimento </a:t>
            </a:r>
            <a:r>
              <a:rPr lang="pt-P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pt-PT" sz="2400" dirty="0"/>
              <a:t>Partilha de conhecimento				             Transferência de conhecimento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6760"/>
            <a:ext cx="5472000" cy="360000"/>
          </a:xfrm>
        </p:spPr>
        <p:txBody>
          <a:bodyPr rtlCol="0"/>
          <a:lstStyle/>
          <a:p>
            <a:pPr rtl="0"/>
            <a:r>
              <a:rPr lang="pt-PT" dirty="0"/>
              <a:t>Ambiente Interno</a:t>
            </a:r>
          </a:p>
        </p:txBody>
      </p:sp>
      <p:cxnSp>
        <p:nvCxnSpPr>
          <p:cNvPr id="11" name="Conexão Reta 10" descr="Diapositivo de separação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6990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7285"/>
            <a:ext cx="5472000" cy="358775"/>
          </a:xfrm>
        </p:spPr>
        <p:txBody>
          <a:bodyPr rtlCol="0"/>
          <a:lstStyle/>
          <a:p>
            <a:pPr algn="r" rtl="0"/>
            <a:r>
              <a:rPr lang="pt-PT" dirty="0"/>
              <a:t>Ambiente Externo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76990" y="2499883"/>
            <a:ext cx="1995010" cy="2643617"/>
          </a:xfrm>
        </p:spPr>
        <p:txBody>
          <a:bodyPr rtlCol="0"/>
          <a:lstStyle/>
          <a:p>
            <a:pPr rtl="0"/>
            <a:r>
              <a:rPr lang="pt-PT" dirty="0"/>
              <a:t>Clientes</a:t>
            </a:r>
          </a:p>
          <a:p>
            <a:pPr rtl="0"/>
            <a:r>
              <a:rPr lang="pt-PT" dirty="0"/>
              <a:t>Fornecedores</a:t>
            </a:r>
          </a:p>
          <a:p>
            <a:pPr rtl="0"/>
            <a:r>
              <a:rPr lang="pt-PT" dirty="0"/>
              <a:t>Concorrentes</a:t>
            </a:r>
          </a:p>
          <a:p>
            <a:pPr rtl="0"/>
            <a:r>
              <a:rPr lang="pt-PT" dirty="0"/>
              <a:t>Reguladores</a:t>
            </a:r>
          </a:p>
          <a:p>
            <a:pPr rtl="0"/>
            <a:r>
              <a:rPr lang="pt-PT" dirty="0"/>
              <a:t>…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4</a:t>
            </a:fld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C7B66-1B1F-05A5-ABDA-858E87E568AB}"/>
              </a:ext>
            </a:extLst>
          </p:cNvPr>
          <p:cNvSpPr/>
          <p:nvPr/>
        </p:nvSpPr>
        <p:spPr>
          <a:xfrm>
            <a:off x="4971580" y="2974169"/>
            <a:ext cx="2061053" cy="1972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896D5925-76FC-884E-5990-D5ADA0AAB492}"/>
              </a:ext>
            </a:extLst>
          </p:cNvPr>
          <p:cNvSpPr/>
          <p:nvPr/>
        </p:nvSpPr>
        <p:spPr>
          <a:xfrm>
            <a:off x="5776811" y="3351492"/>
            <a:ext cx="467010" cy="112879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EDB8B34-9405-8354-5715-6C17CEF9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438698"/>
            <a:ext cx="1964872" cy="1933153"/>
          </a:xfrm>
        </p:spPr>
        <p:txBody>
          <a:bodyPr/>
          <a:lstStyle/>
          <a:p>
            <a:r>
              <a:rPr lang="pt-PT" dirty="0"/>
              <a:t>Equipa</a:t>
            </a:r>
          </a:p>
          <a:p>
            <a:r>
              <a:rPr lang="pt-PT" dirty="0"/>
              <a:t>Departamento</a:t>
            </a:r>
          </a:p>
          <a:p>
            <a:r>
              <a:rPr lang="pt-PT" dirty="0"/>
              <a:t>Organização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A579F5-1CC6-9E5B-DDF0-B9DEF0A06408}"/>
              </a:ext>
            </a:extLst>
          </p:cNvPr>
          <p:cNvSpPr/>
          <p:nvPr/>
        </p:nvSpPr>
        <p:spPr>
          <a:xfrm>
            <a:off x="3351492" y="1876060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8222B-6F89-CB5B-A31F-6DAB7C923FB7}"/>
              </a:ext>
            </a:extLst>
          </p:cNvPr>
          <p:cNvSpPr/>
          <p:nvPr/>
        </p:nvSpPr>
        <p:spPr>
          <a:xfrm>
            <a:off x="8433056" y="1871486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3A1C42-AE31-6061-3B6F-D3426517CFF3}"/>
              </a:ext>
            </a:extLst>
          </p:cNvPr>
          <p:cNvSpPr/>
          <p:nvPr/>
        </p:nvSpPr>
        <p:spPr>
          <a:xfrm>
            <a:off x="3358036" y="2384929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B70991-15DE-E44D-B922-EE95C10276EA}"/>
              </a:ext>
            </a:extLst>
          </p:cNvPr>
          <p:cNvSpPr/>
          <p:nvPr/>
        </p:nvSpPr>
        <p:spPr>
          <a:xfrm>
            <a:off x="8439599" y="2384277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70B89B-525E-A42A-9188-286815753625}"/>
              </a:ext>
            </a:extLst>
          </p:cNvPr>
          <p:cNvSpPr/>
          <p:nvPr/>
        </p:nvSpPr>
        <p:spPr>
          <a:xfrm>
            <a:off x="529129" y="5882303"/>
            <a:ext cx="200245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C835-925C-73F6-94FD-FE32DB280DC8}"/>
              </a:ext>
            </a:extLst>
          </p:cNvPr>
          <p:cNvSpPr/>
          <p:nvPr/>
        </p:nvSpPr>
        <p:spPr>
          <a:xfrm>
            <a:off x="516704" y="6368279"/>
            <a:ext cx="2014884" cy="358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1CC9-85CC-997F-47BE-767FD99F2A7E}"/>
              </a:ext>
            </a:extLst>
          </p:cNvPr>
          <p:cNvSpPr txBox="1"/>
          <p:nvPr/>
        </p:nvSpPr>
        <p:spPr>
          <a:xfrm>
            <a:off x="565230" y="5863152"/>
            <a:ext cx="190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frequente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B2C0E6-7152-2726-7BC8-79DF83230BBA}"/>
              </a:ext>
            </a:extLst>
          </p:cNvPr>
          <p:cNvSpPr/>
          <p:nvPr/>
        </p:nvSpPr>
        <p:spPr>
          <a:xfrm>
            <a:off x="2706570" y="5881651"/>
            <a:ext cx="200245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E03C4-DD98-695C-77E1-B82E1CA5929B}"/>
              </a:ext>
            </a:extLst>
          </p:cNvPr>
          <p:cNvSpPr/>
          <p:nvPr/>
        </p:nvSpPr>
        <p:spPr>
          <a:xfrm>
            <a:off x="4919327" y="5880998"/>
            <a:ext cx="200245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34AE1-D6AA-22AD-3651-4E9D987EA6AD}"/>
              </a:ext>
            </a:extLst>
          </p:cNvPr>
          <p:cNvSpPr/>
          <p:nvPr/>
        </p:nvSpPr>
        <p:spPr>
          <a:xfrm>
            <a:off x="2694142" y="6371555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183292-8803-2EB9-432C-998874D09567}"/>
              </a:ext>
            </a:extLst>
          </p:cNvPr>
          <p:cNvSpPr/>
          <p:nvPr/>
        </p:nvSpPr>
        <p:spPr>
          <a:xfrm>
            <a:off x="4926531" y="6370901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43A09-858E-D6FF-0782-7467B351CFB7}"/>
              </a:ext>
            </a:extLst>
          </p:cNvPr>
          <p:cNvSpPr txBox="1"/>
          <p:nvPr/>
        </p:nvSpPr>
        <p:spPr>
          <a:xfrm>
            <a:off x="3112100" y="5874274"/>
            <a:ext cx="16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Frequente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590E3E-F646-874E-EFB1-76C489D4112E}"/>
              </a:ext>
            </a:extLst>
          </p:cNvPr>
          <p:cNvSpPr txBox="1"/>
          <p:nvPr/>
        </p:nvSpPr>
        <p:spPr>
          <a:xfrm>
            <a:off x="5011540" y="5862498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frequente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2B4D-2E5E-C058-9E28-F07F0571C683}"/>
              </a:ext>
            </a:extLst>
          </p:cNvPr>
          <p:cNvSpPr txBox="1"/>
          <p:nvPr/>
        </p:nvSpPr>
        <p:spPr>
          <a:xfrm>
            <a:off x="651461" y="6364830"/>
            <a:ext cx="183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relevante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3B510-8A63-6772-49A8-8B60E41E222A}"/>
              </a:ext>
            </a:extLst>
          </p:cNvPr>
          <p:cNvSpPr txBox="1"/>
          <p:nvPr/>
        </p:nvSpPr>
        <p:spPr>
          <a:xfrm>
            <a:off x="3147420" y="6375945"/>
            <a:ext cx="14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Relevante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8FF82-17E1-4F5B-3AAD-70B92F0440E4}"/>
              </a:ext>
            </a:extLst>
          </p:cNvPr>
          <p:cNvSpPr txBox="1"/>
          <p:nvPr/>
        </p:nvSpPr>
        <p:spPr>
          <a:xfrm>
            <a:off x="5050131" y="6364175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relevante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8B8205-270F-6836-3AFB-85BE7AB743E9}"/>
              </a:ext>
            </a:extLst>
          </p:cNvPr>
          <p:cNvSpPr/>
          <p:nvPr/>
        </p:nvSpPr>
        <p:spPr>
          <a:xfrm>
            <a:off x="3358693" y="2915390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38E47A-9E11-32D4-1CAA-06F2C114CB0C}"/>
              </a:ext>
            </a:extLst>
          </p:cNvPr>
          <p:cNvSpPr/>
          <p:nvPr/>
        </p:nvSpPr>
        <p:spPr>
          <a:xfrm>
            <a:off x="8444186" y="2922591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10E722-2978-E996-3931-E51BBC3A336C}"/>
              </a:ext>
            </a:extLst>
          </p:cNvPr>
          <p:cNvSpPr/>
          <p:nvPr/>
        </p:nvSpPr>
        <p:spPr>
          <a:xfrm>
            <a:off x="3365891" y="3432762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8A89D-3309-2EED-0B51-990908AB6E74}"/>
              </a:ext>
            </a:extLst>
          </p:cNvPr>
          <p:cNvSpPr/>
          <p:nvPr/>
        </p:nvSpPr>
        <p:spPr>
          <a:xfrm>
            <a:off x="8459226" y="3436036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8413DB-D377-DB3A-0CEB-2BD157FBF3E4}"/>
              </a:ext>
            </a:extLst>
          </p:cNvPr>
          <p:cNvSpPr/>
          <p:nvPr/>
        </p:nvSpPr>
        <p:spPr>
          <a:xfrm>
            <a:off x="3365891" y="3958643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857737-E3AE-CE20-D853-044799C2A7A6}"/>
              </a:ext>
            </a:extLst>
          </p:cNvPr>
          <p:cNvSpPr/>
          <p:nvPr/>
        </p:nvSpPr>
        <p:spPr>
          <a:xfrm>
            <a:off x="3377010" y="4476016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F0E01B-1C3B-426A-895C-C21409904DD4}"/>
              </a:ext>
            </a:extLst>
          </p:cNvPr>
          <p:cNvSpPr/>
          <p:nvPr/>
        </p:nvSpPr>
        <p:spPr>
          <a:xfrm>
            <a:off x="8459229" y="3969765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548FB1-4DC3-7FC5-2058-691C904777B2}"/>
              </a:ext>
            </a:extLst>
          </p:cNvPr>
          <p:cNvSpPr/>
          <p:nvPr/>
        </p:nvSpPr>
        <p:spPr>
          <a:xfrm>
            <a:off x="8470340" y="4483220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C256C85A-418E-2D27-1193-B2E074E00B31}"/>
              </a:ext>
            </a:extLst>
          </p:cNvPr>
          <p:cNvSpPr/>
          <p:nvPr/>
        </p:nvSpPr>
        <p:spPr>
          <a:xfrm>
            <a:off x="3763561" y="1742462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4DA756B-C121-0EF0-C832-C9070DC70FB7}"/>
              </a:ext>
            </a:extLst>
          </p:cNvPr>
          <p:cNvSpPr/>
          <p:nvPr/>
        </p:nvSpPr>
        <p:spPr>
          <a:xfrm rot="10800000">
            <a:off x="8064143" y="1745735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2CEF0D0-7ACF-CEBA-2D86-81569FF06806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B4B564-32AD-43AF-E6B5-33DAAC716F8C}"/>
              </a:ext>
            </a:extLst>
          </p:cNvPr>
          <p:cNvCxnSpPr>
            <a:cxnSpLocks/>
          </p:cNvCxnSpPr>
          <p:nvPr/>
        </p:nvCxnSpPr>
        <p:spPr>
          <a:xfrm>
            <a:off x="4179313" y="2215141"/>
            <a:ext cx="1040223" cy="84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6BB234-3BE0-AE79-779F-0CB55A0052A9}"/>
              </a:ext>
            </a:extLst>
          </p:cNvPr>
          <p:cNvCxnSpPr>
            <a:cxnSpLocks/>
          </p:cNvCxnSpPr>
          <p:nvPr/>
        </p:nvCxnSpPr>
        <p:spPr>
          <a:xfrm flipH="1">
            <a:off x="6890732" y="2100317"/>
            <a:ext cx="1040223" cy="99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1ABE0C8-0DC9-855C-AB56-397B907203DB}"/>
              </a:ext>
            </a:extLst>
          </p:cNvPr>
          <p:cNvCxnSpPr>
            <a:cxnSpLocks/>
          </p:cNvCxnSpPr>
          <p:nvPr/>
        </p:nvCxnSpPr>
        <p:spPr>
          <a:xfrm>
            <a:off x="6888152" y="4693010"/>
            <a:ext cx="1124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C0EF85-AAA7-D842-DEBB-C3F879378E30}"/>
              </a:ext>
            </a:extLst>
          </p:cNvPr>
          <p:cNvCxnSpPr>
            <a:cxnSpLocks/>
          </p:cNvCxnSpPr>
          <p:nvPr/>
        </p:nvCxnSpPr>
        <p:spPr>
          <a:xfrm flipH="1">
            <a:off x="3991175" y="4707650"/>
            <a:ext cx="1058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E5770F7-713B-00FB-68D2-0C630083E529}"/>
              </a:ext>
            </a:extLst>
          </p:cNvPr>
          <p:cNvCxnSpPr/>
          <p:nvPr/>
        </p:nvCxnSpPr>
        <p:spPr>
          <a:xfrm>
            <a:off x="4179313" y="3594809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4F41740-0E90-9003-B3AD-03EA1F4EEE67}"/>
              </a:ext>
            </a:extLst>
          </p:cNvPr>
          <p:cNvCxnSpPr/>
          <p:nvPr/>
        </p:nvCxnSpPr>
        <p:spPr>
          <a:xfrm>
            <a:off x="7188740" y="3590233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dirty="0"/>
              <a:t>Conhecimento </a:t>
            </a:r>
            <a:r>
              <a:rPr lang="pt-P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</a:p>
        </p:txBody>
      </p:sp>
      <p:sp>
        <p:nvSpPr>
          <p:cNvPr id="12" name="Retângulo 11" descr="Bloco de destaques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6760"/>
            <a:ext cx="5472000" cy="360000"/>
          </a:xfrm>
        </p:spPr>
        <p:txBody>
          <a:bodyPr rtlCol="0"/>
          <a:lstStyle/>
          <a:p>
            <a:pPr rtl="0"/>
            <a:r>
              <a:rPr lang="pt-PT" dirty="0"/>
              <a:t>Ambiente Interno</a:t>
            </a:r>
          </a:p>
        </p:txBody>
      </p:sp>
      <p:cxnSp>
        <p:nvCxnSpPr>
          <p:cNvPr id="11" name="Conexão Reta 10" descr="Diapositivo de separação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de destaques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6990" y="2100317"/>
            <a:ext cx="1984175" cy="114824"/>
          </a:xfrm>
          <a:prstGeom prst="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7285"/>
            <a:ext cx="5472000" cy="358775"/>
          </a:xfrm>
        </p:spPr>
        <p:txBody>
          <a:bodyPr rtlCol="0"/>
          <a:lstStyle/>
          <a:p>
            <a:pPr algn="r" rtl="0"/>
            <a:r>
              <a:rPr lang="pt-PT" dirty="0"/>
              <a:t>Ambiente Externo</a:t>
            </a:r>
          </a:p>
        </p:txBody>
      </p:sp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76990" y="2499883"/>
            <a:ext cx="1995010" cy="2643617"/>
          </a:xfrm>
        </p:spPr>
        <p:txBody>
          <a:bodyPr rtlCol="0"/>
          <a:lstStyle/>
          <a:p>
            <a:pPr rtl="0"/>
            <a:r>
              <a:rPr lang="pt-PT" dirty="0"/>
              <a:t>Clientes</a:t>
            </a:r>
          </a:p>
          <a:p>
            <a:pPr rtl="0"/>
            <a:r>
              <a:rPr lang="pt-PT" dirty="0"/>
              <a:t>Fornecedores</a:t>
            </a:r>
          </a:p>
          <a:p>
            <a:pPr rtl="0"/>
            <a:r>
              <a:rPr lang="pt-PT" dirty="0"/>
              <a:t>Concorrentes</a:t>
            </a:r>
          </a:p>
          <a:p>
            <a:pPr rtl="0"/>
            <a:r>
              <a:rPr lang="pt-PT" dirty="0"/>
              <a:t>Reguladores</a:t>
            </a:r>
          </a:p>
          <a:p>
            <a:pPr rtl="0"/>
            <a:r>
              <a:rPr lang="pt-PT" dirty="0"/>
              <a:t>…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5</a:t>
            </a:fld>
            <a:endParaRPr lang="pt-PT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AC7B66-1B1F-05A5-ABDA-858E87E568AB}"/>
              </a:ext>
            </a:extLst>
          </p:cNvPr>
          <p:cNvSpPr/>
          <p:nvPr/>
        </p:nvSpPr>
        <p:spPr>
          <a:xfrm>
            <a:off x="4971580" y="2974169"/>
            <a:ext cx="2061053" cy="19721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896D5925-76FC-884E-5990-D5ADA0AAB492}"/>
              </a:ext>
            </a:extLst>
          </p:cNvPr>
          <p:cNvSpPr/>
          <p:nvPr/>
        </p:nvSpPr>
        <p:spPr>
          <a:xfrm>
            <a:off x="5776811" y="3351492"/>
            <a:ext cx="467010" cy="112879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EDB8B34-9405-8354-5715-6C17CEF9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438698"/>
            <a:ext cx="1964872" cy="1933153"/>
          </a:xfrm>
        </p:spPr>
        <p:txBody>
          <a:bodyPr/>
          <a:lstStyle/>
          <a:p>
            <a:r>
              <a:rPr lang="pt-PT" dirty="0"/>
              <a:t>Equipa</a:t>
            </a:r>
          </a:p>
          <a:p>
            <a:r>
              <a:rPr lang="pt-PT" dirty="0"/>
              <a:t>Departamento</a:t>
            </a:r>
          </a:p>
          <a:p>
            <a:r>
              <a:rPr lang="pt-PT" dirty="0"/>
              <a:t>Organização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A579F5-1CC6-9E5B-DDF0-B9DEF0A06408}"/>
              </a:ext>
            </a:extLst>
          </p:cNvPr>
          <p:cNvSpPr/>
          <p:nvPr/>
        </p:nvSpPr>
        <p:spPr>
          <a:xfrm>
            <a:off x="3351492" y="1876060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8222B-6F89-CB5B-A31F-6DAB7C923FB7}"/>
              </a:ext>
            </a:extLst>
          </p:cNvPr>
          <p:cNvSpPr/>
          <p:nvPr/>
        </p:nvSpPr>
        <p:spPr>
          <a:xfrm>
            <a:off x="8433056" y="1871486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C3A1C42-AE31-6061-3B6F-D3426517CFF3}"/>
              </a:ext>
            </a:extLst>
          </p:cNvPr>
          <p:cNvSpPr/>
          <p:nvPr/>
        </p:nvSpPr>
        <p:spPr>
          <a:xfrm>
            <a:off x="3358036" y="2384929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B70991-15DE-E44D-B922-EE95C10276EA}"/>
              </a:ext>
            </a:extLst>
          </p:cNvPr>
          <p:cNvSpPr/>
          <p:nvPr/>
        </p:nvSpPr>
        <p:spPr>
          <a:xfrm>
            <a:off x="8439599" y="2384277"/>
            <a:ext cx="26293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70B89B-525E-A42A-9188-286815753625}"/>
              </a:ext>
            </a:extLst>
          </p:cNvPr>
          <p:cNvSpPr/>
          <p:nvPr/>
        </p:nvSpPr>
        <p:spPr>
          <a:xfrm>
            <a:off x="529129" y="5882303"/>
            <a:ext cx="2002459" cy="358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C835-925C-73F6-94FD-FE32DB280DC8}"/>
              </a:ext>
            </a:extLst>
          </p:cNvPr>
          <p:cNvSpPr/>
          <p:nvPr/>
        </p:nvSpPr>
        <p:spPr>
          <a:xfrm>
            <a:off x="516704" y="6368279"/>
            <a:ext cx="2014884" cy="358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DA1CC9-85CC-997F-47BE-767FD99F2A7E}"/>
              </a:ext>
            </a:extLst>
          </p:cNvPr>
          <p:cNvSpPr txBox="1"/>
          <p:nvPr/>
        </p:nvSpPr>
        <p:spPr>
          <a:xfrm>
            <a:off x="565230" y="5863152"/>
            <a:ext cx="190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frequente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B2C0E6-7152-2726-7BC8-79DF83230BBA}"/>
              </a:ext>
            </a:extLst>
          </p:cNvPr>
          <p:cNvSpPr/>
          <p:nvPr/>
        </p:nvSpPr>
        <p:spPr>
          <a:xfrm>
            <a:off x="2706570" y="5881651"/>
            <a:ext cx="200245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8E03C4-DD98-695C-77E1-B82E1CA5929B}"/>
              </a:ext>
            </a:extLst>
          </p:cNvPr>
          <p:cNvSpPr/>
          <p:nvPr/>
        </p:nvSpPr>
        <p:spPr>
          <a:xfrm>
            <a:off x="4919327" y="5880998"/>
            <a:ext cx="200245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934AE1-D6AA-22AD-3651-4E9D987EA6AD}"/>
              </a:ext>
            </a:extLst>
          </p:cNvPr>
          <p:cNvSpPr/>
          <p:nvPr/>
        </p:nvSpPr>
        <p:spPr>
          <a:xfrm>
            <a:off x="2694142" y="6371555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183292-8803-2EB9-432C-998874D09567}"/>
              </a:ext>
            </a:extLst>
          </p:cNvPr>
          <p:cNvSpPr/>
          <p:nvPr/>
        </p:nvSpPr>
        <p:spPr>
          <a:xfrm>
            <a:off x="4926531" y="6370901"/>
            <a:ext cx="2014884" cy="358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43A09-858E-D6FF-0782-7467B351CFB7}"/>
              </a:ext>
            </a:extLst>
          </p:cNvPr>
          <p:cNvSpPr txBox="1"/>
          <p:nvPr/>
        </p:nvSpPr>
        <p:spPr>
          <a:xfrm>
            <a:off x="3112100" y="5874274"/>
            <a:ext cx="160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Frequente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590E3E-F646-874E-EFB1-76C489D4112E}"/>
              </a:ext>
            </a:extLst>
          </p:cNvPr>
          <p:cNvSpPr txBox="1"/>
          <p:nvPr/>
        </p:nvSpPr>
        <p:spPr>
          <a:xfrm>
            <a:off x="5011540" y="5862498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frequente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642B4D-2E5E-C058-9E28-F07F0571C683}"/>
              </a:ext>
            </a:extLst>
          </p:cNvPr>
          <p:cNvSpPr txBox="1"/>
          <p:nvPr/>
        </p:nvSpPr>
        <p:spPr>
          <a:xfrm>
            <a:off x="651461" y="6364830"/>
            <a:ext cx="183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Muito relevante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83B510-8A63-6772-49A8-8B60E41E222A}"/>
              </a:ext>
            </a:extLst>
          </p:cNvPr>
          <p:cNvSpPr txBox="1"/>
          <p:nvPr/>
        </p:nvSpPr>
        <p:spPr>
          <a:xfrm>
            <a:off x="3147420" y="6375945"/>
            <a:ext cx="148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Relevante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38FF82-17E1-4F5B-3AAD-70B92F0440E4}"/>
              </a:ext>
            </a:extLst>
          </p:cNvPr>
          <p:cNvSpPr txBox="1"/>
          <p:nvPr/>
        </p:nvSpPr>
        <p:spPr>
          <a:xfrm>
            <a:off x="5050131" y="6364175"/>
            <a:ext cx="18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Pouco relevante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8B8205-270F-6836-3AFB-85BE7AB743E9}"/>
              </a:ext>
            </a:extLst>
          </p:cNvPr>
          <p:cNvSpPr/>
          <p:nvPr/>
        </p:nvSpPr>
        <p:spPr>
          <a:xfrm>
            <a:off x="3358693" y="2915390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38E47A-9E11-32D4-1CAA-06F2C114CB0C}"/>
              </a:ext>
            </a:extLst>
          </p:cNvPr>
          <p:cNvSpPr/>
          <p:nvPr/>
        </p:nvSpPr>
        <p:spPr>
          <a:xfrm>
            <a:off x="8444186" y="2922591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10E722-2978-E996-3931-E51BBC3A336C}"/>
              </a:ext>
            </a:extLst>
          </p:cNvPr>
          <p:cNvSpPr/>
          <p:nvPr/>
        </p:nvSpPr>
        <p:spPr>
          <a:xfrm>
            <a:off x="3365891" y="3432762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758A89D-3309-2EED-0B51-990908AB6E74}"/>
              </a:ext>
            </a:extLst>
          </p:cNvPr>
          <p:cNvSpPr/>
          <p:nvPr/>
        </p:nvSpPr>
        <p:spPr>
          <a:xfrm>
            <a:off x="8459226" y="3436036"/>
            <a:ext cx="262939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8413DB-D377-DB3A-0CEB-2BD157FBF3E4}"/>
              </a:ext>
            </a:extLst>
          </p:cNvPr>
          <p:cNvSpPr/>
          <p:nvPr/>
        </p:nvSpPr>
        <p:spPr>
          <a:xfrm>
            <a:off x="3365891" y="3958643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9857737-E3AE-CE20-D853-044799C2A7A6}"/>
              </a:ext>
            </a:extLst>
          </p:cNvPr>
          <p:cNvSpPr/>
          <p:nvPr/>
        </p:nvSpPr>
        <p:spPr>
          <a:xfrm>
            <a:off x="3377010" y="4476016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8F0E01B-1C3B-426A-895C-C21409904DD4}"/>
              </a:ext>
            </a:extLst>
          </p:cNvPr>
          <p:cNvSpPr/>
          <p:nvPr/>
        </p:nvSpPr>
        <p:spPr>
          <a:xfrm>
            <a:off x="8459229" y="3969765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A548FB1-4DC3-7FC5-2058-691C904777B2}"/>
              </a:ext>
            </a:extLst>
          </p:cNvPr>
          <p:cNvSpPr/>
          <p:nvPr/>
        </p:nvSpPr>
        <p:spPr>
          <a:xfrm>
            <a:off x="8470340" y="4483220"/>
            <a:ext cx="262939" cy="358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C256C85A-418E-2D27-1193-B2E074E00B31}"/>
              </a:ext>
            </a:extLst>
          </p:cNvPr>
          <p:cNvSpPr/>
          <p:nvPr/>
        </p:nvSpPr>
        <p:spPr>
          <a:xfrm>
            <a:off x="3763561" y="1742462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34DA756B-C121-0EF0-C832-C9070DC70FB7}"/>
              </a:ext>
            </a:extLst>
          </p:cNvPr>
          <p:cNvSpPr/>
          <p:nvPr/>
        </p:nvSpPr>
        <p:spPr>
          <a:xfrm rot="10800000">
            <a:off x="8064143" y="1745735"/>
            <a:ext cx="246856" cy="323877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2CEF0D0-7ACF-CEBA-2D86-81569FF06806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EB4B564-32AD-43AF-E6B5-33DAAC716F8C}"/>
              </a:ext>
            </a:extLst>
          </p:cNvPr>
          <p:cNvCxnSpPr>
            <a:cxnSpLocks/>
          </p:cNvCxnSpPr>
          <p:nvPr/>
        </p:nvCxnSpPr>
        <p:spPr>
          <a:xfrm>
            <a:off x="4179313" y="2215141"/>
            <a:ext cx="1040223" cy="845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36BB234-3BE0-AE79-779F-0CB55A0052A9}"/>
              </a:ext>
            </a:extLst>
          </p:cNvPr>
          <p:cNvCxnSpPr>
            <a:cxnSpLocks/>
          </p:cNvCxnSpPr>
          <p:nvPr/>
        </p:nvCxnSpPr>
        <p:spPr>
          <a:xfrm flipH="1">
            <a:off x="6890732" y="2100317"/>
            <a:ext cx="1040223" cy="9921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1ABE0C8-0DC9-855C-AB56-397B907203DB}"/>
              </a:ext>
            </a:extLst>
          </p:cNvPr>
          <p:cNvCxnSpPr>
            <a:cxnSpLocks/>
          </p:cNvCxnSpPr>
          <p:nvPr/>
        </p:nvCxnSpPr>
        <p:spPr>
          <a:xfrm>
            <a:off x="6888152" y="4693010"/>
            <a:ext cx="1124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0C0EF85-AAA7-D842-DEBB-C3F879378E30}"/>
              </a:ext>
            </a:extLst>
          </p:cNvPr>
          <p:cNvCxnSpPr>
            <a:cxnSpLocks/>
          </p:cNvCxnSpPr>
          <p:nvPr/>
        </p:nvCxnSpPr>
        <p:spPr>
          <a:xfrm flipH="1">
            <a:off x="3991175" y="4707650"/>
            <a:ext cx="1058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CE5770F7-713B-00FB-68D2-0C630083E529}"/>
              </a:ext>
            </a:extLst>
          </p:cNvPr>
          <p:cNvCxnSpPr/>
          <p:nvPr/>
        </p:nvCxnSpPr>
        <p:spPr>
          <a:xfrm>
            <a:off x="4179313" y="3594809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E4F41740-0E90-9003-B3AD-03EA1F4EEE67}"/>
              </a:ext>
            </a:extLst>
          </p:cNvPr>
          <p:cNvCxnSpPr/>
          <p:nvPr/>
        </p:nvCxnSpPr>
        <p:spPr>
          <a:xfrm>
            <a:off x="7188740" y="3590233"/>
            <a:ext cx="62030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Posição do Texto 2">
            <a:extLst>
              <a:ext uri="{FF2B5EF4-FFF2-40B4-BE49-F238E27FC236}">
                <a16:creationId xmlns:a16="http://schemas.microsoft.com/office/drawing/2014/main" id="{49CBFDF3-0AB8-2719-AF8E-A74C8A78A60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pt-PT" sz="2400" dirty="0"/>
              <a:t>Partilha de conhecimento				             Transferência de conhecimento</a:t>
            </a:r>
          </a:p>
        </p:txBody>
      </p:sp>
    </p:spTree>
    <p:extLst>
      <p:ext uri="{BB962C8B-B14F-4D97-AF65-F5344CB8AC3E}">
        <p14:creationId xmlns:p14="http://schemas.microsoft.com/office/powerpoint/2010/main" val="144129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Modelo de Criação de Conhecimento (</a:t>
            </a:r>
            <a:r>
              <a:rPr lang="pt-PT" dirty="0" err="1">
                <a:latin typeface="+mn-lt"/>
              </a:rPr>
              <a:t>Nonaka</a:t>
            </a:r>
            <a:r>
              <a:rPr lang="pt-PT" dirty="0">
                <a:latin typeface="+mn-lt"/>
              </a:rPr>
              <a:t> &amp; </a:t>
            </a:r>
            <a:r>
              <a:rPr lang="pt-PT" dirty="0" err="1">
                <a:latin typeface="+mn-lt"/>
              </a:rPr>
              <a:t>Takeuchi</a:t>
            </a:r>
            <a:r>
              <a:rPr lang="pt-PT" dirty="0">
                <a:latin typeface="+mn-lt"/>
              </a:rPr>
              <a:t>, 1995)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6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611581" y="1287349"/>
            <a:ext cx="6264275" cy="46085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</p:cNvCxnSpPr>
          <p:nvPr/>
        </p:nvCxnSpPr>
        <p:spPr>
          <a:xfrm>
            <a:off x="5743719" y="1308859"/>
            <a:ext cx="0" cy="46085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stCxn id="9" idx="1"/>
            <a:endCxn id="9" idx="3"/>
          </p:cNvCxnSpPr>
          <p:nvPr/>
        </p:nvCxnSpPr>
        <p:spPr>
          <a:xfrm>
            <a:off x="2611581" y="3592399"/>
            <a:ext cx="6264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9">
            <a:extLst>
              <a:ext uri="{FF2B5EF4-FFF2-40B4-BE49-F238E27FC236}">
                <a16:creationId xmlns:a16="http://schemas.microsoft.com/office/drawing/2014/main" id="{C378D307-A993-5441-3D05-7299722C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269" y="5917372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42083F11-99BF-4DBC-F990-DCFE3A6A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0719" y="5895886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AD416F19-46B1-F844-B688-E7E5884F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297" y="927334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4C7F260F-B2D4-6535-DADE-411DD5FB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760" y="948820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19" name="Seta dobrada 21">
            <a:extLst>
              <a:ext uri="{FF2B5EF4-FFF2-40B4-BE49-F238E27FC236}">
                <a16:creationId xmlns:a16="http://schemas.microsoft.com/office/drawing/2014/main" id="{F3BDCC60-A69C-5FAA-BFA1-F5A6A81221EF}"/>
              </a:ext>
            </a:extLst>
          </p:cNvPr>
          <p:cNvSpPr/>
          <p:nvPr/>
        </p:nvSpPr>
        <p:spPr>
          <a:xfrm rot="5400000">
            <a:off x="8636233" y="994893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Seta dobrada 22">
            <a:extLst>
              <a:ext uri="{FF2B5EF4-FFF2-40B4-BE49-F238E27FC236}">
                <a16:creationId xmlns:a16="http://schemas.microsoft.com/office/drawing/2014/main" id="{A837D40D-EBBB-D16B-0637-6DB45E36FD8F}"/>
              </a:ext>
            </a:extLst>
          </p:cNvPr>
          <p:cNvSpPr/>
          <p:nvPr/>
        </p:nvSpPr>
        <p:spPr>
          <a:xfrm rot="10800000">
            <a:off x="8511623" y="5643091"/>
            <a:ext cx="681038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394" y="2274774"/>
            <a:ext cx="2138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SOCIALIZAÇÃO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969" y="2274774"/>
            <a:ext cx="255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EXTERNALIZAÇÃO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656" y="4436949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COMBINAÇÃO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19" y="4436949"/>
            <a:ext cx="246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>
                <a:latin typeface="Arial" panose="020B0604020202020204" pitchFamily="34" charset="0"/>
              </a:rPr>
              <a:t>INTERNALIZAÇÃO</a:t>
            </a:r>
          </a:p>
        </p:txBody>
      </p:sp>
      <p:sp>
        <p:nvSpPr>
          <p:cNvPr id="25" name="Seta dobrada 18">
            <a:extLst>
              <a:ext uri="{FF2B5EF4-FFF2-40B4-BE49-F238E27FC236}">
                <a16:creationId xmlns:a16="http://schemas.microsoft.com/office/drawing/2014/main" id="{01D6DBB5-EEC9-1328-6AD1-F43E62DB18A6}"/>
              </a:ext>
            </a:extLst>
          </p:cNvPr>
          <p:cNvSpPr/>
          <p:nvPr/>
        </p:nvSpPr>
        <p:spPr>
          <a:xfrm>
            <a:off x="2291285" y="883024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Seta dobrada 24">
            <a:extLst>
              <a:ext uri="{FF2B5EF4-FFF2-40B4-BE49-F238E27FC236}">
                <a16:creationId xmlns:a16="http://schemas.microsoft.com/office/drawing/2014/main" id="{1220D7B6-1A7C-A12F-4902-C3BBE4DF31A8}"/>
              </a:ext>
            </a:extLst>
          </p:cNvPr>
          <p:cNvSpPr/>
          <p:nvPr/>
        </p:nvSpPr>
        <p:spPr>
          <a:xfrm rot="16200000">
            <a:off x="2196541" y="5551466"/>
            <a:ext cx="682625" cy="647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CaixaDeTexto 2">
            <a:extLst>
              <a:ext uri="{FF2B5EF4-FFF2-40B4-BE49-F238E27FC236}">
                <a16:creationId xmlns:a16="http://schemas.microsoft.com/office/drawing/2014/main" id="{0EAA418E-4813-A457-CC75-F2EB068138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441162" y="2459529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28" name="CaixaDeTexto 2">
            <a:extLst>
              <a:ext uri="{FF2B5EF4-FFF2-40B4-BE49-F238E27FC236}">
                <a16:creationId xmlns:a16="http://schemas.microsoft.com/office/drawing/2014/main" id="{9CEFC454-6BB2-F58B-ED66-65168039FB2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428741" y="4444659"/>
            <a:ext cx="1262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EXPLÍCITO</a:t>
            </a:r>
          </a:p>
        </p:txBody>
      </p:sp>
      <p:sp>
        <p:nvSpPr>
          <p:cNvPr id="29" name="CaixaDeTexto 11">
            <a:extLst>
              <a:ext uri="{FF2B5EF4-FFF2-40B4-BE49-F238E27FC236}">
                <a16:creationId xmlns:a16="http://schemas.microsoft.com/office/drawing/2014/main" id="{97C9774F-9C38-8E61-EDC5-CBD79B7D3CC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46343" y="2272769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30" name="CaixaDeTexto 11">
            <a:extLst>
              <a:ext uri="{FF2B5EF4-FFF2-40B4-BE49-F238E27FC236}">
                <a16:creationId xmlns:a16="http://schemas.microsoft.com/office/drawing/2014/main" id="{920D9637-EB02-44F8-5726-67D64E6992C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957465" y="4434503"/>
            <a:ext cx="943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1600" b="1" dirty="0">
                <a:latin typeface="Arial" panose="020B0604020202020204" pitchFamily="34" charset="0"/>
              </a:rPr>
              <a:t>TÁCITO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Round Same Side Corner Rectangle 8">
            <a:extLst>
              <a:ext uri="{FF2B5EF4-FFF2-40B4-BE49-F238E27FC236}">
                <a16:creationId xmlns:a16="http://schemas.microsoft.com/office/drawing/2014/main" id="{909D25E2-0135-989D-4023-37200DBA7FF2}"/>
              </a:ext>
            </a:extLst>
          </p:cNvPr>
          <p:cNvSpPr>
            <a:spLocks noChangeAspect="1"/>
          </p:cNvSpPr>
          <p:nvPr/>
        </p:nvSpPr>
        <p:spPr>
          <a:xfrm>
            <a:off x="5129282" y="1444198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3" name="Round Same Side Corner Rectangle 8">
            <a:extLst>
              <a:ext uri="{FF2B5EF4-FFF2-40B4-BE49-F238E27FC236}">
                <a16:creationId xmlns:a16="http://schemas.microsoft.com/office/drawing/2014/main" id="{59345A3B-9296-2D52-4C13-DF67022101D2}"/>
              </a:ext>
            </a:extLst>
          </p:cNvPr>
          <p:cNvSpPr>
            <a:spLocks noChangeAspect="1"/>
          </p:cNvSpPr>
          <p:nvPr/>
        </p:nvSpPr>
        <p:spPr>
          <a:xfrm>
            <a:off x="3014724" y="1429906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2619D941-057D-B20D-62F0-61E2D188941A}"/>
              </a:ext>
            </a:extLst>
          </p:cNvPr>
          <p:cNvSpPr>
            <a:spLocks noChangeAspect="1"/>
          </p:cNvSpPr>
          <p:nvPr/>
        </p:nvSpPr>
        <p:spPr>
          <a:xfrm>
            <a:off x="6119885" y="1444192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id="{5EDC34E8-85AF-D04D-3ADA-4E4A927A6953}"/>
              </a:ext>
            </a:extLst>
          </p:cNvPr>
          <p:cNvSpPr>
            <a:spLocks noChangeAspect="1"/>
          </p:cNvSpPr>
          <p:nvPr/>
        </p:nvSpPr>
        <p:spPr>
          <a:xfrm>
            <a:off x="3019489" y="4968469"/>
            <a:ext cx="265882" cy="64265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6" name="Round Same Side Corner Rectangle 8">
            <a:extLst>
              <a:ext uri="{FF2B5EF4-FFF2-40B4-BE49-F238E27FC236}">
                <a16:creationId xmlns:a16="http://schemas.microsoft.com/office/drawing/2014/main" id="{67DA3A1A-530C-32B2-A678-AE6B7EF19949}"/>
              </a:ext>
            </a:extLst>
          </p:cNvPr>
          <p:cNvSpPr>
            <a:spLocks noChangeAspect="1"/>
          </p:cNvSpPr>
          <p:nvPr/>
        </p:nvSpPr>
        <p:spPr>
          <a:xfrm>
            <a:off x="8020140" y="1444201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A7B5447-8D2E-EF75-3D50-4EB6B0B15B36}"/>
              </a:ext>
            </a:extLst>
          </p:cNvPr>
          <p:cNvSpPr>
            <a:spLocks noChangeAspect="1"/>
          </p:cNvSpPr>
          <p:nvPr/>
        </p:nvSpPr>
        <p:spPr>
          <a:xfrm>
            <a:off x="8277315" y="1444201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507F3ED2-A873-05A8-78CB-A12F173E4507}"/>
              </a:ext>
            </a:extLst>
          </p:cNvPr>
          <p:cNvSpPr>
            <a:spLocks noChangeAspect="1"/>
          </p:cNvSpPr>
          <p:nvPr/>
        </p:nvSpPr>
        <p:spPr>
          <a:xfrm>
            <a:off x="8020134" y="1915690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02BA16AC-1887-FFD9-F615-6F4C5774AF4D}"/>
              </a:ext>
            </a:extLst>
          </p:cNvPr>
          <p:cNvSpPr>
            <a:spLocks noChangeAspect="1"/>
          </p:cNvSpPr>
          <p:nvPr/>
        </p:nvSpPr>
        <p:spPr>
          <a:xfrm>
            <a:off x="8277318" y="1915700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E4A84FDB-B4C2-3F16-1FAC-90E60CD05949}"/>
              </a:ext>
            </a:extLst>
          </p:cNvPr>
          <p:cNvSpPr>
            <a:spLocks noChangeAspect="1"/>
          </p:cNvSpPr>
          <p:nvPr/>
        </p:nvSpPr>
        <p:spPr>
          <a:xfrm>
            <a:off x="8020137" y="3730204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1" name="Round Same Side Corner Rectangle 8">
            <a:extLst>
              <a:ext uri="{FF2B5EF4-FFF2-40B4-BE49-F238E27FC236}">
                <a16:creationId xmlns:a16="http://schemas.microsoft.com/office/drawing/2014/main" id="{5BF99495-B686-8078-0618-F6AFE5CBDB0F}"/>
              </a:ext>
            </a:extLst>
          </p:cNvPr>
          <p:cNvSpPr>
            <a:spLocks noChangeAspect="1"/>
          </p:cNvSpPr>
          <p:nvPr/>
        </p:nvSpPr>
        <p:spPr>
          <a:xfrm>
            <a:off x="8277320" y="3730209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2" name="Round Same Side Corner Rectangle 8">
            <a:extLst>
              <a:ext uri="{FF2B5EF4-FFF2-40B4-BE49-F238E27FC236}">
                <a16:creationId xmlns:a16="http://schemas.microsoft.com/office/drawing/2014/main" id="{3700775F-8F9C-59D1-27FD-46286ADC074A}"/>
              </a:ext>
            </a:extLst>
          </p:cNvPr>
          <p:cNvSpPr>
            <a:spLocks noChangeAspect="1"/>
          </p:cNvSpPr>
          <p:nvPr/>
        </p:nvSpPr>
        <p:spPr>
          <a:xfrm>
            <a:off x="8020133" y="4201698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DC7EFDA1-A6CF-D7BA-D957-E8A0506B3E70}"/>
              </a:ext>
            </a:extLst>
          </p:cNvPr>
          <p:cNvSpPr>
            <a:spLocks noChangeAspect="1"/>
          </p:cNvSpPr>
          <p:nvPr/>
        </p:nvSpPr>
        <p:spPr>
          <a:xfrm>
            <a:off x="8277309" y="4206456"/>
            <a:ext cx="159241" cy="38489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pic>
        <p:nvPicPr>
          <p:cNvPr id="2050" name="Picture 2" descr="Organograma - Emdagro">
            <a:extLst>
              <a:ext uri="{FF2B5EF4-FFF2-40B4-BE49-F238E27FC236}">
                <a16:creationId xmlns:a16="http://schemas.microsoft.com/office/drawing/2014/main" id="{3CE4E41D-8DF8-F534-32AB-5ED286E7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05" y="5040350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Organograma - Emdagro">
            <a:extLst>
              <a:ext uri="{FF2B5EF4-FFF2-40B4-BE49-F238E27FC236}">
                <a16:creationId xmlns:a16="http://schemas.microsoft.com/office/drawing/2014/main" id="{97022584-04B2-9A80-BAEA-99B7ED5E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32" y="5035579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rganograma - Emdagro">
            <a:extLst>
              <a:ext uri="{FF2B5EF4-FFF2-40B4-BE49-F238E27FC236}">
                <a16:creationId xmlns:a16="http://schemas.microsoft.com/office/drawing/2014/main" id="{7F92F555-9A9B-E7CB-8BA9-E7111B51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44" y="5035575"/>
            <a:ext cx="1404518" cy="7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63452"/>
            <a:ext cx="11340000" cy="536086"/>
          </a:xfrm>
        </p:spPr>
        <p:txBody>
          <a:bodyPr rtlCol="0"/>
          <a:lstStyle/>
          <a:p>
            <a:pPr rtl="0"/>
            <a:r>
              <a:rPr lang="pt-PT" dirty="0">
                <a:latin typeface="+mn-lt"/>
              </a:rPr>
              <a:t>Capacidade Absortiva (Zahra &amp; George, 2002)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7</a:t>
            </a:fld>
            <a:endParaRPr lang="pt-PT"/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C0495FF6-6ECD-B0F2-4041-4F0FCD07E168}"/>
              </a:ext>
            </a:extLst>
          </p:cNvPr>
          <p:cNvSpPr/>
          <p:nvPr/>
        </p:nvSpPr>
        <p:spPr>
          <a:xfrm>
            <a:off x="2786063" y="2032028"/>
            <a:ext cx="5826875" cy="386383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Conector reto 4">
            <a:extLst>
              <a:ext uri="{FF2B5EF4-FFF2-40B4-BE49-F238E27FC236}">
                <a16:creationId xmlns:a16="http://schemas.microsoft.com/office/drawing/2014/main" id="{F26E04A7-A729-6C10-252D-A5EF3FBE1439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5699501" y="2032028"/>
            <a:ext cx="44218" cy="3885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5">
            <a:extLst>
              <a:ext uri="{FF2B5EF4-FFF2-40B4-BE49-F238E27FC236}">
                <a16:creationId xmlns:a16="http://schemas.microsoft.com/office/drawing/2014/main" id="{A11C1D49-5F64-310B-3673-2860A1DE2BCA}"/>
              </a:ext>
            </a:extLst>
          </p:cNvPr>
          <p:cNvCxnSpPr>
            <a:cxnSpLocks/>
            <a:stCxn id="9" idx="1"/>
            <a:endCxn id="9" idx="3"/>
          </p:cNvCxnSpPr>
          <p:nvPr/>
        </p:nvCxnSpPr>
        <p:spPr>
          <a:xfrm>
            <a:off x="2786063" y="3963945"/>
            <a:ext cx="5826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AD416F19-46B1-F844-B688-E7E5884F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891" y="1425738"/>
            <a:ext cx="2258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800" b="1" dirty="0">
                <a:latin typeface="Arial" panose="020B0604020202020204" pitchFamily="34" charset="0"/>
              </a:rPr>
              <a:t>POTENCIAL</a:t>
            </a:r>
          </a:p>
        </p:txBody>
      </p:sp>
      <p:sp>
        <p:nvSpPr>
          <p:cNvPr id="18" name="CaixaDeTexto 15">
            <a:extLst>
              <a:ext uri="{FF2B5EF4-FFF2-40B4-BE49-F238E27FC236}">
                <a16:creationId xmlns:a16="http://schemas.microsoft.com/office/drawing/2014/main" id="{4C7F260F-B2D4-6535-DADE-411DD5FB8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368" y="1439377"/>
            <a:ext cx="22605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800" b="1" dirty="0">
                <a:latin typeface="Arial" panose="020B0604020202020204" pitchFamily="34" charset="0"/>
              </a:rPr>
              <a:t>REALIZADA</a:t>
            </a:r>
          </a:p>
        </p:txBody>
      </p:sp>
      <p:sp>
        <p:nvSpPr>
          <p:cNvPr id="21" name="CaixaDeTexto 25">
            <a:extLst>
              <a:ext uri="{FF2B5EF4-FFF2-40B4-BE49-F238E27FC236}">
                <a16:creationId xmlns:a16="http://schemas.microsoft.com/office/drawing/2014/main" id="{66CE54C9-DEBE-2C1E-DA78-A7039F41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557" y="3065352"/>
            <a:ext cx="1638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AQUISIÇÃO</a:t>
            </a:r>
          </a:p>
        </p:txBody>
      </p:sp>
      <p:sp>
        <p:nvSpPr>
          <p:cNvPr id="22" name="CaixaDeTexto 26">
            <a:extLst>
              <a:ext uri="{FF2B5EF4-FFF2-40B4-BE49-F238E27FC236}">
                <a16:creationId xmlns:a16="http://schemas.microsoft.com/office/drawing/2014/main" id="{914A95A4-416F-101C-4FF6-8476FF82C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019" y="3084404"/>
            <a:ext cx="2582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TRANSFORMAÇÃO</a:t>
            </a:r>
          </a:p>
        </p:txBody>
      </p:sp>
      <p:sp>
        <p:nvSpPr>
          <p:cNvPr id="23" name="CaixaDeTexto 27">
            <a:extLst>
              <a:ext uri="{FF2B5EF4-FFF2-40B4-BE49-F238E27FC236}">
                <a16:creationId xmlns:a16="http://schemas.microsoft.com/office/drawing/2014/main" id="{A83D4980-062D-159E-E664-48421B00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970" y="4436949"/>
            <a:ext cx="1997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EXPLORAÇÃO</a:t>
            </a:r>
          </a:p>
        </p:txBody>
      </p:sp>
      <p:sp>
        <p:nvSpPr>
          <p:cNvPr id="24" name="CaixaDeTexto 28">
            <a:extLst>
              <a:ext uri="{FF2B5EF4-FFF2-40B4-BE49-F238E27FC236}">
                <a16:creationId xmlns:a16="http://schemas.microsoft.com/office/drawing/2014/main" id="{9A83489B-D7F4-BA8C-18C7-83A13B6A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21" y="4436949"/>
            <a:ext cx="20521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BR" sz="2000" b="1" dirty="0">
                <a:latin typeface="Arial" panose="020B0604020202020204" pitchFamily="34" charset="0"/>
              </a:rPr>
              <a:t>ASSIMILAÇÃO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063A64-877D-20F0-445B-DBD474B4833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6EB11-CE9E-0CA3-4D86-1826E2671AB8}"/>
              </a:ext>
            </a:extLst>
          </p:cNvPr>
          <p:cNvSpPr txBox="1"/>
          <p:nvPr/>
        </p:nvSpPr>
        <p:spPr>
          <a:xfrm>
            <a:off x="10631104" y="2322089"/>
            <a:ext cx="91796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8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🎉</a:t>
            </a:r>
          </a:p>
          <a:p>
            <a:endParaRPr lang="pt-PT" sz="240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r>
              <a:rPr lang="pt-PT" sz="8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🎉</a:t>
            </a:r>
            <a:endParaRPr lang="pt-PT" sz="8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9307D7-158A-2831-AD69-D7FAC988580E}"/>
              </a:ext>
            </a:extLst>
          </p:cNvPr>
          <p:cNvSpPr txBox="1"/>
          <p:nvPr/>
        </p:nvSpPr>
        <p:spPr>
          <a:xfrm>
            <a:off x="111872" y="3671885"/>
            <a:ext cx="242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Conhecimento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47029D-5C37-E49C-70E6-E97943380816}"/>
              </a:ext>
            </a:extLst>
          </p:cNvPr>
          <p:cNvSpPr>
            <a:spLocks noChangeAspect="1"/>
          </p:cNvSpPr>
          <p:nvPr/>
        </p:nvSpPr>
        <p:spPr>
          <a:xfrm>
            <a:off x="94643" y="3419470"/>
            <a:ext cx="2551423" cy="1051387"/>
          </a:xfrm>
          <a:prstGeom prst="rightArrow">
            <a:avLst/>
          </a:prstGeom>
          <a:noFill/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B77F57-EE56-91AA-46AD-E762DFF12795}"/>
              </a:ext>
            </a:extLst>
          </p:cNvPr>
          <p:cNvSpPr txBox="1"/>
          <p:nvPr/>
        </p:nvSpPr>
        <p:spPr>
          <a:xfrm>
            <a:off x="8760695" y="3471860"/>
            <a:ext cx="210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/>
              <a:t>Vantagem competitiva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824DA32-29AF-73F3-BB89-5495E5DA64BF}"/>
              </a:ext>
            </a:extLst>
          </p:cNvPr>
          <p:cNvSpPr>
            <a:spLocks noChangeAspect="1"/>
          </p:cNvSpPr>
          <p:nvPr/>
        </p:nvSpPr>
        <p:spPr>
          <a:xfrm>
            <a:off x="8808058" y="3084404"/>
            <a:ext cx="2355362" cy="1752655"/>
          </a:xfrm>
          <a:prstGeom prst="rightArrow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43F59A-6D3B-D6C7-1010-BA571D785A03}"/>
              </a:ext>
            </a:extLst>
          </p:cNvPr>
          <p:cNvSpPr txBox="1"/>
          <p:nvPr/>
        </p:nvSpPr>
        <p:spPr>
          <a:xfrm>
            <a:off x="3469486" y="2213235"/>
            <a:ext cx="2003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💡💡</a:t>
            </a:r>
            <a:endParaRPr lang="pt-PT" sz="44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03D2BD-FAEB-424B-C693-2334D2809A97}"/>
              </a:ext>
            </a:extLst>
          </p:cNvPr>
          <p:cNvSpPr txBox="1"/>
          <p:nvPr/>
        </p:nvSpPr>
        <p:spPr>
          <a:xfrm>
            <a:off x="896956" y="2457445"/>
            <a:ext cx="44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</a:t>
            </a:r>
            <a:endParaRPr lang="pt-PT" sz="6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C598C8-CABF-B29B-6B8F-3AE4AD344B05}"/>
              </a:ext>
            </a:extLst>
          </p:cNvPr>
          <p:cNvSpPr txBox="1"/>
          <p:nvPr/>
        </p:nvSpPr>
        <p:spPr>
          <a:xfrm>
            <a:off x="911242" y="4419606"/>
            <a:ext cx="44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💡</a:t>
            </a:r>
            <a:endParaRPr lang="pt-PT" sz="6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B31603-55DE-3A1E-ED83-DE86128D5903}"/>
              </a:ext>
            </a:extLst>
          </p:cNvPr>
          <p:cNvSpPr txBox="1"/>
          <p:nvPr/>
        </p:nvSpPr>
        <p:spPr>
          <a:xfrm>
            <a:off x="6235998" y="2265622"/>
            <a:ext cx="1855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⚡💥</a:t>
            </a:r>
            <a:endParaRPr lang="pt-PT" sz="44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15F9C49-590D-16AE-761B-3B11046C0EF4}"/>
              </a:ext>
            </a:extLst>
          </p:cNvPr>
          <p:cNvSpPr txBox="1"/>
          <p:nvPr/>
        </p:nvSpPr>
        <p:spPr>
          <a:xfrm>
            <a:off x="3459957" y="5037410"/>
            <a:ext cx="2003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🔧🔨</a:t>
            </a:r>
            <a:endParaRPr lang="pt-PT" sz="4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00CB2C-E9A0-C6F4-CA6E-6F53DE69E88A}"/>
              </a:ext>
            </a:extLst>
          </p:cNvPr>
          <p:cNvSpPr txBox="1"/>
          <p:nvPr/>
        </p:nvSpPr>
        <p:spPr>
          <a:xfrm>
            <a:off x="6235998" y="4980265"/>
            <a:ext cx="1850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📈🎯</a:t>
            </a:r>
            <a:endParaRPr lang="pt-PT" sz="4400" dirty="0"/>
          </a:p>
        </p:txBody>
      </p:sp>
    </p:spTree>
    <p:extLst>
      <p:ext uri="{BB962C8B-B14F-4D97-AF65-F5344CB8AC3E}">
        <p14:creationId xmlns:p14="http://schemas.microsoft.com/office/powerpoint/2010/main" val="72473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72" y="56688"/>
            <a:ext cx="9120452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de partilha do Conhecimento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Tácito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947273" y="1161417"/>
            <a:ext cx="9120452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8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375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ção da Imagem 13" descr="Mão a escrever num post-it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de destaques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790" y="56688"/>
            <a:ext cx="9614935" cy="1124345"/>
          </a:xfrm>
        </p:spPr>
        <p:txBody>
          <a:bodyPr rtlCol="0"/>
          <a:lstStyle/>
          <a:p>
            <a:pPr rtl="0"/>
            <a:r>
              <a:rPr lang="pt-PT" sz="4000" dirty="0"/>
              <a:t>Facilitadores de partilha do Conhecimento </a:t>
            </a:r>
            <a:r>
              <a:rPr lang="pt-PT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Explícito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52791" y="1161417"/>
            <a:ext cx="9614934" cy="590155"/>
          </a:xfrm>
        </p:spPr>
        <p:txBody>
          <a:bodyPr rtlCol="0"/>
          <a:lstStyle/>
          <a:p>
            <a:pPr rtl="0"/>
            <a:r>
              <a:rPr lang="pt-PT" dirty="0"/>
              <a:t> 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2285762"/>
            <a:ext cx="5472000" cy="3906237"/>
          </a:xfrm>
        </p:spPr>
        <p:txBody>
          <a:bodyPr rtlCol="0"/>
          <a:lstStyle/>
          <a:p>
            <a:pPr rtl="0"/>
            <a:r>
              <a:rPr lang="pt-PT" sz="4800" b="1" dirty="0"/>
              <a:t>1</a:t>
            </a:r>
          </a:p>
          <a:p>
            <a:pPr rtl="0"/>
            <a:r>
              <a:rPr lang="pt-PT" sz="4800" b="1" dirty="0"/>
              <a:t>2</a:t>
            </a:r>
          </a:p>
          <a:p>
            <a:pPr rtl="0"/>
            <a:r>
              <a:rPr lang="pt-PT" sz="4800" b="1" dirty="0"/>
              <a:t>3</a:t>
            </a:r>
          </a:p>
          <a:p>
            <a:pPr rtl="0"/>
            <a:r>
              <a:rPr lang="pt-PT" sz="4800" b="1" dirty="0"/>
              <a:t>4</a:t>
            </a:r>
          </a:p>
          <a:p>
            <a:pPr rtl="0"/>
            <a:r>
              <a:rPr lang="pt-PT" sz="4800" b="1" dirty="0"/>
              <a:t>5</a:t>
            </a:r>
          </a:p>
          <a:p>
            <a:pPr marL="0" indent="0" rtl="0">
              <a:buNone/>
            </a:pPr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PT" smtClean="0"/>
              <a:pPr rtl="0"/>
              <a:t>9</a:t>
            </a:fld>
            <a:endParaRPr lang="pt-P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511053-1AB7-EDC9-A3C2-CB97215A4F1E}"/>
              </a:ext>
            </a:extLst>
          </p:cNvPr>
          <p:cNvSpPr/>
          <p:nvPr/>
        </p:nvSpPr>
        <p:spPr>
          <a:xfrm>
            <a:off x="10199681" y="6414056"/>
            <a:ext cx="1267602" cy="358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462_TF16411250.potx" id="{6F743643-5F89-43EA-9F32-EA73F1D9D0E1}" vid="{2AA69D63-689F-4127-8868-3E4F758407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6dc4bcd6-49db-4c07-9060-8acfc67cef9f"/>
    <ds:schemaRef ds:uri="http://www.w3.org/XML/1998/namespace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{2879570C-755A-4FD5-B5B6-3C55EECB5326}tf16411250_win32</Template>
  <TotalTime>198</TotalTime>
  <Words>322</Words>
  <Application>Microsoft Office PowerPoint</Application>
  <PresentationFormat>Widescreen</PresentationFormat>
  <Paragraphs>163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Candara</vt:lpstr>
      <vt:lpstr>Corbel</vt:lpstr>
      <vt:lpstr>Times New Roman</vt:lpstr>
      <vt:lpstr>Tema do Office</vt:lpstr>
      <vt:lpstr>Exercício 1</vt:lpstr>
      <vt:lpstr>Leituras</vt:lpstr>
      <vt:lpstr>Sobre Nós</vt:lpstr>
      <vt:lpstr>Conhecimento tácito</vt:lpstr>
      <vt:lpstr>Conhecimento explícito</vt:lpstr>
      <vt:lpstr>Modelo de Criação de Conhecimento (Nonaka &amp; Takeuchi, 1995)</vt:lpstr>
      <vt:lpstr>Capacidade Absortiva (Zahra &amp; George, 2002)</vt:lpstr>
      <vt:lpstr>Facilitadores de partilha do Conhecimento Tácito</vt:lpstr>
      <vt:lpstr>Facilitadores de partilha do Conhecimento Explícito</vt:lpstr>
      <vt:lpstr>Barreiras à partilha do Conhecimento  Tácito</vt:lpstr>
      <vt:lpstr>Barreiras à partilha do Conhecimento Explícito</vt:lpstr>
      <vt:lpstr>Como a organização estrutura a partilha de Conhecimento?  Tácito</vt:lpstr>
      <vt:lpstr>Como a organização estrutura a partilha de Conhecimento? Explícito</vt:lpstr>
      <vt:lpstr>Como eu partilho Conhecimento?  Tácito</vt:lpstr>
      <vt:lpstr>Como eu partilho Conhecimento? Explícito</vt:lpstr>
      <vt:lpstr>Conclusões – conhecimento tácito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CARLA CURADO</dc:creator>
  <cp:lastModifiedBy>CARLA CURADO</cp:lastModifiedBy>
  <cp:revision>52</cp:revision>
  <dcterms:created xsi:type="dcterms:W3CDTF">2024-06-11T22:22:07Z</dcterms:created>
  <dcterms:modified xsi:type="dcterms:W3CDTF">2025-09-28T21:39:18Z</dcterms:modified>
</cp:coreProperties>
</file>