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102475" cy="9388475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cvXfOmJij9GbAn5GaM19qXq4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BB867A-FFFA-4F5E-A90D-6DCEF94CD9C8}">
  <a:tblStyle styleId="{44BB867A-FFFA-4F5E-A90D-6DCEF94CD9C8}" styleName="Table_0">
    <a:wholeTbl>
      <a:tcTxStyle b="off" i="off">
        <a:font>
          <a:latin typeface="Helvetica Neue"/>
          <a:ea typeface="Helvetica Neue"/>
          <a:cs typeface="Helvetica Neu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0FF"/>
          </a:solidFill>
        </a:fill>
      </a:tcStyle>
    </a:wholeTbl>
    <a:band1H>
      <a:tcTxStyle/>
      <a:tcStyle>
        <a:tcBdr/>
        <a:fill>
          <a:solidFill>
            <a:srgbClr val="CADF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F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Helvetica Neue"/>
          <a:ea typeface="Helvetica Neue"/>
          <a:cs typeface="Helvetica Neu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Helvetica Neue"/>
          <a:ea typeface="Helvetica Neue"/>
          <a:cs typeface="Helvetica Neu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John Standring" userId="f4b09891-0bf5-4779-bbf8-b4c971217e96" providerId="ADAL" clId="{5FAB5861-BFB8-488F-B6BA-A257ACAB6415}"/>
    <pc:docChg chg="modSld">
      <pc:chgData name="Adam John Standring" userId="f4b09891-0bf5-4779-bbf8-b4c971217e96" providerId="ADAL" clId="{5FAB5861-BFB8-488F-B6BA-A257ACAB6415}" dt="2026-02-25T14:12:30.544" v="43" actId="20577"/>
      <pc:docMkLst>
        <pc:docMk/>
      </pc:docMkLst>
      <pc:sldChg chg="modSp mod">
        <pc:chgData name="Adam John Standring" userId="f4b09891-0bf5-4779-bbf8-b4c971217e96" providerId="ADAL" clId="{5FAB5861-BFB8-488F-B6BA-A257ACAB6415}" dt="2026-02-24T07:49:38.007" v="18" actId="20577"/>
        <pc:sldMkLst>
          <pc:docMk/>
          <pc:sldMk cId="0" sldId="256"/>
        </pc:sldMkLst>
        <pc:spChg chg="mod">
          <ac:chgData name="Adam John Standring" userId="f4b09891-0bf5-4779-bbf8-b4c971217e96" providerId="ADAL" clId="{5FAB5861-BFB8-488F-B6BA-A257ACAB6415}" dt="2026-02-24T07:49:38.007" v="18" actId="20577"/>
          <ac:spMkLst>
            <pc:docMk/>
            <pc:sldMk cId="0" sldId="256"/>
            <ac:spMk id="39" creationId="{00000000-0000-0000-0000-000000000000}"/>
          </ac:spMkLst>
        </pc:spChg>
      </pc:sldChg>
      <pc:sldChg chg="modSp mod">
        <pc:chgData name="Adam John Standring" userId="f4b09891-0bf5-4779-bbf8-b4c971217e96" providerId="ADAL" clId="{5FAB5861-BFB8-488F-B6BA-A257ACAB6415}" dt="2026-02-24T07:51:37.036" v="41" actId="207"/>
        <pc:sldMkLst>
          <pc:docMk/>
          <pc:sldMk cId="0" sldId="257"/>
        </pc:sldMkLst>
        <pc:spChg chg="mod">
          <ac:chgData name="Adam John Standring" userId="f4b09891-0bf5-4779-bbf8-b4c971217e96" providerId="ADAL" clId="{5FAB5861-BFB8-488F-B6BA-A257ACAB6415}" dt="2026-02-24T07:51:37.036" v="41" actId="207"/>
          <ac:spMkLst>
            <pc:docMk/>
            <pc:sldMk cId="0" sldId="257"/>
            <ac:spMk id="50" creationId="{00000000-0000-0000-0000-000000000000}"/>
          </ac:spMkLst>
        </pc:spChg>
      </pc:sldChg>
      <pc:sldChg chg="modSp mod">
        <pc:chgData name="Adam John Standring" userId="f4b09891-0bf5-4779-bbf8-b4c971217e96" providerId="ADAL" clId="{5FAB5861-BFB8-488F-B6BA-A257ACAB6415}" dt="2026-02-24T07:51:01.215" v="39" actId="20577"/>
        <pc:sldMkLst>
          <pc:docMk/>
          <pc:sldMk cId="0" sldId="259"/>
        </pc:sldMkLst>
        <pc:spChg chg="mod">
          <ac:chgData name="Adam John Standring" userId="f4b09891-0bf5-4779-bbf8-b4c971217e96" providerId="ADAL" clId="{5FAB5861-BFB8-488F-B6BA-A257ACAB6415}" dt="2026-02-24T07:50:17.264" v="21" actId="1076"/>
          <ac:spMkLst>
            <pc:docMk/>
            <pc:sldMk cId="0" sldId="259"/>
            <ac:spMk id="96" creationId="{00000000-0000-0000-0000-000000000000}"/>
          </ac:spMkLst>
        </pc:spChg>
        <pc:graphicFrameChg chg="mod modGraphic">
          <ac:chgData name="Adam John Standring" userId="f4b09891-0bf5-4779-bbf8-b4c971217e96" providerId="ADAL" clId="{5FAB5861-BFB8-488F-B6BA-A257ACAB6415}" dt="2026-02-24T07:51:01.215" v="39" actId="20577"/>
          <ac:graphicFrameMkLst>
            <pc:docMk/>
            <pc:sldMk cId="0" sldId="259"/>
            <ac:graphicFrameMk id="95" creationId="{00000000-0000-0000-0000-000000000000}"/>
          </ac:graphicFrameMkLst>
        </pc:graphicFrameChg>
      </pc:sldChg>
      <pc:sldChg chg="modSp mod">
        <pc:chgData name="Adam John Standring" userId="f4b09891-0bf5-4779-bbf8-b4c971217e96" providerId="ADAL" clId="{5FAB5861-BFB8-488F-B6BA-A257ACAB6415}" dt="2026-02-25T14:12:30.544" v="43" actId="20577"/>
        <pc:sldMkLst>
          <pc:docMk/>
          <pc:sldMk cId="0" sldId="271"/>
        </pc:sldMkLst>
        <pc:spChg chg="mod">
          <ac:chgData name="Adam John Standring" userId="f4b09891-0bf5-4779-bbf8-b4c971217e96" providerId="ADAL" clId="{5FAB5861-BFB8-488F-B6BA-A257ACAB6415}" dt="2026-02-25T14:12:30.544" v="43" actId="20577"/>
          <ac:spMkLst>
            <pc:docMk/>
            <pc:sldMk cId="0" sldId="271"/>
            <ac:spMk id="2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4525"/>
            <a:ext cx="5722938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16052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/>
            </a:lvl1pPr>
            <a:lvl2pPr marL="914400" lvl="1" indent="-38481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Arial"/>
              <a:buChar char="•"/>
              <a:defRPr sz="2000"/>
            </a:lvl2pPr>
            <a:lvl3pPr marL="1371600" lvl="2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/>
              <a:buChar char="•"/>
              <a:defRPr sz="1800"/>
            </a:lvl3pPr>
            <a:lvl4pPr marL="1828800" lvl="3" indent="-35356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1968"/>
              <a:buFont typeface="Arial"/>
              <a:buChar char="•"/>
              <a:defRPr sz="1600"/>
            </a:lvl4pPr>
            <a:lvl5pPr marL="2286000" lvl="4" indent="-35356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1968"/>
              <a:buFont typeface="Arial"/>
              <a:buChar char="•"/>
              <a:defRPr sz="1600"/>
            </a:lvl5pPr>
            <a:lvl6pPr marL="2743200" lvl="5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A 2">
  <p:cSld name="CAPA 2">
    <p:bg>
      <p:bgPr>
        <a:solidFill>
          <a:srgbClr val="F8DB65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11864" y="-1628783"/>
            <a:ext cx="11819995" cy="118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603248" y="24447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2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96" y="5724424"/>
            <a:ext cx="1704518" cy="3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90" y="5226854"/>
            <a:ext cx="2450117" cy="11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1pPr>
            <a:lvl2pPr lvl="1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2pPr>
            <a:lvl3pPr lvl="2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3pPr>
            <a:lvl4pPr lvl="3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4pPr>
            <a:lvl5pPr lvl="4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5pPr>
            <a:lvl6pPr lvl="5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6pPr>
            <a:lvl7pPr lvl="6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7pPr>
            <a:lvl8pPr lvl="7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8pPr>
            <a:lvl9pPr lvl="8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6853767" y="6233583"/>
            <a:ext cx="5485408" cy="635001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2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5400" y="6227233"/>
            <a:ext cx="7874000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2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4102" y="6336188"/>
            <a:ext cx="1767130" cy="429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681690" y="6396690"/>
            <a:ext cx="269306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 rot="10800000" flipH="1">
            <a:off x="11588221" y="6433608"/>
            <a:ext cx="1" cy="23495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news.com/2020/05/15/coronavirus-is-working-from-home-going-to-be-a-legacy-of-lockdow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found.europa.eu/sites/default/files/ef_publication/field_ef_document/ef22005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3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1758" y="221511"/>
            <a:ext cx="889804" cy="74458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 txBox="1"/>
          <p:nvPr/>
        </p:nvSpPr>
        <p:spPr>
          <a:xfrm>
            <a:off x="238070" y="1905000"/>
            <a:ext cx="6924730" cy="255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Sociology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endParaRPr sz="5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Flexibility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labour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5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pt-PT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pt-PT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pt-PT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Adam Standring, PhD</a:t>
            </a: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pt-PT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b="1" i="0" u="none" strike="noStrike" cap="none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endParaRPr sz="5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500"/>
              <a:buFont typeface="Arial"/>
              <a:buNone/>
            </a:pPr>
            <a:endParaRPr sz="85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9902" y="463131"/>
            <a:ext cx="2364028" cy="128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 descr="Uma imagem com text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6794" y="4665452"/>
            <a:ext cx="3203922" cy="182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Flexibility and working time	</a:t>
            </a: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120775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3048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Part-time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Job sharing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Compressed week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Flexible time (by the week, month, etc), time banks and fixed working time exemption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Shift work (regular and irregular)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“Anti-social working times” (weekends, evenings, nights).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Char char="•"/>
            </a:pPr>
            <a:r>
              <a:rPr lang="pt-PT" sz="2900"/>
              <a:t>Leaves (sabbatical, paternity, training…).</a:t>
            </a:r>
            <a:endParaRPr/>
          </a:p>
          <a:p>
            <a:pPr marL="304800" lvl="0" indent="-11227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2999"/>
              <a:buFont typeface="Arial"/>
              <a:buNone/>
            </a:pPr>
            <a:endParaRPr sz="2900" b="1"/>
          </a:p>
          <a:p>
            <a:pPr marL="457200" lvl="0" indent="-297865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Other ‘flexibilities’</a:t>
            </a:r>
            <a:endParaRPr i="1"/>
          </a:p>
        </p:txBody>
      </p:sp>
      <p:sp>
        <p:nvSpPr>
          <p:cNvPr id="179" name="Google Shape;179;p11"/>
          <p:cNvSpPr txBox="1"/>
          <p:nvPr/>
        </p:nvSpPr>
        <p:spPr>
          <a:xfrm>
            <a:off x="899160" y="2133600"/>
            <a:ext cx="109728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Noto Sans Symbols"/>
              <a:buNone/>
            </a:pPr>
            <a:r>
              <a:rPr lang="pt-PT" sz="2400" b="1" i="0" u="sng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Contracts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Fixed-termed, seasonal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No contract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Subcontracting (consultancy, ‘0 hour’ contracts, self-employed workers…)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pt-PT" sz="2400" b="1" i="0" u="sng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Labour careers or life-courses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Career breaks: training, unemployment, gap years and volunteering, family responsibilities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Mobility between employers, firms, eventually professions (voluntary or involuntary)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838200" y="678706"/>
            <a:ext cx="715079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Noto Sans Symbols"/>
              <a:buNone/>
            </a:pPr>
            <a:r>
              <a:rPr lang="pt-PT" sz="2400" b="1" i="0" u="sng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Remote work / teleworking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Digital nomads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Zooming in on teleworking... During the pandemic</a:t>
            </a:r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246945" y="1447800"/>
            <a:ext cx="5239455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None/>
            </a:pPr>
            <a:r>
              <a:rPr lang="pt-PT" sz="2900"/>
              <a:t>Mobility in the workplace: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None/>
            </a:pPr>
            <a:r>
              <a:rPr lang="pt-PT" sz="2900" u="sng">
                <a:solidFill>
                  <a:schemeClr val="hlink"/>
                </a:solidFill>
                <a:hlinkClick r:id="rId3"/>
              </a:rPr>
              <a:t>https://www.euronews.com/2020/05/15/coronavirus-is-working-from-home-going-to-be-a-legacy-of-lockdown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None/>
            </a:pPr>
            <a:endParaRPr sz="2900"/>
          </a:p>
          <a:p>
            <a:pPr marL="304800" lvl="0" indent="-7829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None/>
            </a:pPr>
            <a:endParaRPr sz="2900" b="1"/>
          </a:p>
          <a:p>
            <a:pPr marL="457200" lvl="0" indent="-269748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None/>
            </a:pPr>
            <a:endParaRPr/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143000"/>
            <a:ext cx="6458655" cy="48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3466667" y="646182"/>
            <a:ext cx="8508868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Share of respondents who worked from home during the pandemic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1508760" y="5019407"/>
            <a:ext cx="399288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(2020), Living, working and COVID-19 dataset, Dublin, http://eurofound.link/covid19data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Zooming in on teleworking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5499442" y="893908"/>
            <a:ext cx="6357591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Share of employees working from home 2019-2021 (left) and gender distribution (right), EU27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5699760" y="5450704"/>
            <a:ext cx="61572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(2022): Fig. 3 (left) and Fig. 4 (right), Eurostat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009" y="2209800"/>
            <a:ext cx="3263062" cy="313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/>
        </p:nvSpPr>
        <p:spPr>
          <a:xfrm>
            <a:off x="594360" y="881385"/>
            <a:ext cx="5501640" cy="544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Noto Sans Symbols"/>
              <a:buNone/>
            </a:pPr>
            <a:r>
              <a:rPr lang="pt-PT" sz="2400" b="1" i="0" u="sng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Before the pandemic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White-collar, high earners, highly educated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Urban, densily populated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NL, SE, LU, FI, DK: ¼ working from home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pt-PT" sz="2400" b="1" i="0" u="sng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Key drivers of increase during the pandemic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Lockdowns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But not small children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Women more likely to work in teleworkable sectors/occupations</a:t>
            </a:r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5071" y="2179320"/>
            <a:ext cx="2911962" cy="313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Zooming in on teleworking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148591" y="1021707"/>
            <a:ext cx="12039599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Employees working from home, by age (left) and level of education (right), 2021 and evolution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5715000" y="4895041"/>
            <a:ext cx="626745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(2022): Fig. 6 )left) and Fig. 10 (right), Eurostat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1" y="1703343"/>
            <a:ext cx="5813887" cy="309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3803" y="1733823"/>
            <a:ext cx="5657850" cy="290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The mith of conciliation of work and family time?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76200" y="713447"/>
            <a:ext cx="120396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Share of employees with a poor work-life balance, by teleworking arrangement, gender and having children or not, 2021, EU27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7186163" y="4855869"/>
            <a:ext cx="40386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(2021): Table 4, EWCTS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539463"/>
            <a:ext cx="10615163" cy="3316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 dirty="0" err="1">
                <a:solidFill>
                  <a:srgbClr val="2F2F2F"/>
                </a:solidFill>
              </a:rPr>
              <a:t>The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myth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of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conciliation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of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work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and</a:t>
            </a:r>
            <a:r>
              <a:rPr lang="pt-PT" dirty="0">
                <a:solidFill>
                  <a:srgbClr val="2F2F2F"/>
                </a:solidFill>
              </a:rPr>
              <a:t> </a:t>
            </a:r>
            <a:r>
              <a:rPr lang="pt-PT" dirty="0" err="1">
                <a:solidFill>
                  <a:srgbClr val="2F2F2F"/>
                </a:solidFill>
              </a:rPr>
              <a:t>family</a:t>
            </a:r>
            <a:r>
              <a:rPr lang="pt-PT" dirty="0">
                <a:solidFill>
                  <a:srgbClr val="2F2F2F"/>
                </a:solidFill>
              </a:rPr>
              <a:t> time?</a:t>
            </a:r>
            <a:endParaRPr dirty="0"/>
          </a:p>
        </p:txBody>
      </p:sp>
      <p:sp>
        <p:nvSpPr>
          <p:cNvPr id="222" name="Google Shape;222;p16"/>
          <p:cNvSpPr txBox="1"/>
          <p:nvPr/>
        </p:nvSpPr>
        <p:spPr>
          <a:xfrm>
            <a:off x="2895600" y="585510"/>
            <a:ext cx="92202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Share of full-time employees working overtime, during their free time or more than 40 hours per week, per teleworking arrangement, 2021, EU27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8001000" y="5709354"/>
            <a:ext cx="51054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(2022): Fig. 17, EWCTS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318329"/>
            <a:ext cx="7439025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640079" y="1457246"/>
            <a:ext cx="3550921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Pandemic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itself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Greater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anxiety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(e.g.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headaches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disconnect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EU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Directive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), FR (2013), IT, BE, FR, ES </a:t>
            </a:r>
            <a:r>
              <a:rPr lang="pt-PT" sz="2400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pt-PT" sz="2400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PT (2021)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Teleworking and the future of work</a:t>
            </a:r>
            <a:endParaRPr/>
          </a:p>
        </p:txBody>
      </p:sp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1899" y="1663169"/>
            <a:ext cx="6010541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" y="1663169"/>
            <a:ext cx="54673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5756910" y="713447"/>
            <a:ext cx="6358889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Absolute change (thousands) in employment by degree of teleworkability and sex, EU27</a:t>
            </a:r>
            <a:endParaRPr sz="24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609600" y="912376"/>
            <a:ext cx="5109210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Teleworkable employment</a:t>
            </a:r>
            <a:endParaRPr sz="24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6059538" y="5461397"/>
            <a:ext cx="602578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Source: Eurofound (2022): Tab. 2 and Fig. 15, Eurostat (Fig. 15) and Eurostat and Sostero et al (2020) (Tab 2)</a:t>
            </a:r>
            <a:endParaRPr sz="1800" b="0" i="1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Contractual precarity	</a:t>
            </a:r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>
            <a:off x="1657200" y="977951"/>
            <a:ext cx="6800966" cy="4257001"/>
            <a:chOff x="33" y="139751"/>
            <a:chExt cx="6800966" cy="4257001"/>
          </a:xfrm>
        </p:grpSpPr>
        <p:sp>
          <p:nvSpPr>
            <p:cNvPr id="243" name="Google Shape;243;p18"/>
            <p:cNvSpPr/>
            <p:nvPr/>
          </p:nvSpPr>
          <p:spPr>
            <a:xfrm>
              <a:off x="33" y="139751"/>
              <a:ext cx="3178021" cy="633600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33" y="139751"/>
              <a:ext cx="3178021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89400" rIns="156450" bIns="89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Helvetica Neue"/>
                <a:buNone/>
              </a:pPr>
              <a:r>
                <a:rPr lang="pt-PT" sz="2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Objective dimensions</a:t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3" y="773352"/>
              <a:ext cx="3178021" cy="3623400"/>
            </a:xfrm>
            <a:prstGeom prst="rect">
              <a:avLst/>
            </a:prstGeom>
            <a:solidFill>
              <a:srgbClr val="C00000">
                <a:alpha val="29803"/>
              </a:srgbClr>
            </a:solidFill>
            <a:ln w="25400" cap="flat" cmpd="sng">
              <a:solidFill>
                <a:srgbClr val="CADFF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33" y="773352"/>
              <a:ext cx="3178021" cy="36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25" tIns="117325" rIns="156450" bIns="176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Fixed-term contracts or even more flexible contractual arrangements with reduced or null social protection; underemployment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Poor working conditions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Time devoted to job-search; on-call time</a:t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622978" y="139751"/>
              <a:ext cx="3178021" cy="633600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3622978" y="139751"/>
              <a:ext cx="3178021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89400" rIns="156450" bIns="89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Helvetica Neue"/>
                <a:buNone/>
              </a:pPr>
              <a:r>
                <a:rPr lang="pt-PT" sz="22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Subjective dimensions</a:t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3622978" y="773352"/>
              <a:ext cx="3178021" cy="3623400"/>
            </a:xfrm>
            <a:prstGeom prst="rect">
              <a:avLst/>
            </a:prstGeom>
            <a:solidFill>
              <a:srgbClr val="C00000">
                <a:alpha val="29803"/>
              </a:srgbClr>
            </a:solidFill>
            <a:ln w="25400" cap="flat" cmpd="sng">
              <a:solidFill>
                <a:srgbClr val="CADFF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 txBox="1"/>
            <p:nvPr/>
          </p:nvSpPr>
          <p:spPr>
            <a:xfrm>
              <a:off x="3622978" y="773352"/>
              <a:ext cx="3178021" cy="36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25" tIns="117325" rIns="156450" bIns="176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(In)voluntary nature of precarious work is deemed as inevitable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Subjective perception of uncertainty and insecurity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Insatisfaction with working conditions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Helvetica Neue"/>
                <a:buChar char="•"/>
              </a:pPr>
              <a:r>
                <a:rPr lang="pt-PT" sz="22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Intrinsic motivation and rewards</a:t>
              </a:r>
              <a:endParaRPr/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8686800" y="2590800"/>
            <a:ext cx="6096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9326880" y="1892682"/>
            <a:ext cx="2514600" cy="307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None/>
            </a:pPr>
            <a:r>
              <a:rPr lang="pt-PT" sz="2400" b="1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Consequences: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Poor health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Poverty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Inability to plan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</a:pPr>
            <a:r>
              <a:rPr lang="pt-PT"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Poor attachment to employer</a:t>
            </a:r>
            <a:endParaRPr sz="2400" b="0" i="0" u="none" strike="noStrike" cap="none"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 rot="5400000">
            <a:off x="4752883" y="4800600"/>
            <a:ext cx="609600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3899225" y="5577245"/>
            <a:ext cx="2316916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200"/>
              <a:buFont typeface="Arial"/>
              <a:buNone/>
            </a:pPr>
            <a:r>
              <a:rPr lang="pt-PT" sz="3200" b="0" i="1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The Precariat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Flexibility and working time	</a:t>
            </a: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body" idx="1"/>
          </p:nvPr>
        </p:nvSpPr>
        <p:spPr>
          <a:xfrm>
            <a:off x="603250" y="1371600"/>
            <a:ext cx="6102350" cy="48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3048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Char char="•"/>
            </a:pPr>
            <a:r>
              <a:rPr lang="pt-PT" sz="2900"/>
              <a:t>Labour precarity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Char char="•"/>
            </a:pPr>
            <a:r>
              <a:rPr lang="pt-PT" sz="2900"/>
              <a:t>Social precarity</a:t>
            </a:r>
            <a:endParaRPr/>
          </a:p>
          <a:p>
            <a:pPr marL="609600" lvl="1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Char char="•"/>
            </a:pPr>
            <a:r>
              <a:rPr lang="pt-PT" sz="2500"/>
              <a:t>Contractual relationship that is involuntary → uncertainty about future employment prospects</a:t>
            </a:r>
            <a:endParaRPr/>
          </a:p>
          <a:p>
            <a:pPr marL="609600" lvl="1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Char char="•"/>
            </a:pPr>
            <a:r>
              <a:rPr lang="pt-PT" sz="2500"/>
              <a:t>Low paid work with low social recognition and limited professional or on-job training → uncertainty about future employment prospects</a:t>
            </a:r>
            <a:endParaRPr/>
          </a:p>
          <a:p>
            <a:pPr marL="609600" lvl="1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Char char="•"/>
            </a:pPr>
            <a:r>
              <a:rPr lang="pt-PT" sz="2500"/>
              <a:t>Vulnerable social protection (present and future) and health</a:t>
            </a:r>
            <a:endParaRPr/>
          </a:p>
          <a:p>
            <a:pPr marL="609600" lvl="1" indent="-10953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2500"/>
          </a:p>
          <a:p>
            <a:pPr marL="304800" lvl="0" indent="-7829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3567"/>
              <a:buFont typeface="Arial"/>
              <a:buNone/>
            </a:pPr>
            <a:endParaRPr sz="2900" b="1"/>
          </a:p>
          <a:p>
            <a:pPr marL="457200" lvl="0" indent="-269748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None/>
            </a:pPr>
            <a:endParaRPr/>
          </a:p>
        </p:txBody>
      </p:sp>
      <p:grpSp>
        <p:nvGrpSpPr>
          <p:cNvPr id="261" name="Google Shape;261;p19"/>
          <p:cNvGrpSpPr/>
          <p:nvPr/>
        </p:nvGrpSpPr>
        <p:grpSpPr>
          <a:xfrm>
            <a:off x="7908721" y="695470"/>
            <a:ext cx="2851556" cy="4636575"/>
            <a:chOff x="669721" y="920212"/>
            <a:chExt cx="2851556" cy="4636575"/>
          </a:xfrm>
        </p:grpSpPr>
        <p:sp>
          <p:nvSpPr>
            <p:cNvPr id="262" name="Google Shape;262;p19"/>
            <p:cNvSpPr/>
            <p:nvPr/>
          </p:nvSpPr>
          <p:spPr>
            <a:xfrm>
              <a:off x="1289570" y="920212"/>
              <a:ext cx="2231707" cy="22320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782851" y="1726049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1782851" y="1726049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Disaffiliation</a:t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669721" y="2202689"/>
              <a:ext cx="2231707" cy="22320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1165517" y="3015944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1165517" y="3015944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 distitution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1448409" y="3638636"/>
              <a:ext cx="1917382" cy="191815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1785785" y="4307694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1785785" y="4307694"/>
              <a:ext cx="1240116" cy="61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Under-qualification</a:t>
              </a:r>
              <a:endParaRPr/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8839200" y="5373687"/>
            <a:ext cx="1655762" cy="7985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What has changed? The model underlying the Golden Age</a:t>
            </a:r>
            <a:endParaRPr i="1">
              <a:solidFill>
                <a:srgbClr val="2F2F2F"/>
              </a:solidFill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2546350" y="1740768"/>
            <a:ext cx="78486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2"/>
          <p:cNvGrpSpPr/>
          <p:nvPr/>
        </p:nvGrpSpPr>
        <p:grpSpPr>
          <a:xfrm>
            <a:off x="2438400" y="1371599"/>
            <a:ext cx="7258087" cy="4328864"/>
            <a:chOff x="0" y="-1"/>
            <a:chExt cx="7258087" cy="4328864"/>
          </a:xfrm>
        </p:grpSpPr>
        <p:sp>
          <p:nvSpPr>
            <p:cNvPr id="49" name="Google Shape;49;p2"/>
            <p:cNvSpPr/>
            <p:nvPr/>
          </p:nvSpPr>
          <p:spPr>
            <a:xfrm>
              <a:off x="0" y="0"/>
              <a:ext cx="7200974" cy="12986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 txBox="1"/>
            <p:nvPr/>
          </p:nvSpPr>
          <p:spPr>
            <a:xfrm>
              <a:off x="57113" y="-1"/>
              <a:ext cx="7200974" cy="1298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pt-PT" sz="20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A central role for </a:t>
              </a:r>
              <a:r>
                <a:rPr lang="pt-PT" sz="2000" b="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pt-PT" sz="20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t-PT" sz="2000" b="0" i="0" u="none" strike="noStrike" cap="none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State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0" y="1298659"/>
              <a:ext cx="1800243" cy="2727184"/>
            </a:xfrm>
            <a:prstGeom prst="rect">
              <a:avLst/>
            </a:prstGeom>
            <a:solidFill>
              <a:srgbClr val="F91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0" y="1298659"/>
              <a:ext cx="1800243" cy="2727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pt-PT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Economic regulation (keynesianism)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00243" y="1298659"/>
              <a:ext cx="1800243" cy="2727184"/>
            </a:xfrm>
            <a:prstGeom prst="rect">
              <a:avLst/>
            </a:prstGeom>
            <a:solidFill>
              <a:srgbClr val="F91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 txBox="1"/>
            <p:nvPr/>
          </p:nvSpPr>
          <p:spPr>
            <a:xfrm>
              <a:off x="1800243" y="1298659"/>
              <a:ext cx="1800243" cy="2727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pt-PT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Providing social benefits and welfare (</a:t>
              </a:r>
              <a:r>
                <a:rPr lang="pt-PT" sz="2000" b="0" i="1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welfare state</a:t>
              </a:r>
              <a:r>
                <a:rPr lang="pt-PT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00487" y="1298659"/>
              <a:ext cx="1800243" cy="2727184"/>
            </a:xfrm>
            <a:prstGeom prst="rect">
              <a:avLst/>
            </a:prstGeom>
            <a:solidFill>
              <a:srgbClr val="F91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3600487" y="1298659"/>
              <a:ext cx="1800243" cy="2727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pt-PT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Wage setting and working conditions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400730" y="1298659"/>
              <a:ext cx="1800243" cy="2727184"/>
            </a:xfrm>
            <a:prstGeom prst="rect">
              <a:avLst/>
            </a:prstGeom>
            <a:solidFill>
              <a:srgbClr val="F91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 txBox="1"/>
            <p:nvPr/>
          </p:nvSpPr>
          <p:spPr>
            <a:xfrm>
              <a:off x="5400730" y="1298659"/>
              <a:ext cx="1800243" cy="2727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pt-PT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Full employment and economic growth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0" y="4025843"/>
              <a:ext cx="7200974" cy="303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400"/>
              <a:buFont typeface="Arial"/>
              <a:buNone/>
            </a:pPr>
            <a:r>
              <a:rPr lang="pt-PT">
                <a:solidFill>
                  <a:srgbClr val="151515"/>
                </a:solidFill>
              </a:rPr>
              <a:t>Essential reading:</a:t>
            </a:r>
            <a:endParaRPr/>
          </a:p>
        </p:txBody>
      </p:sp>
      <p:sp>
        <p:nvSpPr>
          <p:cNvPr id="277" name="Google Shape;277;p20"/>
          <p:cNvSpPr txBox="1">
            <a:spLocks noGrp="1"/>
          </p:cNvSpPr>
          <p:nvPr>
            <p:ph type="body" idx="1"/>
          </p:nvPr>
        </p:nvSpPr>
        <p:spPr>
          <a:xfrm>
            <a:off x="457200" y="2124252"/>
            <a:ext cx="67818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None/>
            </a:pPr>
            <a:r>
              <a:rPr lang="pt-PT"/>
              <a:t>Eurofound (2022), The rise in telework: Impact on working conditions and regulations, Publications Office of the European Union, Luxembourg. Chapters 1 and 2, pp. 7-44. (</a:t>
            </a:r>
            <a:r>
              <a:rPr lang="pt-PT" u="sng">
                <a:solidFill>
                  <a:schemeClr val="hlink"/>
                </a:solidFill>
                <a:hlinkClick r:id="rId3"/>
              </a:rPr>
              <a:t>https://www.eurofound.europa.eu/sites/default/files/ef_publication/field_ef_document/ef22005en.pdf</a:t>
            </a:r>
            <a:r>
              <a:rPr lang="pt-PT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None/>
            </a:pPr>
            <a:endParaRPr/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5710" y="1295400"/>
            <a:ext cx="39814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1" descr="Uma imagem com pessoa, multidão, pessoas, gru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8320" y="0"/>
            <a:ext cx="7665720" cy="848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 descr="Uma imagem com set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853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3796" y="250266"/>
            <a:ext cx="889804" cy="74458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>
            <a:off x="-363731" y="1000250"/>
            <a:ext cx="976485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895331" y="6051232"/>
            <a:ext cx="2864710" cy="6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2"/>
              <a:buFont typeface="Arial"/>
              <a:buNone/>
            </a:pPr>
            <a:r>
              <a:rPr lang="pt-P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www.iseg.ulisboa.pt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1" descr="Uma imagem com text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428" y="1905000"/>
            <a:ext cx="3203922" cy="182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What has changed? The model underlying the Golden Age</a:t>
            </a:r>
            <a:endParaRPr i="1">
              <a:solidFill>
                <a:srgbClr val="2F2F2F"/>
              </a:solidFill>
            </a:endParaRPr>
          </a:p>
        </p:txBody>
      </p:sp>
      <p:grpSp>
        <p:nvGrpSpPr>
          <p:cNvPr id="65" name="Google Shape;65;p3"/>
          <p:cNvGrpSpPr/>
          <p:nvPr/>
        </p:nvGrpSpPr>
        <p:grpSpPr>
          <a:xfrm>
            <a:off x="3827006" y="897726"/>
            <a:ext cx="4747587" cy="4616653"/>
            <a:chOff x="950406" y="-16674"/>
            <a:chExt cx="4747587" cy="4616653"/>
          </a:xfrm>
        </p:grpSpPr>
        <p:sp>
          <p:nvSpPr>
            <p:cNvPr id="66" name="Google Shape;66;p3"/>
            <p:cNvSpPr/>
            <p:nvPr/>
          </p:nvSpPr>
          <p:spPr>
            <a:xfrm>
              <a:off x="2670934" y="1821761"/>
              <a:ext cx="1306531" cy="1248377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 txBox="1"/>
            <p:nvPr/>
          </p:nvSpPr>
          <p:spPr>
            <a:xfrm>
              <a:off x="2862271" y="2004582"/>
              <a:ext cx="923857" cy="882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pt-PT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Fordism-keynesianism</a:t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3180260" y="1338129"/>
              <a:ext cx="287878" cy="4403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 txBox="1"/>
            <p:nvPr/>
          </p:nvSpPr>
          <p:spPr>
            <a:xfrm rot="-5400000">
              <a:off x="3223442" y="1469389"/>
              <a:ext cx="201515" cy="26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76565" y="-16674"/>
              <a:ext cx="1295269" cy="129526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2866253" y="173014"/>
              <a:ext cx="915893" cy="91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Contracts are regulated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1080000">
              <a:off x="4044160" y="1947306"/>
              <a:ext cx="274033" cy="4403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 txBox="1"/>
            <p:nvPr/>
          </p:nvSpPr>
          <p:spPr>
            <a:xfrm rot="-1080000">
              <a:off x="4046172" y="2048086"/>
              <a:ext cx="191823" cy="26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02724" y="1237453"/>
              <a:ext cx="1295269" cy="129526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4592412" y="1427141"/>
              <a:ext cx="915893" cy="91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Working time is regulated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3240000">
              <a:off x="3707444" y="2947859"/>
              <a:ext cx="282789" cy="4403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 txBox="1"/>
            <p:nvPr/>
          </p:nvSpPr>
          <p:spPr>
            <a:xfrm rot="3240000">
              <a:off x="3724930" y="3001620"/>
              <a:ext cx="197952" cy="26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743390" y="3266674"/>
              <a:ext cx="1295269" cy="129526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3933078" y="3456362"/>
              <a:ext cx="915893" cy="91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Labour relations strongly regulated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7560000">
              <a:off x="2684007" y="2929426"/>
              <a:ext cx="257890" cy="4403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 txBox="1"/>
            <p:nvPr/>
          </p:nvSpPr>
          <p:spPr>
            <a:xfrm rot="-3240000">
              <a:off x="2745428" y="2986208"/>
              <a:ext cx="180523" cy="26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544815" y="3228639"/>
              <a:ext cx="1425120" cy="137134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 txBox="1"/>
            <p:nvPr/>
          </p:nvSpPr>
          <p:spPr>
            <a:xfrm>
              <a:off x="1753519" y="3429467"/>
              <a:ext cx="1007712" cy="969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Cncentration of production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-9720000">
              <a:off x="2330206" y="1947306"/>
              <a:ext cx="274033" cy="4403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 txBox="1"/>
            <p:nvPr/>
          </p:nvSpPr>
          <p:spPr>
            <a:xfrm rot="1080000">
              <a:off x="2410404" y="2048086"/>
              <a:ext cx="191823" cy="264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Helvetica Neue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50406" y="1237453"/>
              <a:ext cx="1295269" cy="129526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1140094" y="1427141"/>
              <a:ext cx="915893" cy="915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Stable and linear life-course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3"/>
          <p:cNvSpPr/>
          <p:nvPr/>
        </p:nvSpPr>
        <p:spPr>
          <a:xfrm>
            <a:off x="2919413" y="5670550"/>
            <a:ext cx="6624637" cy="32385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16200000" scaled="0"/>
          </a:gradFill>
          <a:ln w="9525" cap="flat" cmpd="sng">
            <a:solidFill>
              <a:srgbClr val="009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Context: Male breadwinner model, traditional gender roles.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A paradigm shift: from fordism-keynesianism to flexibility</a:t>
            </a:r>
            <a:endParaRPr i="1">
              <a:solidFill>
                <a:srgbClr val="2F2F2F"/>
              </a:solidFill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986756" y="2615794"/>
            <a:ext cx="9014712" cy="59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5" name="Google Shape;95;p4"/>
          <p:cNvGraphicFramePr/>
          <p:nvPr>
            <p:extLst>
              <p:ext uri="{D42A27DB-BD31-4B8C-83A1-F6EECF244321}">
                <p14:modId xmlns:p14="http://schemas.microsoft.com/office/powerpoint/2010/main" val="3377583337"/>
              </p:ext>
            </p:extLst>
          </p:nvPr>
        </p:nvGraphicFramePr>
        <p:xfrm>
          <a:off x="609600" y="1034036"/>
          <a:ext cx="10972800" cy="4590010"/>
        </p:xfrm>
        <a:graphic>
          <a:graphicData uri="http://schemas.openxmlformats.org/drawingml/2006/table">
            <a:tbl>
              <a:tblPr firstRow="1" bandRow="1">
                <a:noFill/>
                <a:tableStyleId>{44BB867A-FFFA-4F5E-A90D-6DCEF94CD9C8}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Fordism-keynesianism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PT" sz="1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Flexibility</a:t>
                      </a:r>
                      <a:r>
                        <a:rPr lang="pt-PT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pt-PT" sz="1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Post-Fordism</a:t>
                      </a:r>
                      <a:r>
                        <a:rPr lang="pt-PT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200" dirty="0"/>
                    </a:p>
                  </a:txBody>
                  <a:tcPr marL="91450" marR="91450" marT="45700" marB="4570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Labour contracts are regulated; stable and permanent employment. ‘Employment for life’.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Persistent and increasing unemployment (also long-term unemployment). Flexible employmet: insecurity, low wages, limited or no social protection. Career discontinuity (e.g. gap years).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Working time is regulated, regular and sinchronized (“normal” working time/week); full-time employment. Production is concentrated in the firm/company.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Flexible working and rest time: irregular and unpredictable. Flexibility also in the place of production (working from home).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Labour relations are strongly regulated, collective rights (collective work agreements).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Labour relations are organized at an individual level. Shifting balance between capital and labour. Collective work agreements at the firm level.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Homogeneous working conditions and social protection. Concentration of production favors unionization.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Differentiation and segmentation of labour markets and workers. Difused production.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b="0" i="0" u="none" strike="noStrike" cap="none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 work central for social rights, identity and citizenship.</a:t>
                      </a:r>
                      <a:endParaRPr sz="120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F2F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Paid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AND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dimensions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social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Precarious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jobs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leading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erosion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social </a:t>
                      </a:r>
                      <a:r>
                        <a:rPr lang="pt-PT" sz="1600" b="0" i="0" u="none" strike="noStrike" cap="none" dirty="0" err="1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rights</a:t>
                      </a:r>
                      <a:r>
                        <a:rPr lang="pt-PT" sz="1600" b="0" i="0" u="none" strike="noStrike" cap="none" dirty="0">
                          <a:solidFill>
                            <a:srgbClr val="2F2F2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 dirty="0"/>
                    </a:p>
                  </a:txBody>
                  <a:tcPr marL="91450" marR="91450" marT="45700" marB="4570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Google Shape;96;p4"/>
          <p:cNvSpPr/>
          <p:nvPr/>
        </p:nvSpPr>
        <p:spPr>
          <a:xfrm>
            <a:off x="1752600" y="5724988"/>
            <a:ext cx="9829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pt-PT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PT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Adapted</a:t>
            </a:r>
            <a:r>
              <a:rPr lang="pt-PT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b="0" i="0" u="none" strike="noStrike" cap="none" dirty="0" err="1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pt-PT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 Casaca, S. (2012), </a:t>
            </a:r>
            <a:r>
              <a:rPr lang="pt-PT" b="0" i="1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Mudanças Laborais e Relações de Género: Novos vetores de Desigualdade, </a:t>
            </a:r>
            <a:r>
              <a:rPr lang="pt-PT" b="0" i="0" u="none" strike="noStrike" cap="none" dirty="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Almedina/Fundação Económicas, p. 13.</a:t>
            </a:r>
            <a:endParaRPr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Making sense of the arguments</a:t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2599758" y="1447800"/>
            <a:ext cx="6992482" cy="4424040"/>
            <a:chOff x="1468" y="0"/>
            <a:chExt cx="6992482" cy="4424040"/>
          </a:xfrm>
        </p:grpSpPr>
        <p:sp>
          <p:nvSpPr>
            <p:cNvPr id="103" name="Google Shape;103;p5"/>
            <p:cNvSpPr/>
            <p:nvPr/>
          </p:nvSpPr>
          <p:spPr>
            <a:xfrm>
              <a:off x="1468" y="0"/>
              <a:ext cx="2285124" cy="442404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1468" y="1769616"/>
              <a:ext cx="2285124" cy="176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pt-PT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Optimist &amp; Determinist</a:t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07428" y="265442"/>
              <a:ext cx="1473205" cy="147320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55147" y="0"/>
              <a:ext cx="2285124" cy="442404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2355147" y="1769616"/>
              <a:ext cx="2285124" cy="176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pt-PT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Pessimist Determinist</a:t>
              </a: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761107" y="265442"/>
              <a:ext cx="1473205" cy="147320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708826" y="0"/>
              <a:ext cx="2285124" cy="442404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4708826" y="1769616"/>
              <a:ext cx="2285124" cy="1769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pt-PT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Non-determinist</a:t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114786" y="265442"/>
              <a:ext cx="1473205" cy="147320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999" r="-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 flipH="1">
              <a:off x="389353" y="4176466"/>
              <a:ext cx="6435786" cy="45722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Optimist &amp; Determinist</a:t>
            </a: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120775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None/>
            </a:pPr>
            <a:r>
              <a:rPr lang="pt-PT"/>
              <a:t>Flexibility brings </a:t>
            </a:r>
            <a:r>
              <a:rPr lang="pt-PT" b="1"/>
              <a:t>new opportunities</a:t>
            </a:r>
            <a:endParaRPr/>
          </a:p>
          <a:p>
            <a:pPr marL="457200" lvl="0" indent="-269748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None/>
            </a:pPr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>
            <a:off x="2136931" y="3000386"/>
            <a:ext cx="8178313" cy="2875764"/>
            <a:chOff x="3331" y="626120"/>
            <a:chExt cx="8178313" cy="2875764"/>
          </a:xfrm>
        </p:grpSpPr>
        <p:sp>
          <p:nvSpPr>
            <p:cNvPr id="120" name="Google Shape;120;p6"/>
            <p:cNvSpPr/>
            <p:nvPr/>
          </p:nvSpPr>
          <p:spPr>
            <a:xfrm>
              <a:off x="162874" y="798958"/>
              <a:ext cx="3829034" cy="119657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162874" y="798958"/>
              <a:ext cx="3829034" cy="119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475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Helvetica Neue"/>
                <a:buNone/>
              </a:pPr>
              <a:r>
                <a:rPr lang="pt-PT" sz="21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Comercial-like contracts</a:t>
              </a:r>
              <a:endPara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331" y="626120"/>
              <a:ext cx="837601" cy="125640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87994" r="-87997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352610" y="798958"/>
              <a:ext cx="3829034" cy="119657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4352610" y="798958"/>
              <a:ext cx="3829034" cy="119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475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Helvetica Neue"/>
                <a:buNone/>
              </a:pPr>
              <a:r>
                <a:rPr lang="pt-PT" sz="21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Entrepreneur spirit</a:t>
              </a:r>
              <a:endPara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193067" y="626120"/>
              <a:ext cx="837601" cy="125640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62874" y="2305311"/>
              <a:ext cx="3829034" cy="119657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62874" y="2305311"/>
              <a:ext cx="3829034" cy="119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475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Helvetica Neue"/>
                <a:buNone/>
              </a:pPr>
              <a:r>
                <a:rPr lang="pt-PT" sz="21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“Portfolio” of careers</a:t>
              </a:r>
              <a:endPara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331" y="2132473"/>
              <a:ext cx="837601" cy="12564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41998" r="-41997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352610" y="2305311"/>
              <a:ext cx="3829034" cy="1196573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4352610" y="2305311"/>
              <a:ext cx="3829034" cy="1196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475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Helvetica Neue"/>
                <a:buNone/>
              </a:pPr>
              <a:r>
                <a:rPr lang="pt-PT" sz="21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Convergence (class, social groups, countries, gender and social roles)</a:t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193067" y="2132473"/>
              <a:ext cx="837601" cy="125640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54994" r="-54996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Pessimist &amp; Determinist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120775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None/>
            </a:pPr>
            <a:r>
              <a:rPr lang="pt-PT" sz="2600"/>
              <a:t>Flexibility brings </a:t>
            </a:r>
            <a:r>
              <a:rPr lang="pt-PT" sz="2600" b="1"/>
              <a:t>new risks and widens inequalities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Dualization and erosion of the social contract: winners and loosers → disaffiliation (Robert Castel)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Work: no longer a source of identity (individual and collective)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Firms are mere places of prodution, not socialization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Drifting biographies and life-courses / “corrosion of caracter” (Sennett);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No recognized social citizenship but individual values (Petrella);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Char char="•"/>
            </a:pPr>
            <a:r>
              <a:rPr lang="pt-PT"/>
              <a:t>“End of work” (Rifkin) and social desintegration.</a:t>
            </a:r>
            <a:endParaRPr/>
          </a:p>
          <a:p>
            <a:pPr marL="304800" lvl="0" indent="-13140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Arial"/>
              <a:buNone/>
            </a:pPr>
            <a:endParaRPr b="1"/>
          </a:p>
          <a:p>
            <a:pPr marL="457200" lvl="0" indent="-283806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Pessimist &amp; Determinist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603250" y="1447800"/>
            <a:ext cx="1120775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8"/>
              <a:buFont typeface="Arial"/>
              <a:buNone/>
            </a:pPr>
            <a:r>
              <a:rPr lang="pt-PT" sz="2600"/>
              <a:t>Flexibility brings </a:t>
            </a:r>
            <a:r>
              <a:rPr lang="pt-PT" sz="2600" b="1"/>
              <a:t>new risks and widens inequalities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None/>
            </a:pPr>
            <a:r>
              <a:rPr lang="pt-PT"/>
              <a:t>Inequalities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Noto Sans Symbols"/>
              <a:buChar char="✔"/>
            </a:pPr>
            <a:r>
              <a:rPr lang="pt-PT"/>
              <a:t>Class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Noto Sans Symbols"/>
              <a:buChar char="✔"/>
            </a:pPr>
            <a:r>
              <a:rPr lang="pt-PT"/>
              <a:t>Spatial (regions, countries)</a:t>
            </a:r>
            <a:endParaRPr/>
          </a:p>
          <a:p>
            <a:pPr marL="304800" lvl="0" indent="-30480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Noto Sans Symbols"/>
              <a:buChar char="✔"/>
            </a:pPr>
            <a:r>
              <a:rPr lang="pt-PT"/>
              <a:t>Gender</a:t>
            </a:r>
            <a:endParaRPr b="1"/>
          </a:p>
          <a:p>
            <a:pPr marL="457200" lvl="0" indent="-269748" algn="ctr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Helvetica Neue"/>
              <a:buNone/>
            </a:pPr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6648941" y="2134327"/>
            <a:ext cx="4187912" cy="3774513"/>
            <a:chOff x="498331" y="727"/>
            <a:chExt cx="4187912" cy="3774513"/>
          </a:xfrm>
        </p:grpSpPr>
        <p:sp>
          <p:nvSpPr>
            <p:cNvPr id="145" name="Google Shape;145;p8"/>
            <p:cNvSpPr/>
            <p:nvPr/>
          </p:nvSpPr>
          <p:spPr>
            <a:xfrm rot="5400000">
              <a:off x="196269" y="860726"/>
              <a:ext cx="1335559" cy="161764"/>
            </a:xfrm>
            <a:prstGeom prst="rect">
              <a:avLst/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8331" y="727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529917" y="32313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Uncertainty</a:t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5400000">
              <a:off x="196269" y="2208766"/>
              <a:ext cx="1335559" cy="161764"/>
            </a:xfrm>
            <a:prstGeom prst="rect">
              <a:avLst/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498331" y="1348767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529917" y="1380353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Risk</a:t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70289" y="2882787"/>
              <a:ext cx="2378044" cy="161764"/>
            </a:xfrm>
            <a:prstGeom prst="rect">
              <a:avLst/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98331" y="2696808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529917" y="2728394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Insecurity</a:t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2586794" y="2208766"/>
              <a:ext cx="1335559" cy="161764"/>
            </a:xfrm>
            <a:prstGeom prst="rect">
              <a:avLst/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888856" y="2696808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 txBox="1"/>
            <p:nvPr/>
          </p:nvSpPr>
          <p:spPr>
            <a:xfrm>
              <a:off x="2920442" y="2728394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Segmentation based on gender</a:t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2586794" y="860726"/>
              <a:ext cx="1335559" cy="161764"/>
            </a:xfrm>
            <a:prstGeom prst="rect">
              <a:avLst/>
            </a:prstGeom>
            <a:solidFill>
              <a:srgbClr val="C0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888856" y="1348767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2920442" y="1380353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Working time becomes dominant and ‘invades’ other social times</a:t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888856" y="727"/>
              <a:ext cx="1797387" cy="107843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2920442" y="32313"/>
              <a:ext cx="1734215" cy="1015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Paid work is overvalued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400"/>
              <a:buFont typeface="Arial"/>
              <a:buNone/>
            </a:pPr>
            <a:r>
              <a:rPr lang="pt-PT">
                <a:solidFill>
                  <a:srgbClr val="2F2F2F"/>
                </a:solidFill>
              </a:rPr>
              <a:t>Workforce segmentation</a:t>
            </a:r>
            <a:endParaRPr i="1">
              <a:solidFill>
                <a:srgbClr val="2F2F2F"/>
              </a:solidFill>
            </a:endParaRPr>
          </a:p>
        </p:txBody>
      </p:sp>
      <p:graphicFrame>
        <p:nvGraphicFramePr>
          <p:cNvPr id="167" name="Google Shape;167;p9"/>
          <p:cNvGraphicFramePr/>
          <p:nvPr/>
        </p:nvGraphicFramePr>
        <p:xfrm>
          <a:off x="1314450" y="1143000"/>
          <a:ext cx="9563125" cy="4967755"/>
        </p:xfrm>
        <a:graphic>
          <a:graphicData uri="http://schemas.openxmlformats.org/drawingml/2006/table">
            <a:tbl>
              <a:tblPr>
                <a:noFill/>
                <a:tableStyleId>{44BB867A-FFFA-4F5E-A90D-6DCEF94CD9C8}</a:tableStyleId>
              </a:tblPr>
              <a:tblGrid>
                <a:gridCol w="20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pt-PT" sz="240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</a:t>
                      </a:r>
                      <a:endParaRPr/>
                    </a:p>
                  </a:txBody>
                  <a:tcPr marL="91450" marR="9145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pt-PT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Key workers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pt-PT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Peripheric workers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 contents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Complex tasks, autonomy and responsibility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Limited tasks that do not demand qualifications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and qualifications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socialization: professional training aimed at ensuring functional flexibility and multi-tasking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Minimum qualification for simple and repetitive tasks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Remuneration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High and regular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Low and irregular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Participation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Multiple ways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Low or non-existent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Bargaining power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Strong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security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 or not cover these workers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pt-PT" sz="1600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Overview</a:t>
                      </a:r>
                      <a:endParaRPr sz="160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Highly-skilled, high education, mature male workers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Low or unskilled, low education, women, young, migrants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177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Noto Sans Symbols</vt:lpstr>
      <vt:lpstr>Helvetica Neue</vt:lpstr>
      <vt:lpstr>Arial</vt:lpstr>
      <vt:lpstr>Times New Roman</vt:lpstr>
      <vt:lpstr>Calibri</vt:lpstr>
      <vt:lpstr>21_BasicWhite</vt:lpstr>
      <vt:lpstr>PowerPoint Presentation</vt:lpstr>
      <vt:lpstr>What has changed? The model underlying the Golden Age</vt:lpstr>
      <vt:lpstr>What has changed? The model underlying the Golden Age</vt:lpstr>
      <vt:lpstr>A paradigm shift: from fordism-keynesianism to flexibility</vt:lpstr>
      <vt:lpstr>Making sense of the arguments</vt:lpstr>
      <vt:lpstr>Optimist &amp; Determinist</vt:lpstr>
      <vt:lpstr>Pessimist &amp; Determinist</vt:lpstr>
      <vt:lpstr>Pessimist &amp; Determinist</vt:lpstr>
      <vt:lpstr>Workforce segmentation</vt:lpstr>
      <vt:lpstr>Flexibility and working time </vt:lpstr>
      <vt:lpstr>Other ‘flexibilities’</vt:lpstr>
      <vt:lpstr>Zooming in on teleworking... During the pandemic</vt:lpstr>
      <vt:lpstr>Zooming in on teleworking</vt:lpstr>
      <vt:lpstr>Zooming in on teleworking</vt:lpstr>
      <vt:lpstr>The mith of conciliation of work and family time?</vt:lpstr>
      <vt:lpstr>The myth of conciliation of work and family time?</vt:lpstr>
      <vt:lpstr>Teleworking and the future of work</vt:lpstr>
      <vt:lpstr>Contractual precarity </vt:lpstr>
      <vt:lpstr>Flexibility and working time </vt:lpstr>
      <vt:lpstr>Essential reading: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André Anjos</dc:creator>
  <cp:lastModifiedBy>Adam John Standring</cp:lastModifiedBy>
  <cp:revision>1</cp:revision>
  <dcterms:created xsi:type="dcterms:W3CDTF">2011-02-07T10:29:59Z</dcterms:created>
  <dcterms:modified xsi:type="dcterms:W3CDTF">2026-02-25T14:12:46Z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M:\ELEARNING\cursos_UINP\Diplomas\DEGENERO_3053\DEGENERO_tpl.ppta</vt:lpwstr>
  </property>
  <property fmtid="{D5CDD505-2E9C-101B-9397-08002B2CF9AE}" pid="4" name="ArticulateGUID">
    <vt:lpwstr>1636916B-B0C6-4550-83C5-198B03191C13</vt:lpwstr>
  </property>
  <property fmtid="{D5CDD505-2E9C-101B-9397-08002B2CF9AE}" pid="5" name="ArticulatePath">
    <vt:lpwstr>DEGENERO_tpl</vt:lpwstr>
  </property>
</Properties>
</file>