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472" r:id="rId2"/>
    <p:sldId id="340" r:id="rId3"/>
    <p:sldId id="444" r:id="rId4"/>
    <p:sldId id="445" r:id="rId5"/>
    <p:sldId id="446" r:id="rId6"/>
    <p:sldId id="447" r:id="rId7"/>
    <p:sldId id="448" r:id="rId8"/>
    <p:sldId id="449" r:id="rId9"/>
    <p:sldId id="450" r:id="rId10"/>
    <p:sldId id="451" r:id="rId11"/>
    <p:sldId id="452" r:id="rId12"/>
    <p:sldId id="453" r:id="rId13"/>
    <p:sldId id="454" r:id="rId14"/>
    <p:sldId id="456" r:id="rId15"/>
    <p:sldId id="455" r:id="rId16"/>
    <p:sldId id="457" r:id="rId17"/>
    <p:sldId id="460" r:id="rId18"/>
    <p:sldId id="458" r:id="rId19"/>
    <p:sldId id="459" r:id="rId20"/>
    <p:sldId id="461" r:id="rId21"/>
    <p:sldId id="462" r:id="rId22"/>
    <p:sldId id="499" r:id="rId23"/>
    <p:sldId id="434" r:id="rId24"/>
    <p:sldId id="330" r:id="rId25"/>
    <p:sldId id="435" r:id="rId26"/>
    <p:sldId id="433" r:id="rId27"/>
    <p:sldId id="463" r:id="rId28"/>
    <p:sldId id="464" r:id="rId29"/>
    <p:sldId id="436" r:id="rId30"/>
    <p:sldId id="465" r:id="rId31"/>
    <p:sldId id="440" r:id="rId32"/>
    <p:sldId id="441" r:id="rId33"/>
    <p:sldId id="442" r:id="rId34"/>
    <p:sldId id="466" r:id="rId35"/>
    <p:sldId id="437" r:id="rId36"/>
    <p:sldId id="443" r:id="rId37"/>
    <p:sldId id="438" r:id="rId38"/>
    <p:sldId id="439" r:id="rId39"/>
    <p:sldId id="467" r:id="rId40"/>
    <p:sldId id="468" r:id="rId41"/>
    <p:sldId id="469" r:id="rId42"/>
    <p:sldId id="470" r:id="rId43"/>
    <p:sldId id="471" r:id="rId4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35C4"/>
    <a:srgbClr val="91BCFF"/>
    <a:srgbClr val="7BD1FF"/>
    <a:srgbClr val="38BCFF"/>
    <a:srgbClr val="F944C6"/>
    <a:srgbClr val="F96BCB"/>
    <a:srgbClr val="83F499"/>
    <a:srgbClr val="4FFFE1"/>
    <a:srgbClr val="00AE00"/>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08" autoAdjust="0"/>
    <p:restoredTop sz="24549" autoAdjust="0"/>
  </p:normalViewPr>
  <p:slideViewPr>
    <p:cSldViewPr>
      <p:cViewPr varScale="1">
        <p:scale>
          <a:sx n="117" d="100"/>
          <a:sy n="117" d="100"/>
        </p:scale>
        <p:origin x="1158" y="114"/>
      </p:cViewPr>
      <p:guideLst>
        <p:guide orient="horz" pos="2160"/>
        <p:guide pos="2880"/>
      </p:guideLst>
    </p:cSldViewPr>
  </p:slideViewPr>
  <p:outlineViewPr>
    <p:cViewPr>
      <p:scale>
        <a:sx n="33" d="100"/>
        <a:sy n="33" d="100"/>
      </p:scale>
      <p:origin x="0" y="-22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946" y="-72"/>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7E32AD51-511A-4D75-96A4-137ACC8455F5}" type="datetimeFigureOut">
              <a:rPr lang="en-US" smtClean="0"/>
              <a:pPr/>
              <a:t>3/2/2026</a:t>
            </a:fld>
            <a:endParaRPr lang="en-US" dirty="0"/>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AF7883D-7EF6-418A-879E-BCAD6A373A2A}" type="slidenum">
              <a:rPr lang="en-US" smtClean="0"/>
              <a:pPr/>
              <a:t>‹nr.›</a:t>
            </a:fld>
            <a:endParaRPr lang="en-US" dirty="0"/>
          </a:p>
        </p:txBody>
      </p:sp>
    </p:spTree>
    <p:extLst>
      <p:ext uri="{BB962C8B-B14F-4D97-AF65-F5344CB8AC3E}">
        <p14:creationId xmlns:p14="http://schemas.microsoft.com/office/powerpoint/2010/main" val="2497509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09826F94-7999-4849-B420-B118DF776861}" type="datetimeFigureOut">
              <a:rPr lang="en-US" smtClean="0"/>
              <a:pPr/>
              <a:t>3/2/2026</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912CC2C0-48BC-4AC7-83F2-20BC9DAF28FF}" type="slidenum">
              <a:rPr lang="en-US" smtClean="0"/>
              <a:pPr/>
              <a:t>‹nr.›</a:t>
            </a:fld>
            <a:endParaRPr lang="en-US" dirty="0"/>
          </a:p>
        </p:txBody>
      </p:sp>
    </p:spTree>
    <p:extLst>
      <p:ext uri="{BB962C8B-B14F-4D97-AF65-F5344CB8AC3E}">
        <p14:creationId xmlns:p14="http://schemas.microsoft.com/office/powerpoint/2010/main" val="35588257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33C13-ACA8-43F9-AA3C-2BFDC7B6F263}" type="slidenum">
              <a:rPr lang="en-US" smtClean="0"/>
              <a:pPr/>
              <a:t>1</a:t>
            </a:fld>
            <a:endParaRPr lang="en-US" dirty="0"/>
          </a:p>
        </p:txBody>
      </p:sp>
    </p:spTree>
    <p:extLst>
      <p:ext uri="{BB962C8B-B14F-4D97-AF65-F5344CB8AC3E}">
        <p14:creationId xmlns:p14="http://schemas.microsoft.com/office/powerpoint/2010/main" val="52453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1295399" y="3581400"/>
            <a:ext cx="6858001" cy="1219200"/>
          </a:xfrm>
          <a:prstGeom prst="rect">
            <a:avLst/>
          </a:prstGeom>
          <a:noFill/>
          <a:ln w="9525">
            <a:noFill/>
            <a:miter lim="800000"/>
            <a:headEnd/>
            <a:tailEnd/>
          </a:ln>
        </p:spPr>
      </p:pic>
      <p:pic>
        <p:nvPicPr>
          <p:cNvPr id="7" name="Picture 2"/>
          <p:cNvPicPr>
            <a:picLocks noChangeAspect="1" noChangeArrowheads="1"/>
          </p:cNvPicPr>
          <p:nvPr userDrawn="1"/>
        </p:nvPicPr>
        <p:blipFill>
          <a:blip r:embed="rId2" cstate="print"/>
          <a:srcRect/>
          <a:stretch>
            <a:fillRect/>
          </a:stretch>
        </p:blipFill>
        <p:spPr bwMode="auto">
          <a:xfrm>
            <a:off x="0" y="1676400"/>
            <a:ext cx="9144000" cy="1905000"/>
          </a:xfrm>
          <a:prstGeom prst="rect">
            <a:avLst/>
          </a:prstGeom>
          <a:noFill/>
          <a:ln w="9525">
            <a:noFill/>
            <a:miter lim="800000"/>
            <a:headEnd/>
            <a:tailEnd/>
          </a:ln>
        </p:spPr>
      </p:pic>
      <p:sp>
        <p:nvSpPr>
          <p:cNvPr id="2" name="Title 1"/>
          <p:cNvSpPr>
            <a:spLocks noGrp="1"/>
          </p:cNvSpPr>
          <p:nvPr>
            <p:ph type="ctrTitle"/>
          </p:nvPr>
        </p:nvSpPr>
        <p:spPr>
          <a:xfrm>
            <a:off x="685800" y="2285999"/>
            <a:ext cx="7772400" cy="131445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733800"/>
            <a:ext cx="6400800" cy="1011767"/>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386F6A-DD1D-4E58-82D3-F5C71F5EC99D}" type="datetime1">
              <a:rPr lang="en-US" smtClean="0"/>
              <a:t>3/2/2026</a:t>
            </a:fld>
            <a:endParaRPr lang="en-US" dirty="0"/>
          </a:p>
        </p:txBody>
      </p:sp>
      <p:sp>
        <p:nvSpPr>
          <p:cNvPr id="5" name="Footer Placeholder 4"/>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6" name="Slide Number Placeholder 5"/>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525963"/>
          </a:xfrm>
        </p:spPr>
        <p:txBody>
          <a:bodyPr/>
          <a:lstStyle>
            <a:lvl1pPr>
              <a:spcBef>
                <a:spcPts val="600"/>
              </a:spcBef>
              <a:spcAft>
                <a:spcPts val="600"/>
              </a:spcAft>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B43345-45D0-42EF-8DAC-7C90C2011A85}" type="datetime1">
              <a:rPr lang="en-US" smtClean="0"/>
              <a:t>3/2/2026</a:t>
            </a:fld>
            <a:endParaRPr lang="en-US" dirty="0"/>
          </a:p>
        </p:txBody>
      </p:sp>
      <p:sp>
        <p:nvSpPr>
          <p:cNvPr id="5" name="Footer Placeholder 4"/>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6" name="Slide Number Placeholder 5"/>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0" y="0"/>
            <a:ext cx="9144000" cy="1066800"/>
          </a:xfrm>
          <a:prstGeom prst="rect">
            <a:avLst/>
          </a:prstGeom>
          <a:noFill/>
          <a:ln w="9525">
            <a:noFill/>
            <a:miter lim="800000"/>
            <a:headEnd/>
            <a:tailEnd/>
          </a:ln>
        </p:spPr>
      </p:pic>
      <p:sp>
        <p:nvSpPr>
          <p:cNvPr id="2" name="Title 1"/>
          <p:cNvSpPr>
            <a:spLocks noGrp="1"/>
          </p:cNvSpPr>
          <p:nvPr>
            <p:ph type="title"/>
          </p:nvPr>
        </p:nvSpPr>
        <p:spPr>
          <a:xfrm>
            <a:off x="0" y="304800"/>
            <a:ext cx="8991600" cy="685800"/>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CA5CB9-0837-467F-B64E-98241F52B96F}" type="datetime1">
              <a:rPr lang="en-US" smtClean="0"/>
              <a:t>3/2/2026</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0" y="0"/>
            <a:ext cx="9144000" cy="1066800"/>
          </a:xfrm>
          <a:prstGeom prst="rect">
            <a:avLst/>
          </a:prstGeom>
          <a:noFill/>
          <a:ln w="9525">
            <a:noFill/>
            <a:miter lim="800000"/>
            <a:headEnd/>
            <a:tailEnd/>
          </a:ln>
        </p:spPr>
      </p:pic>
      <p:sp>
        <p:nvSpPr>
          <p:cNvPr id="2" name="Title 1"/>
          <p:cNvSpPr>
            <a:spLocks noGrp="1"/>
          </p:cNvSpPr>
          <p:nvPr>
            <p:ph type="title"/>
          </p:nvPr>
        </p:nvSpPr>
        <p:spPr>
          <a:xfrm>
            <a:off x="0" y="304800"/>
            <a:ext cx="8991600" cy="685800"/>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810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4541CD-BC68-46A4-AB75-D3019A8573ED}" type="datetime1">
              <a:rPr lang="en-US" smtClean="0"/>
              <a:t>3/2/2026</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graphicFrame>
        <p:nvGraphicFramePr>
          <p:cNvPr id="9" name="Table 8"/>
          <p:cNvGraphicFramePr>
            <a:graphicFrameLocks noGrp="1"/>
          </p:cNvGraphicFramePr>
          <p:nvPr userDrawn="1"/>
        </p:nvGraphicFramePr>
        <p:xfrm>
          <a:off x="4495800" y="1051560"/>
          <a:ext cx="4495800" cy="5120640"/>
        </p:xfrm>
        <a:graphic>
          <a:graphicData uri="http://schemas.openxmlformats.org/drawingml/2006/table">
            <a:tbl>
              <a:tblPr>
                <a:tableStyleId>{793D81CF-94F2-401A-BA57-92F5A7B2D0C5}</a:tableStyleId>
              </a:tblPr>
              <a:tblGrid>
                <a:gridCol w="4495800">
                  <a:extLst>
                    <a:ext uri="{9D8B030D-6E8A-4147-A177-3AD203B41FA5}">
                      <a16:colId xmlns:a16="http://schemas.microsoft.com/office/drawing/2014/main" val="20000"/>
                    </a:ext>
                  </a:extLst>
                </a:gridCol>
              </a:tblGrid>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126B10E-753D-4175-84B0-3664EE8A9E11}" type="datetime1">
              <a:rPr lang="en-US" smtClean="0"/>
              <a:t>3/2/2026</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graphicFrame>
        <p:nvGraphicFramePr>
          <p:cNvPr id="8" name="Table 7"/>
          <p:cNvGraphicFramePr>
            <a:graphicFrameLocks noGrp="1"/>
          </p:cNvGraphicFramePr>
          <p:nvPr userDrawn="1"/>
        </p:nvGraphicFramePr>
        <p:xfrm>
          <a:off x="0" y="1066800"/>
          <a:ext cx="9144000" cy="5120640"/>
        </p:xfrm>
        <a:graphic>
          <a:graphicData uri="http://schemas.openxmlformats.org/drawingml/2006/table">
            <a:tbl>
              <a:tblPr>
                <a:tableStyleId>{793D81CF-94F2-401A-BA57-92F5A7B2D0C5}</a:tableStyleId>
              </a:tblPr>
              <a:tblGrid>
                <a:gridCol w="9144000">
                  <a:extLst>
                    <a:ext uri="{9D8B030D-6E8A-4147-A177-3AD203B41FA5}">
                      <a16:colId xmlns:a16="http://schemas.microsoft.com/office/drawing/2014/main" val="20000"/>
                    </a:ext>
                  </a:extLst>
                </a:gridCol>
              </a:tblGrid>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pic>
        <p:nvPicPr>
          <p:cNvPr id="9" name="Picture 2"/>
          <p:cNvPicPr>
            <a:picLocks noChangeAspect="1" noChangeArrowheads="1"/>
          </p:cNvPicPr>
          <p:nvPr userDrawn="1"/>
        </p:nvPicPr>
        <p:blipFill>
          <a:blip r:embed="rId2" cstate="print"/>
          <a:srcRect/>
          <a:stretch>
            <a:fillRect/>
          </a:stretch>
        </p:blipFill>
        <p:spPr bwMode="auto">
          <a:xfrm>
            <a:off x="0" y="0"/>
            <a:ext cx="9144000" cy="990600"/>
          </a:xfrm>
          <a:prstGeom prst="rect">
            <a:avLst/>
          </a:prstGeom>
          <a:noFill/>
          <a:ln w="9525">
            <a:noFill/>
            <a:miter lim="800000"/>
            <a:headEnd/>
            <a:tailEnd/>
          </a:ln>
        </p:spPr>
      </p:pic>
      <p:sp>
        <p:nvSpPr>
          <p:cNvPr id="10" name="Title 1"/>
          <p:cNvSpPr>
            <a:spLocks noGrp="1"/>
          </p:cNvSpPr>
          <p:nvPr>
            <p:ph type="title"/>
          </p:nvPr>
        </p:nvSpPr>
        <p:spPr>
          <a:xfrm>
            <a:off x="0" y="228600"/>
            <a:ext cx="9144000" cy="685800"/>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BF0865-1A86-4F26-B753-26A5E54575C5}" type="datetime1">
              <a:rPr lang="en-US" smtClean="0"/>
              <a:t>3/2/2026</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graphicFrame>
        <p:nvGraphicFramePr>
          <p:cNvPr id="11" name="Table 10"/>
          <p:cNvGraphicFramePr>
            <a:graphicFrameLocks noGrp="1"/>
          </p:cNvGraphicFramePr>
          <p:nvPr userDrawn="1"/>
        </p:nvGraphicFramePr>
        <p:xfrm>
          <a:off x="0" y="76200"/>
          <a:ext cx="9144000" cy="6217920"/>
        </p:xfrm>
        <a:graphic>
          <a:graphicData uri="http://schemas.openxmlformats.org/drawingml/2006/table">
            <a:tbl>
              <a:tblPr>
                <a:tableStyleId>{793D81CF-94F2-401A-BA57-92F5A7B2D0C5}</a:tableStyleId>
              </a:tblPr>
              <a:tblGrid>
                <a:gridCol w="9144000">
                  <a:extLst>
                    <a:ext uri="{9D8B030D-6E8A-4147-A177-3AD203B41FA5}">
                      <a16:colId xmlns:a16="http://schemas.microsoft.com/office/drawing/2014/main" val="20000"/>
                    </a:ext>
                  </a:extLst>
                </a:gridCol>
              </a:tblGrid>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bl>
          </a:graphicData>
        </a:graphic>
      </p:graphicFrame>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89B2B8-6C7C-4B9C-B3CF-B5F1A409537F}" type="datetime1">
              <a:rPr lang="en-US" smtClean="0"/>
              <a:t>3/2/2026</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7ADFE-F341-4EEF-AAE7-61E7418CD490}" type="datetime1">
              <a:rPr lang="en-US" smtClean="0"/>
              <a:t>3/2/2026</a:t>
            </a:fld>
            <a:endParaRPr lang="en-US" dirty="0"/>
          </a:p>
        </p:txBody>
      </p:sp>
      <p:sp>
        <p:nvSpPr>
          <p:cNvPr id="3" name="Footer Placeholder 2"/>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4" name="Slide Number Placeholder 3"/>
          <p:cNvSpPr>
            <a:spLocks noGrp="1"/>
          </p:cNvSpPr>
          <p:nvPr>
            <p:ph type="sldNum" sz="quarter" idx="12"/>
          </p:nvPr>
        </p:nvSpPr>
        <p:spPr/>
        <p:txBody>
          <a:bodyPr/>
          <a:lstStyle/>
          <a:p>
            <a:fld id="{9F9D012E-3B7D-4E51-9B06-DCC47257C8A3}" type="slidenum">
              <a:rPr lang="en-US" smtClean="0"/>
              <a:pPr/>
              <a:t>‹nr.›</a:t>
            </a:fld>
            <a:endParaRPr lang="en-US" dirty="0"/>
          </a:p>
        </p:txBody>
      </p:sp>
    </p:spTree>
    <p:extLst>
      <p:ext uri="{BB962C8B-B14F-4D97-AF65-F5344CB8AC3E}">
        <p14:creationId xmlns:p14="http://schemas.microsoft.com/office/powerpoint/2010/main" val="33118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6BDDF-9CBB-4FF0-8372-A3AC915DA14C}" type="datetime1">
              <a:rPr lang="en-US" smtClean="0"/>
              <a:t>3/2/2026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For use with Nechyba, Intermediate Microeconomics © 2018 Cengage EMEA, ISBN: 9781473759008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D012E-3B7D-4E51-9B06-DCC47257C8A3}" type="slidenum">
              <a:rPr lang="en-US" smtClean="0"/>
              <a:pPr/>
              <a:t>‹nr.›</a:t>
            </a:fld>
            <a:endParaRPr lang="en-US" dirty="0"/>
          </a:p>
        </p:txBody>
      </p:sp>
      <p:sp>
        <p:nvSpPr>
          <p:cNvPr id="7" name="Title 1"/>
          <p:cNvSpPr txBox="1">
            <a:spLocks/>
          </p:cNvSpPr>
          <p:nvPr/>
        </p:nvSpPr>
        <p:spPr>
          <a:xfrm>
            <a:off x="0" y="76200"/>
            <a:ext cx="9144000" cy="1143000"/>
          </a:xfrm>
          <a:prstGeom prst="rect">
            <a:avLst/>
          </a:prstGeom>
        </p:spPr>
        <p:txBody>
          <a:bodyPr>
            <a:normAutofit/>
          </a:bodyPr>
          <a:lstStyle>
            <a:lvl1pPr>
              <a:defRPr sz="4000" b="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3" r:id="rId5"/>
    <p:sldLayoutId id="2147483654" r:id="rId6"/>
    <p:sldLayoutId id="2147483655" r:id="rId7"/>
    <p:sldLayoutId id="2147483657" r:id="rId8"/>
  </p:sldLayoutIdLst>
  <p:transition>
    <p:wipe dir="d"/>
  </p:transition>
  <p:hf sldNum="0" hd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600"/>
        </a:spcAft>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7.bin"/><Relationship Id="rId18" Type="http://schemas.openxmlformats.org/officeDocument/2006/relationships/oleObject" Target="../embeddings/oleObject10.bin"/><Relationship Id="rId3" Type="http://schemas.openxmlformats.org/officeDocument/2006/relationships/image" Target="../media/image2.png"/><Relationship Id="rId21" Type="http://schemas.openxmlformats.org/officeDocument/2006/relationships/image" Target="../media/image90.wmf"/><Relationship Id="rId7" Type="http://schemas.openxmlformats.org/officeDocument/2006/relationships/image" Target="../media/image84.wmf"/><Relationship Id="rId12" Type="http://schemas.openxmlformats.org/officeDocument/2006/relationships/oleObject" Target="../embeddings/oleObject6.bin"/><Relationship Id="rId17" Type="http://schemas.openxmlformats.org/officeDocument/2006/relationships/oleObject" Target="../embeddings/oleObject9.bin"/><Relationship Id="rId25" Type="http://schemas.openxmlformats.org/officeDocument/2006/relationships/image" Target="../media/image92.wmf"/><Relationship Id="rId2" Type="http://schemas.openxmlformats.org/officeDocument/2006/relationships/image" Target="../media/image82.png"/><Relationship Id="rId16" Type="http://schemas.openxmlformats.org/officeDocument/2006/relationships/image" Target="../media/image88.wmf"/><Relationship Id="rId20"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86.wmf"/><Relationship Id="rId24" Type="http://schemas.openxmlformats.org/officeDocument/2006/relationships/oleObject" Target="../embeddings/oleObject13.bin"/><Relationship Id="rId5" Type="http://schemas.openxmlformats.org/officeDocument/2006/relationships/image" Target="../media/image83.wmf"/><Relationship Id="rId15" Type="http://schemas.openxmlformats.org/officeDocument/2006/relationships/oleObject" Target="../embeddings/oleObject8.bin"/><Relationship Id="rId23" Type="http://schemas.openxmlformats.org/officeDocument/2006/relationships/image" Target="../media/image91.wmf"/><Relationship Id="rId10" Type="http://schemas.openxmlformats.org/officeDocument/2006/relationships/oleObject" Target="../embeddings/oleObject5.bin"/><Relationship Id="rId19" Type="http://schemas.openxmlformats.org/officeDocument/2006/relationships/image" Target="../media/image89.wmf"/><Relationship Id="rId4" Type="http://schemas.openxmlformats.org/officeDocument/2006/relationships/oleObject" Target="../embeddings/oleObject2.bin"/><Relationship Id="rId9" Type="http://schemas.openxmlformats.org/officeDocument/2006/relationships/image" Target="../media/image85.wmf"/><Relationship Id="rId14" Type="http://schemas.openxmlformats.org/officeDocument/2006/relationships/image" Target="../media/image87.wmf"/><Relationship Id="rId22"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3.png"/><Relationship Id="rId7"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image" Target="../media/image110.png"/><Relationship Id="rId3" Type="http://schemas.openxmlformats.org/officeDocument/2006/relationships/image" Target="../media/image103.png"/><Relationship Id="rId7" Type="http://schemas.openxmlformats.org/officeDocument/2006/relationships/oleObject" Target="../embeddings/oleObject14.bin"/><Relationship Id="rId12" Type="http://schemas.openxmlformats.org/officeDocument/2006/relationships/image" Target="../media/image109.png"/><Relationship Id="rId2" Type="http://schemas.openxmlformats.org/officeDocument/2006/relationships/image" Target="../media/image102.png"/><Relationship Id="rId16"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08.png"/><Relationship Id="rId5" Type="http://schemas.openxmlformats.org/officeDocument/2006/relationships/image" Target="../media/image82.png"/><Relationship Id="rId15" Type="http://schemas.openxmlformats.org/officeDocument/2006/relationships/image" Target="../media/image111.wmf"/><Relationship Id="rId10" Type="http://schemas.openxmlformats.org/officeDocument/2006/relationships/image" Target="../media/image107.wmf"/><Relationship Id="rId4" Type="http://schemas.openxmlformats.org/officeDocument/2006/relationships/image" Target="../media/image104.png"/><Relationship Id="rId9" Type="http://schemas.openxmlformats.org/officeDocument/2006/relationships/oleObject" Target="../embeddings/oleObject15.bin"/><Relationship Id="rId1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2.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21.png"/><Relationship Id="rId7" Type="http://schemas.openxmlformats.org/officeDocument/2006/relationships/oleObject" Target="../embeddings/oleObject17.bin"/><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 Id="rId9" Type="http://schemas.openxmlformats.org/officeDocument/2006/relationships/image" Target="../media/image126.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128.png"/><Relationship Id="rId7" Type="http://schemas.openxmlformats.org/officeDocument/2006/relationships/image" Target="../media/image131.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wmf"/><Relationship Id="rId4" Type="http://schemas.openxmlformats.org/officeDocument/2006/relationships/oleObject" Target="../embeddings/oleObject18.bin"/><Relationship Id="rId9" Type="http://schemas.openxmlformats.org/officeDocument/2006/relationships/image" Target="../media/image132.wmf"/></Relationships>
</file>

<file path=ppt/slides/_rels/slide34.x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wmf"/><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oleObject" Target="../embeddings/oleObject22.bin"/><Relationship Id="rId7" Type="http://schemas.openxmlformats.org/officeDocument/2006/relationships/image" Target="../media/image138.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27.png"/><Relationship Id="rId10" Type="http://schemas.openxmlformats.org/officeDocument/2006/relationships/image" Target="../media/image140.wmf"/><Relationship Id="rId4" Type="http://schemas.openxmlformats.org/officeDocument/2006/relationships/image" Target="../media/image133.wmf"/><Relationship Id="rId9" Type="http://schemas.openxmlformats.org/officeDocument/2006/relationships/oleObject" Target="../embeddings/oleObject23.bin"/></Relationships>
</file>

<file path=ppt/slides/_rels/slide36.x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37.xml.rels><?xml version="1.0" encoding="UTF-8" standalone="yes"?>
<Relationships xmlns="http://schemas.openxmlformats.org/package/2006/relationships"><Relationship Id="rId8" Type="http://schemas.openxmlformats.org/officeDocument/2006/relationships/image" Target="../media/image129.wmf"/><Relationship Id="rId13" Type="http://schemas.openxmlformats.org/officeDocument/2006/relationships/image" Target="../media/image149.wmf"/><Relationship Id="rId3" Type="http://schemas.openxmlformats.org/officeDocument/2006/relationships/image" Target="../media/image145.png"/><Relationship Id="rId7" Type="http://schemas.openxmlformats.org/officeDocument/2006/relationships/oleObject" Target="../embeddings/oleObject25.bin"/><Relationship Id="rId12" Type="http://schemas.openxmlformats.org/officeDocument/2006/relationships/oleObject" Target="../embeddings/oleObject27.bin"/><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11" Type="http://schemas.openxmlformats.org/officeDocument/2006/relationships/image" Target="../media/image140.wmf"/><Relationship Id="rId5" Type="http://schemas.openxmlformats.org/officeDocument/2006/relationships/image" Target="../media/image147.png"/><Relationship Id="rId10" Type="http://schemas.openxmlformats.org/officeDocument/2006/relationships/oleObject" Target="../embeddings/oleObject26.bin"/><Relationship Id="rId4" Type="http://schemas.openxmlformats.org/officeDocument/2006/relationships/image" Target="../media/image146.png"/><Relationship Id="rId9" Type="http://schemas.openxmlformats.org/officeDocument/2006/relationships/image" Target="../media/image127.png"/></Relationships>
</file>

<file path=ppt/slides/_rels/slide38.xml.rels><?xml version="1.0" encoding="UTF-8" standalone="yes"?>
<Relationships xmlns="http://schemas.openxmlformats.org/package/2006/relationships"><Relationship Id="rId8" Type="http://schemas.openxmlformats.org/officeDocument/2006/relationships/image" Target="../media/image154.wmf"/><Relationship Id="rId13" Type="http://schemas.openxmlformats.org/officeDocument/2006/relationships/oleObject" Target="../embeddings/oleObject30.bin"/><Relationship Id="rId3" Type="http://schemas.openxmlformats.org/officeDocument/2006/relationships/image" Target="../media/image151.png"/><Relationship Id="rId7" Type="http://schemas.openxmlformats.org/officeDocument/2006/relationships/oleObject" Target="../embeddings/oleObject29.bin"/><Relationship Id="rId12" Type="http://schemas.openxmlformats.org/officeDocument/2006/relationships/image" Target="../media/image158.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53.wmf"/><Relationship Id="rId11" Type="http://schemas.openxmlformats.org/officeDocument/2006/relationships/image" Target="../media/image157.png"/><Relationship Id="rId5" Type="http://schemas.openxmlformats.org/officeDocument/2006/relationships/oleObject" Target="../embeddings/oleObject28.bin"/><Relationship Id="rId10" Type="http://schemas.openxmlformats.org/officeDocument/2006/relationships/image" Target="../media/image156.png"/><Relationship Id="rId4" Type="http://schemas.openxmlformats.org/officeDocument/2006/relationships/image" Target="../media/image152.png"/><Relationship Id="rId9" Type="http://schemas.openxmlformats.org/officeDocument/2006/relationships/image" Target="../media/image155.png"/><Relationship Id="rId14" Type="http://schemas.openxmlformats.org/officeDocument/2006/relationships/image" Target="../media/image159.wmf"/></Relationships>
</file>

<file path=ppt/slides/_rels/slide39.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60.png"/><Relationship Id="rId7" Type="http://schemas.openxmlformats.org/officeDocument/2006/relationships/image" Target="../media/image163.png"/><Relationship Id="rId2"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62.wmf"/><Relationship Id="rId5" Type="http://schemas.openxmlformats.org/officeDocument/2006/relationships/oleObject" Target="../embeddings/oleObject31.bin"/><Relationship Id="rId4" Type="http://schemas.openxmlformats.org/officeDocument/2006/relationships/image" Target="../media/image16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 Id="rId4" Type="http://schemas.openxmlformats.org/officeDocument/2006/relationships/image" Target="../media/image167.png"/></Relationships>
</file>

<file path=ppt/slides/_rels/slide41.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image" Target="../media/image169.png"/><Relationship Id="rId1" Type="http://schemas.openxmlformats.org/officeDocument/2006/relationships/slideLayout" Target="../slideLayouts/slideLayout2.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image" Target="../media/image176.png"/><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 Id="rId9" Type="http://schemas.openxmlformats.org/officeDocument/2006/relationships/image" Target="../media/image182.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0"/>
            <a:ext cx="9144000" cy="332398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txBody>
          <a:bodyPr wrap="square" rtlCol="0">
            <a:spAutoFit/>
          </a:bodyPr>
          <a:lstStyle/>
          <a:p>
            <a:r>
              <a:rPr lang="en-US" sz="4400" dirty="0"/>
              <a:t>Intermediate Microeconomics: </a:t>
            </a:r>
            <a:r>
              <a:rPr lang="en-GB" sz="4400" dirty="0"/>
              <a:t>An Intuitive Approach with Calculus, 1e</a:t>
            </a:r>
            <a:endParaRPr lang="en-US" sz="4400" dirty="0"/>
          </a:p>
          <a:p>
            <a:endParaRPr lang="en-US" sz="4300" dirty="0"/>
          </a:p>
          <a:p>
            <a:r>
              <a:rPr lang="en-US" sz="3600" dirty="0"/>
              <a:t>Chapter 23 – Monopoly</a:t>
            </a:r>
          </a:p>
          <a:p>
            <a:endParaRPr lang="en-US" sz="4300" dirty="0"/>
          </a:p>
        </p:txBody>
      </p:sp>
      <p:sp>
        <p:nvSpPr>
          <p:cNvPr id="4" name="Footer Placeholder 3"/>
          <p:cNvSpPr>
            <a:spLocks noGrp="1"/>
          </p:cNvSpPr>
          <p:nvPr>
            <p:ph type="ftr" sz="quarter" idx="11"/>
          </p:nvPr>
        </p:nvSpPr>
        <p:spPr>
          <a:xfrm>
            <a:off x="0" y="6096000"/>
            <a:ext cx="9144000" cy="625475"/>
          </a:xfrm>
        </p:spPr>
        <p:txBody>
          <a:bodyPr/>
          <a:lstStyle/>
          <a:p>
            <a:r>
              <a:rPr lang="en-GB"/>
              <a:t>For use with Nechyba, Intermediate Microeconomics © 2018 Cengage EMEA, ISBN: 9781473759008</a:t>
            </a:r>
            <a:endParaRPr lang="en-US" dirty="0"/>
          </a:p>
        </p:txBody>
      </p:sp>
    </p:spTree>
    <p:extLst>
      <p:ext uri="{BB962C8B-B14F-4D97-AF65-F5344CB8AC3E}">
        <p14:creationId xmlns:p14="http://schemas.microsoft.com/office/powerpoint/2010/main" val="66615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665" y="4916"/>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Perfect (or 1</a:t>
            </a:r>
            <a:r>
              <a:rPr lang="en-US" baseline="30000" dirty="0"/>
              <a:t>st</a:t>
            </a:r>
            <a:r>
              <a:rPr lang="en-US" dirty="0"/>
              <a:t> Degree) Price Discrimination</a:t>
            </a:r>
          </a:p>
        </p:txBody>
      </p:sp>
      <p:pic>
        <p:nvPicPr>
          <p:cNvPr id="4" name="Picture 3"/>
          <p:cNvPicPr>
            <a:picLocks noChangeAspect="1"/>
          </p:cNvPicPr>
          <p:nvPr/>
        </p:nvPicPr>
        <p:blipFill>
          <a:blip r:embed="rId2"/>
          <a:stretch>
            <a:fillRect/>
          </a:stretch>
        </p:blipFill>
        <p:spPr>
          <a:xfrm>
            <a:off x="228600" y="2971800"/>
            <a:ext cx="4874971" cy="3688080"/>
          </a:xfrm>
          <a:prstGeom prst="rect">
            <a:avLst/>
          </a:prstGeom>
        </p:spPr>
      </p:pic>
      <p:sp>
        <p:nvSpPr>
          <p:cNvPr id="5" name="Rectangle 4"/>
          <p:cNvSpPr/>
          <p:nvPr/>
        </p:nvSpPr>
        <p:spPr>
          <a:xfrm>
            <a:off x="4648200" y="6172200"/>
            <a:ext cx="4572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237744" y="2971800"/>
            <a:ext cx="4848149" cy="3701491"/>
          </a:xfrm>
          <a:prstGeom prst="rect">
            <a:avLst/>
          </a:prstGeom>
        </p:spPr>
      </p:pic>
      <p:pic>
        <p:nvPicPr>
          <p:cNvPr id="7" name="Picture 6"/>
          <p:cNvPicPr>
            <a:picLocks noChangeAspect="1"/>
          </p:cNvPicPr>
          <p:nvPr/>
        </p:nvPicPr>
        <p:blipFill>
          <a:blip r:embed="rId4"/>
          <a:stretch>
            <a:fillRect/>
          </a:stretch>
        </p:blipFill>
        <p:spPr>
          <a:xfrm>
            <a:off x="237744" y="2971800"/>
            <a:ext cx="4848149" cy="3701491"/>
          </a:xfrm>
          <a:prstGeom prst="rect">
            <a:avLst/>
          </a:prstGeom>
        </p:spPr>
      </p:pic>
      <p:sp>
        <p:nvSpPr>
          <p:cNvPr id="8" name="TextBox 7"/>
          <p:cNvSpPr txBox="1"/>
          <p:nvPr/>
        </p:nvSpPr>
        <p:spPr>
          <a:xfrm>
            <a:off x="304800" y="1182469"/>
            <a:ext cx="8686800" cy="646331"/>
          </a:xfrm>
          <a:prstGeom prst="rect">
            <a:avLst/>
          </a:prstGeom>
          <a:noFill/>
        </p:spPr>
        <p:txBody>
          <a:bodyPr wrap="square" rtlCol="0">
            <a:spAutoFit/>
          </a:bodyPr>
          <a:lstStyle/>
          <a:p>
            <a:r>
              <a:rPr lang="en-US" dirty="0"/>
              <a:t>If a monopolist can tell each consumer’s marginal willingness to pay for each of the output units the consumer buys, she can </a:t>
            </a:r>
            <a:r>
              <a:rPr lang="en-US" b="1" i="1" dirty="0"/>
              <a:t>price each unit at marginal willingness to pay</a:t>
            </a:r>
            <a:r>
              <a:rPr lang="en-US" dirty="0"/>
              <a:t>.</a:t>
            </a:r>
          </a:p>
        </p:txBody>
      </p:sp>
      <p:sp>
        <p:nvSpPr>
          <p:cNvPr id="9" name="TextBox 8"/>
          <p:cNvSpPr txBox="1"/>
          <p:nvPr/>
        </p:nvSpPr>
        <p:spPr>
          <a:xfrm>
            <a:off x="304800" y="1868269"/>
            <a:ext cx="8610600" cy="646331"/>
          </a:xfrm>
          <a:prstGeom prst="rect">
            <a:avLst/>
          </a:prstGeom>
          <a:noFill/>
        </p:spPr>
        <p:txBody>
          <a:bodyPr wrap="square" rtlCol="0">
            <a:spAutoFit/>
          </a:bodyPr>
          <a:lstStyle/>
          <a:p>
            <a:r>
              <a:rPr lang="en-US" dirty="0"/>
              <a:t>The </a:t>
            </a:r>
            <a:r>
              <a:rPr lang="en-US" b="1" i="1" dirty="0"/>
              <a:t>MR </a:t>
            </a:r>
            <a:r>
              <a:rPr lang="en-US" dirty="0"/>
              <a:t>curve then becomes equal to the demand curve – because the monopolist never has to reduce price </a:t>
            </a:r>
            <a:r>
              <a:rPr lang="en-US" i="1" dirty="0"/>
              <a:t>on all previous goods </a:t>
            </a:r>
            <a:r>
              <a:rPr lang="en-US" dirty="0"/>
              <a:t>if she tries to sell one more good.</a:t>
            </a:r>
          </a:p>
        </p:txBody>
      </p:sp>
      <p:sp>
        <p:nvSpPr>
          <p:cNvPr id="10" name="TextBox 9"/>
          <p:cNvSpPr txBox="1"/>
          <p:nvPr/>
        </p:nvSpPr>
        <p:spPr>
          <a:xfrm>
            <a:off x="1066800" y="2590800"/>
            <a:ext cx="7696200" cy="381000"/>
          </a:xfrm>
          <a:prstGeom prst="rect">
            <a:avLst/>
          </a:prstGeom>
          <a:noFill/>
        </p:spPr>
        <p:txBody>
          <a:bodyPr wrap="square" rtlCol="0">
            <a:spAutoFit/>
          </a:bodyPr>
          <a:lstStyle/>
          <a:p>
            <a:r>
              <a:rPr lang="en-US" dirty="0"/>
              <a:t>She then produces </a:t>
            </a:r>
            <a:r>
              <a:rPr lang="en-US" b="1" i="1" dirty="0">
                <a:latin typeface="Times New Roman"/>
              </a:rPr>
              <a:t>x</a:t>
            </a:r>
            <a:r>
              <a:rPr lang="en-US" b="1" i="1" baseline="30000" dirty="0"/>
              <a:t>M </a:t>
            </a:r>
            <a:r>
              <a:rPr lang="en-US" dirty="0"/>
              <a:t>= </a:t>
            </a:r>
            <a:r>
              <a:rPr lang="en-US" b="1" i="1" dirty="0">
                <a:latin typeface="Times New Roman"/>
              </a:rPr>
              <a:t>x* </a:t>
            </a:r>
            <a:r>
              <a:rPr lang="en-US" dirty="0"/>
              <a:t>– the </a:t>
            </a:r>
            <a:r>
              <a:rPr lang="en-US" i="1" dirty="0"/>
              <a:t>efficient </a:t>
            </a:r>
            <a:r>
              <a:rPr lang="en-US" dirty="0"/>
              <a:t>quantity – where </a:t>
            </a:r>
            <a:r>
              <a:rPr lang="en-US" b="1" i="1" dirty="0">
                <a:solidFill>
                  <a:srgbClr val="F21AD8"/>
                </a:solidFill>
              </a:rPr>
              <a:t>MC</a:t>
            </a:r>
            <a:r>
              <a:rPr lang="en-US" dirty="0"/>
              <a:t>=</a:t>
            </a:r>
            <a:r>
              <a:rPr lang="en-US" b="1" i="1" dirty="0">
                <a:solidFill>
                  <a:schemeClr val="tx1">
                    <a:lumMod val="75000"/>
                    <a:lumOff val="25000"/>
                  </a:schemeClr>
                </a:solidFill>
              </a:rPr>
              <a:t>D</a:t>
            </a:r>
            <a:r>
              <a:rPr lang="en-US" dirty="0"/>
              <a:t>. </a:t>
            </a:r>
          </a:p>
        </p:txBody>
      </p:sp>
      <p:sp>
        <p:nvSpPr>
          <p:cNvPr id="11" name="TextBox 10"/>
          <p:cNvSpPr txBox="1"/>
          <p:nvPr/>
        </p:nvSpPr>
        <p:spPr>
          <a:xfrm>
            <a:off x="5029200" y="3124200"/>
            <a:ext cx="3886200" cy="923330"/>
          </a:xfrm>
          <a:prstGeom prst="rect">
            <a:avLst/>
          </a:prstGeom>
          <a:noFill/>
        </p:spPr>
        <p:txBody>
          <a:bodyPr wrap="square" rtlCol="0">
            <a:spAutoFit/>
          </a:bodyPr>
          <a:lstStyle/>
          <a:p>
            <a:r>
              <a:rPr lang="en-US" dirty="0"/>
              <a:t>But the </a:t>
            </a:r>
            <a:r>
              <a:rPr lang="en-US" i="1" dirty="0"/>
              <a:t>entire surplus </a:t>
            </a:r>
            <a:r>
              <a:rPr lang="en-US" dirty="0"/>
              <a:t>now becomes the monopolist’s producer surplus – leaving no surplus for consumers.</a:t>
            </a:r>
          </a:p>
        </p:txBody>
      </p:sp>
      <p:sp>
        <p:nvSpPr>
          <p:cNvPr id="12" name="Rectangle 11"/>
          <p:cNvSpPr/>
          <p:nvPr/>
        </p:nvSpPr>
        <p:spPr>
          <a:xfrm>
            <a:off x="5085893" y="3162300"/>
            <a:ext cx="3810000" cy="838200"/>
          </a:xfrm>
          <a:prstGeom prst="rect">
            <a:avLst/>
          </a:prstGeom>
          <a:solidFill>
            <a:srgbClr val="91BCFF">
              <a:alpha val="18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334000" y="4343400"/>
            <a:ext cx="3276600" cy="2031325"/>
          </a:xfrm>
          <a:prstGeom prst="rect">
            <a:avLst/>
          </a:prstGeom>
          <a:noFill/>
        </p:spPr>
        <p:txBody>
          <a:bodyPr wrap="square" rtlCol="0">
            <a:spAutoFit/>
          </a:bodyPr>
          <a:lstStyle/>
          <a:p>
            <a:pPr algn="ctr"/>
            <a:r>
              <a:rPr lang="en-US" dirty="0"/>
              <a:t>The reason for the inefficiency before was that monopolists reduced output </a:t>
            </a:r>
            <a:r>
              <a:rPr lang="en-US" i="1" dirty="0"/>
              <a:t>in order to raise price</a:t>
            </a:r>
            <a:r>
              <a:rPr lang="en-US" dirty="0"/>
              <a:t> – but with first degree price discrimination, the need to reduce output </a:t>
            </a:r>
            <a:r>
              <a:rPr lang="en-US" i="1" dirty="0"/>
              <a:t>to raise price </a:t>
            </a:r>
            <a:r>
              <a:rPr lang="en-US" dirty="0"/>
              <a:t>disappears.</a:t>
            </a:r>
          </a:p>
        </p:txBody>
      </p:sp>
      <p:sp>
        <p:nvSpPr>
          <p:cNvPr id="14" name="Footer Placeholder 1">
            <a:extLst>
              <a:ext uri="{FF2B5EF4-FFF2-40B4-BE49-F238E27FC236}">
                <a16:creationId xmlns:a16="http://schemas.microsoft.com/office/drawing/2014/main" id="{644BFBE4-BD60-47D1-B73B-0FD6BBDEEEED}"/>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15" name="TextBox 14">
            <a:extLst>
              <a:ext uri="{FF2B5EF4-FFF2-40B4-BE49-F238E27FC236}">
                <a16:creationId xmlns:a16="http://schemas.microsoft.com/office/drawing/2014/main" id="{35071EFB-B0FA-4678-BFDA-709158146D8D}"/>
              </a:ext>
            </a:extLst>
          </p:cNvPr>
          <p:cNvSpPr txBox="1"/>
          <p:nvPr/>
        </p:nvSpPr>
        <p:spPr>
          <a:xfrm>
            <a:off x="209550" y="2879501"/>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F3C9C77B-17E6-44AC-A78B-4C046F03E75C}"/>
              </a:ext>
            </a:extLst>
          </p:cNvPr>
          <p:cNvSpPr txBox="1"/>
          <p:nvPr/>
        </p:nvSpPr>
        <p:spPr>
          <a:xfrm>
            <a:off x="134036" y="2950658"/>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2000"/>
                                        <p:tgtEl>
                                          <p:spTgt spid="5"/>
                                        </p:tgtEl>
                                      </p:cBhvr>
                                    </p:animEffect>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663"/>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Imperfect (3</a:t>
            </a:r>
            <a:r>
              <a:rPr lang="en-US" baseline="30000" dirty="0"/>
              <a:t>rd</a:t>
            </a:r>
            <a:r>
              <a:rPr lang="en-US" dirty="0"/>
              <a:t>-Degree) Price Discrimination</a:t>
            </a:r>
          </a:p>
        </p:txBody>
      </p:sp>
      <p:pic>
        <p:nvPicPr>
          <p:cNvPr id="4" name="Picture 3"/>
          <p:cNvPicPr>
            <a:picLocks noChangeAspect="1"/>
          </p:cNvPicPr>
          <p:nvPr/>
        </p:nvPicPr>
        <p:blipFill>
          <a:blip r:embed="rId2"/>
          <a:stretch>
            <a:fillRect/>
          </a:stretch>
        </p:blipFill>
        <p:spPr>
          <a:xfrm>
            <a:off x="333451" y="3581400"/>
            <a:ext cx="4009949" cy="2906878"/>
          </a:xfrm>
          <a:prstGeom prst="rect">
            <a:avLst/>
          </a:prstGeom>
        </p:spPr>
      </p:pic>
      <p:pic>
        <p:nvPicPr>
          <p:cNvPr id="5" name="Picture 4"/>
          <p:cNvPicPr>
            <a:picLocks noChangeAspect="1"/>
          </p:cNvPicPr>
          <p:nvPr/>
        </p:nvPicPr>
        <p:blipFill>
          <a:blip r:embed="rId3"/>
          <a:stretch>
            <a:fillRect/>
          </a:stretch>
        </p:blipFill>
        <p:spPr>
          <a:xfrm>
            <a:off x="4693615" y="3596640"/>
            <a:ext cx="3993185" cy="2916936"/>
          </a:xfrm>
          <a:prstGeom prst="rect">
            <a:avLst/>
          </a:prstGeom>
        </p:spPr>
      </p:pic>
      <p:sp>
        <p:nvSpPr>
          <p:cNvPr id="6" name="TextBox 5"/>
          <p:cNvSpPr txBox="1"/>
          <p:nvPr/>
        </p:nvSpPr>
        <p:spPr>
          <a:xfrm>
            <a:off x="194388" y="2294015"/>
            <a:ext cx="8763000" cy="646331"/>
          </a:xfrm>
          <a:prstGeom prst="rect">
            <a:avLst/>
          </a:prstGeom>
          <a:noFill/>
        </p:spPr>
        <p:txBody>
          <a:bodyPr wrap="square" rtlCol="0">
            <a:spAutoFit/>
          </a:bodyPr>
          <a:lstStyle/>
          <a:p>
            <a:r>
              <a:rPr lang="en-US" dirty="0"/>
              <a:t>Suppose we have two consumer types – type 1 with </a:t>
            </a:r>
            <a:r>
              <a:rPr lang="en-US" b="1" i="1" dirty="0">
                <a:solidFill>
                  <a:srgbClr val="0000FF"/>
                </a:solidFill>
              </a:rPr>
              <a:t>high demand</a:t>
            </a:r>
            <a:r>
              <a:rPr lang="en-US" i="1" dirty="0">
                <a:solidFill>
                  <a:srgbClr val="0000FF"/>
                </a:solidFill>
              </a:rPr>
              <a:t> </a:t>
            </a:r>
            <a:r>
              <a:rPr lang="en-US" dirty="0"/>
              <a:t>and type 2 with </a:t>
            </a:r>
            <a:r>
              <a:rPr lang="en-US" b="1" i="1" dirty="0">
                <a:solidFill>
                  <a:srgbClr val="F935C4"/>
                </a:solidFill>
              </a:rPr>
              <a:t>low</a:t>
            </a:r>
            <a:r>
              <a:rPr lang="en-US" b="1" dirty="0">
                <a:solidFill>
                  <a:srgbClr val="F935C4"/>
                </a:solidFill>
              </a:rPr>
              <a:t> demand</a:t>
            </a:r>
            <a:r>
              <a:rPr lang="en-US" dirty="0"/>
              <a:t>.</a:t>
            </a:r>
          </a:p>
        </p:txBody>
      </p:sp>
      <p:sp>
        <p:nvSpPr>
          <p:cNvPr id="7" name="TextBox 6"/>
          <p:cNvSpPr txBox="1"/>
          <p:nvPr/>
        </p:nvSpPr>
        <p:spPr>
          <a:xfrm>
            <a:off x="152400" y="1115439"/>
            <a:ext cx="8991600" cy="1200329"/>
          </a:xfrm>
          <a:prstGeom prst="rect">
            <a:avLst/>
          </a:prstGeom>
          <a:noFill/>
        </p:spPr>
        <p:txBody>
          <a:bodyPr wrap="square" rtlCol="0">
            <a:spAutoFit/>
          </a:bodyPr>
          <a:lstStyle/>
          <a:p>
            <a:r>
              <a:rPr lang="en-US" dirty="0"/>
              <a:t>Consider that each consumer demands more than one unit. In that case, </a:t>
            </a:r>
            <a:r>
              <a:rPr lang="en-GB" dirty="0"/>
              <a:t>perfect price discrimination seems unrealistic.</a:t>
            </a:r>
            <a:r>
              <a:rPr lang="en-US" dirty="0"/>
              <a:t> Under </a:t>
            </a:r>
            <a:r>
              <a:rPr lang="en-US" b="1" i="1" dirty="0"/>
              <a:t>third-degree price discrimination</a:t>
            </a:r>
            <a:r>
              <a:rPr lang="en-US" dirty="0"/>
              <a:t>, monopolists can charge each consumer a </a:t>
            </a:r>
            <a:r>
              <a:rPr lang="en-US" i="1" dirty="0"/>
              <a:t>different per-unit price, </a:t>
            </a:r>
            <a:r>
              <a:rPr lang="en-US" b="1" dirty="0"/>
              <a:t>but any single consumer has to be charged the </a:t>
            </a:r>
            <a:r>
              <a:rPr lang="en-US" b="1" i="1" dirty="0"/>
              <a:t>same </a:t>
            </a:r>
            <a:r>
              <a:rPr lang="en-US" b="1" dirty="0"/>
              <a:t>per unit price</a:t>
            </a:r>
            <a:r>
              <a:rPr lang="en-US" dirty="0"/>
              <a:t>.  </a:t>
            </a:r>
          </a:p>
        </p:txBody>
      </p:sp>
      <p:pic>
        <p:nvPicPr>
          <p:cNvPr id="8" name="Picture 7"/>
          <p:cNvPicPr>
            <a:picLocks noChangeAspect="1"/>
          </p:cNvPicPr>
          <p:nvPr/>
        </p:nvPicPr>
        <p:blipFill>
          <a:blip r:embed="rId4"/>
          <a:stretch>
            <a:fillRect/>
          </a:stretch>
        </p:blipFill>
        <p:spPr>
          <a:xfrm>
            <a:off x="329184" y="3587496"/>
            <a:ext cx="4009949" cy="3268980"/>
          </a:xfrm>
          <a:prstGeom prst="rect">
            <a:avLst/>
          </a:prstGeom>
        </p:spPr>
      </p:pic>
      <p:pic>
        <p:nvPicPr>
          <p:cNvPr id="9" name="Picture 8"/>
          <p:cNvPicPr>
            <a:picLocks noChangeAspect="1"/>
          </p:cNvPicPr>
          <p:nvPr/>
        </p:nvPicPr>
        <p:blipFill>
          <a:blip r:embed="rId5"/>
          <a:stretch>
            <a:fillRect/>
          </a:stretch>
        </p:blipFill>
        <p:spPr>
          <a:xfrm>
            <a:off x="4718304" y="3593592"/>
            <a:ext cx="3996538" cy="3211982"/>
          </a:xfrm>
          <a:prstGeom prst="rect">
            <a:avLst/>
          </a:prstGeom>
        </p:spPr>
      </p:pic>
      <p:pic>
        <p:nvPicPr>
          <p:cNvPr id="11" name="Picture 10"/>
          <p:cNvPicPr>
            <a:picLocks noChangeAspect="1"/>
          </p:cNvPicPr>
          <p:nvPr/>
        </p:nvPicPr>
        <p:blipFill>
          <a:blip r:embed="rId6"/>
          <a:stretch>
            <a:fillRect/>
          </a:stretch>
        </p:blipFill>
        <p:spPr>
          <a:xfrm>
            <a:off x="4709160" y="3593592"/>
            <a:ext cx="3996538" cy="3225394"/>
          </a:xfrm>
          <a:prstGeom prst="rect">
            <a:avLst/>
          </a:prstGeom>
        </p:spPr>
      </p:pic>
      <p:pic>
        <p:nvPicPr>
          <p:cNvPr id="12" name="Picture 11"/>
          <p:cNvPicPr>
            <a:picLocks noChangeAspect="1"/>
          </p:cNvPicPr>
          <p:nvPr/>
        </p:nvPicPr>
        <p:blipFill>
          <a:blip r:embed="rId7"/>
          <a:stretch>
            <a:fillRect/>
          </a:stretch>
        </p:blipFill>
        <p:spPr>
          <a:xfrm>
            <a:off x="329184" y="3584448"/>
            <a:ext cx="4009949" cy="3252216"/>
          </a:xfrm>
          <a:prstGeom prst="rect">
            <a:avLst/>
          </a:prstGeom>
        </p:spPr>
      </p:pic>
      <p:pic>
        <p:nvPicPr>
          <p:cNvPr id="13" name="Picture 12"/>
          <p:cNvPicPr>
            <a:picLocks noChangeAspect="1"/>
          </p:cNvPicPr>
          <p:nvPr/>
        </p:nvPicPr>
        <p:blipFill>
          <a:blip r:embed="rId8"/>
          <a:stretch>
            <a:fillRect/>
          </a:stretch>
        </p:blipFill>
        <p:spPr>
          <a:xfrm>
            <a:off x="347472" y="3572256"/>
            <a:ext cx="3983126" cy="3285744"/>
          </a:xfrm>
          <a:prstGeom prst="rect">
            <a:avLst/>
          </a:prstGeom>
        </p:spPr>
      </p:pic>
      <p:sp>
        <p:nvSpPr>
          <p:cNvPr id="16" name="TextBox 15"/>
          <p:cNvSpPr txBox="1"/>
          <p:nvPr/>
        </p:nvSpPr>
        <p:spPr>
          <a:xfrm>
            <a:off x="1107922" y="2551727"/>
            <a:ext cx="7772400" cy="369332"/>
          </a:xfrm>
          <a:prstGeom prst="rect">
            <a:avLst/>
          </a:prstGeom>
          <a:noFill/>
        </p:spPr>
        <p:txBody>
          <a:bodyPr wrap="square" rtlCol="0">
            <a:spAutoFit/>
          </a:bodyPr>
          <a:lstStyle/>
          <a:p>
            <a:r>
              <a:rPr lang="en-US" dirty="0"/>
              <a:t>The monopolist can then treat these as if they were two separate markets.</a:t>
            </a:r>
          </a:p>
        </p:txBody>
      </p:sp>
      <p:sp>
        <p:nvSpPr>
          <p:cNvPr id="17" name="TextBox 16"/>
          <p:cNvSpPr txBox="1"/>
          <p:nvPr/>
        </p:nvSpPr>
        <p:spPr>
          <a:xfrm>
            <a:off x="180442" y="2887352"/>
            <a:ext cx="8534400" cy="646331"/>
          </a:xfrm>
          <a:prstGeom prst="rect">
            <a:avLst/>
          </a:prstGeom>
          <a:noFill/>
        </p:spPr>
        <p:txBody>
          <a:bodyPr wrap="square" rtlCol="0">
            <a:spAutoFit/>
          </a:bodyPr>
          <a:lstStyle/>
          <a:p>
            <a:r>
              <a:rPr lang="en-US" dirty="0"/>
              <a:t>The problem is simplified if we assume </a:t>
            </a:r>
            <a:r>
              <a:rPr lang="en-US" i="1" dirty="0"/>
              <a:t>constant </a:t>
            </a:r>
            <a:r>
              <a:rPr lang="en-US" b="1" i="1" dirty="0">
                <a:solidFill>
                  <a:srgbClr val="008000"/>
                </a:solidFill>
              </a:rPr>
              <a:t>MC</a:t>
            </a:r>
            <a:r>
              <a:rPr lang="en-US" dirty="0"/>
              <a:t> – which then allows us to find where </a:t>
            </a:r>
            <a:r>
              <a:rPr lang="en-US" b="1" i="1" dirty="0">
                <a:solidFill>
                  <a:srgbClr val="008000"/>
                </a:solidFill>
              </a:rPr>
              <a:t>MC</a:t>
            </a:r>
            <a:r>
              <a:rPr lang="en-US" dirty="0"/>
              <a:t> crosses </a:t>
            </a:r>
            <a:r>
              <a:rPr lang="en-US" b="1" i="1" dirty="0">
                <a:solidFill>
                  <a:schemeClr val="tx1">
                    <a:lumMod val="85000"/>
                    <a:lumOff val="15000"/>
                  </a:schemeClr>
                </a:solidFill>
              </a:rPr>
              <a:t>MR</a:t>
            </a:r>
            <a:r>
              <a:rPr lang="en-US" b="1" i="1" dirty="0"/>
              <a:t> </a:t>
            </a:r>
            <a:r>
              <a:rPr lang="en-US" dirty="0"/>
              <a:t>in each market.</a:t>
            </a:r>
          </a:p>
        </p:txBody>
      </p:sp>
      <p:pic>
        <p:nvPicPr>
          <p:cNvPr id="21" name="Picture 20"/>
          <p:cNvPicPr>
            <a:picLocks noChangeAspect="1"/>
          </p:cNvPicPr>
          <p:nvPr/>
        </p:nvPicPr>
        <p:blipFill>
          <a:blip r:embed="rId9"/>
          <a:stretch>
            <a:fillRect/>
          </a:stretch>
        </p:blipFill>
        <p:spPr>
          <a:xfrm>
            <a:off x="4700016" y="3593592"/>
            <a:ext cx="4009949" cy="3225394"/>
          </a:xfrm>
          <a:prstGeom prst="rect">
            <a:avLst/>
          </a:prstGeom>
        </p:spPr>
      </p:pic>
      <p:sp>
        <p:nvSpPr>
          <p:cNvPr id="23" name="TextBox 22"/>
          <p:cNvSpPr txBox="1"/>
          <p:nvPr/>
        </p:nvSpPr>
        <p:spPr>
          <a:xfrm>
            <a:off x="1295400" y="3581400"/>
            <a:ext cx="2895600" cy="646331"/>
          </a:xfrm>
          <a:prstGeom prst="rect">
            <a:avLst/>
          </a:prstGeom>
          <a:noFill/>
        </p:spPr>
        <p:txBody>
          <a:bodyPr wrap="square" rtlCol="0">
            <a:spAutoFit/>
          </a:bodyPr>
          <a:lstStyle/>
          <a:p>
            <a:r>
              <a:rPr lang="en-US" dirty="0"/>
              <a:t>Type 1 consumers are then charged </a:t>
            </a:r>
            <a:r>
              <a:rPr lang="en-US" i="1" dirty="0"/>
              <a:t>p</a:t>
            </a:r>
            <a:r>
              <a:rPr lang="en-US" b="1" baseline="30000" dirty="0">
                <a:solidFill>
                  <a:srgbClr val="0000FF"/>
                </a:solidFill>
              </a:rPr>
              <a:t>1</a:t>
            </a:r>
            <a:r>
              <a:rPr lang="en-US" dirty="0"/>
              <a:t> …</a:t>
            </a:r>
          </a:p>
        </p:txBody>
      </p:sp>
      <p:sp>
        <p:nvSpPr>
          <p:cNvPr id="25" name="TextBox 24"/>
          <p:cNvSpPr txBox="1"/>
          <p:nvPr/>
        </p:nvSpPr>
        <p:spPr>
          <a:xfrm>
            <a:off x="5410200" y="3581400"/>
            <a:ext cx="2971800" cy="646331"/>
          </a:xfrm>
          <a:prstGeom prst="rect">
            <a:avLst/>
          </a:prstGeom>
          <a:noFill/>
        </p:spPr>
        <p:txBody>
          <a:bodyPr wrap="square" rtlCol="0">
            <a:spAutoFit/>
          </a:bodyPr>
          <a:lstStyle/>
          <a:p>
            <a:r>
              <a:rPr lang="en-US" dirty="0"/>
              <a:t>… while type 2 consumers are charged </a:t>
            </a:r>
            <a:r>
              <a:rPr lang="en-US" i="1" dirty="0"/>
              <a:t>p</a:t>
            </a:r>
            <a:r>
              <a:rPr lang="en-US" b="1" baseline="30000" dirty="0">
                <a:solidFill>
                  <a:srgbClr val="F935C4"/>
                </a:solidFill>
              </a:rPr>
              <a:t>2</a:t>
            </a:r>
            <a:r>
              <a:rPr lang="en-US" dirty="0"/>
              <a:t>.</a:t>
            </a:r>
          </a:p>
        </p:txBody>
      </p:sp>
      <p:sp>
        <p:nvSpPr>
          <p:cNvPr id="18" name="Footer Placeholder 1">
            <a:extLst>
              <a:ext uri="{FF2B5EF4-FFF2-40B4-BE49-F238E27FC236}">
                <a16:creationId xmlns:a16="http://schemas.microsoft.com/office/drawing/2014/main" id="{7FF55E17-F688-4B2B-8070-A9278594B024}"/>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19" name="TextBox 18">
            <a:extLst>
              <a:ext uri="{FF2B5EF4-FFF2-40B4-BE49-F238E27FC236}">
                <a16:creationId xmlns:a16="http://schemas.microsoft.com/office/drawing/2014/main" id="{2B521DB0-988A-4F6D-AE54-E8C84BCBF8F2}"/>
              </a:ext>
            </a:extLst>
          </p:cNvPr>
          <p:cNvSpPr txBox="1"/>
          <p:nvPr/>
        </p:nvSpPr>
        <p:spPr>
          <a:xfrm>
            <a:off x="310286" y="3533684"/>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0" name="TextBox 19">
            <a:extLst>
              <a:ext uri="{FF2B5EF4-FFF2-40B4-BE49-F238E27FC236}">
                <a16:creationId xmlns:a16="http://schemas.microsoft.com/office/drawing/2014/main" id="{984515B5-4651-43F1-B248-C0CED61E0AA9}"/>
              </a:ext>
            </a:extLst>
          </p:cNvPr>
          <p:cNvSpPr txBox="1"/>
          <p:nvPr/>
        </p:nvSpPr>
        <p:spPr>
          <a:xfrm>
            <a:off x="4683590" y="3443494"/>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2" name="TextBox 21">
            <a:extLst>
              <a:ext uri="{FF2B5EF4-FFF2-40B4-BE49-F238E27FC236}">
                <a16:creationId xmlns:a16="http://schemas.microsoft.com/office/drawing/2014/main" id="{488B6DB5-4929-477B-9482-4CAFAA866EB0}"/>
              </a:ext>
            </a:extLst>
          </p:cNvPr>
          <p:cNvSpPr txBox="1"/>
          <p:nvPr/>
        </p:nvSpPr>
        <p:spPr>
          <a:xfrm>
            <a:off x="271858" y="3510687"/>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4" name="TextBox 23">
            <a:extLst>
              <a:ext uri="{FF2B5EF4-FFF2-40B4-BE49-F238E27FC236}">
                <a16:creationId xmlns:a16="http://schemas.microsoft.com/office/drawing/2014/main" id="{F52BE5F4-5298-432D-985D-D204FDE062FE}"/>
              </a:ext>
            </a:extLst>
          </p:cNvPr>
          <p:cNvSpPr txBox="1"/>
          <p:nvPr/>
        </p:nvSpPr>
        <p:spPr>
          <a:xfrm>
            <a:off x="4613122" y="3533683"/>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nodeType="withEffect">
                                  <p:stCondLst>
                                    <p:cond delay="10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665"/>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sz="3600" dirty="0"/>
              <a:t>Welfare under 3</a:t>
            </a:r>
            <a:r>
              <a:rPr lang="en-US" sz="3600" baseline="30000" dirty="0"/>
              <a:t>rd</a:t>
            </a:r>
            <a:r>
              <a:rPr lang="en-US" sz="3600" dirty="0"/>
              <a:t> Degree Price Discrimination</a:t>
            </a:r>
          </a:p>
        </p:txBody>
      </p:sp>
      <p:pic>
        <p:nvPicPr>
          <p:cNvPr id="8" name="Picture 7"/>
          <p:cNvPicPr>
            <a:picLocks noChangeAspect="1"/>
          </p:cNvPicPr>
          <p:nvPr/>
        </p:nvPicPr>
        <p:blipFill>
          <a:blip r:embed="rId2"/>
          <a:stretch>
            <a:fillRect/>
          </a:stretch>
        </p:blipFill>
        <p:spPr>
          <a:xfrm>
            <a:off x="333451" y="3581400"/>
            <a:ext cx="4009949" cy="2906878"/>
          </a:xfrm>
          <a:prstGeom prst="rect">
            <a:avLst/>
          </a:prstGeom>
        </p:spPr>
      </p:pic>
      <p:pic>
        <p:nvPicPr>
          <p:cNvPr id="9" name="Picture 8"/>
          <p:cNvPicPr>
            <a:picLocks noChangeAspect="1"/>
          </p:cNvPicPr>
          <p:nvPr/>
        </p:nvPicPr>
        <p:blipFill>
          <a:blip r:embed="rId3"/>
          <a:stretch>
            <a:fillRect/>
          </a:stretch>
        </p:blipFill>
        <p:spPr>
          <a:xfrm>
            <a:off x="4693615" y="3596640"/>
            <a:ext cx="3993185" cy="2916936"/>
          </a:xfrm>
          <a:prstGeom prst="rect">
            <a:avLst/>
          </a:prstGeom>
        </p:spPr>
      </p:pic>
      <p:pic>
        <p:nvPicPr>
          <p:cNvPr id="10" name="Picture 9"/>
          <p:cNvPicPr>
            <a:picLocks noChangeAspect="1"/>
          </p:cNvPicPr>
          <p:nvPr/>
        </p:nvPicPr>
        <p:blipFill>
          <a:blip r:embed="rId4"/>
          <a:stretch>
            <a:fillRect/>
          </a:stretch>
        </p:blipFill>
        <p:spPr>
          <a:xfrm>
            <a:off x="329184" y="3587496"/>
            <a:ext cx="4009949" cy="3268980"/>
          </a:xfrm>
          <a:prstGeom prst="rect">
            <a:avLst/>
          </a:prstGeom>
        </p:spPr>
      </p:pic>
      <p:pic>
        <p:nvPicPr>
          <p:cNvPr id="11" name="Picture 10"/>
          <p:cNvPicPr>
            <a:picLocks noChangeAspect="1"/>
          </p:cNvPicPr>
          <p:nvPr/>
        </p:nvPicPr>
        <p:blipFill>
          <a:blip r:embed="rId5"/>
          <a:stretch>
            <a:fillRect/>
          </a:stretch>
        </p:blipFill>
        <p:spPr>
          <a:xfrm>
            <a:off x="4718304" y="3593592"/>
            <a:ext cx="3996538" cy="3211982"/>
          </a:xfrm>
          <a:prstGeom prst="rect">
            <a:avLst/>
          </a:prstGeom>
        </p:spPr>
      </p:pic>
      <p:pic>
        <p:nvPicPr>
          <p:cNvPr id="12" name="Picture 11"/>
          <p:cNvPicPr>
            <a:picLocks noChangeAspect="1"/>
          </p:cNvPicPr>
          <p:nvPr/>
        </p:nvPicPr>
        <p:blipFill>
          <a:blip r:embed="rId6"/>
          <a:stretch>
            <a:fillRect/>
          </a:stretch>
        </p:blipFill>
        <p:spPr>
          <a:xfrm>
            <a:off x="4709160" y="3593592"/>
            <a:ext cx="3996538" cy="3225394"/>
          </a:xfrm>
          <a:prstGeom prst="rect">
            <a:avLst/>
          </a:prstGeom>
        </p:spPr>
      </p:pic>
      <p:pic>
        <p:nvPicPr>
          <p:cNvPr id="13" name="Picture 12"/>
          <p:cNvPicPr>
            <a:picLocks noChangeAspect="1"/>
          </p:cNvPicPr>
          <p:nvPr/>
        </p:nvPicPr>
        <p:blipFill>
          <a:blip r:embed="rId7"/>
          <a:stretch>
            <a:fillRect/>
          </a:stretch>
        </p:blipFill>
        <p:spPr>
          <a:xfrm>
            <a:off x="329184" y="3584448"/>
            <a:ext cx="4009949" cy="3252216"/>
          </a:xfrm>
          <a:prstGeom prst="rect">
            <a:avLst/>
          </a:prstGeom>
        </p:spPr>
      </p:pic>
      <p:pic>
        <p:nvPicPr>
          <p:cNvPr id="14" name="Picture 13"/>
          <p:cNvPicPr>
            <a:picLocks noChangeAspect="1"/>
          </p:cNvPicPr>
          <p:nvPr/>
        </p:nvPicPr>
        <p:blipFill>
          <a:blip r:embed="rId8"/>
          <a:stretch>
            <a:fillRect/>
          </a:stretch>
        </p:blipFill>
        <p:spPr>
          <a:xfrm>
            <a:off x="347472" y="3572256"/>
            <a:ext cx="3983126" cy="3285744"/>
          </a:xfrm>
          <a:prstGeom prst="rect">
            <a:avLst/>
          </a:prstGeom>
        </p:spPr>
      </p:pic>
      <p:pic>
        <p:nvPicPr>
          <p:cNvPr id="15" name="Picture 14"/>
          <p:cNvPicPr>
            <a:picLocks noChangeAspect="1"/>
          </p:cNvPicPr>
          <p:nvPr/>
        </p:nvPicPr>
        <p:blipFill>
          <a:blip r:embed="rId9"/>
          <a:stretch>
            <a:fillRect/>
          </a:stretch>
        </p:blipFill>
        <p:spPr>
          <a:xfrm>
            <a:off x="329184" y="3589020"/>
            <a:ext cx="3996538" cy="3268980"/>
          </a:xfrm>
          <a:prstGeom prst="rect">
            <a:avLst/>
          </a:prstGeom>
        </p:spPr>
      </p:pic>
      <p:pic>
        <p:nvPicPr>
          <p:cNvPr id="16" name="Picture 15"/>
          <p:cNvPicPr>
            <a:picLocks noChangeAspect="1"/>
          </p:cNvPicPr>
          <p:nvPr/>
        </p:nvPicPr>
        <p:blipFill>
          <a:blip r:embed="rId10"/>
          <a:stretch>
            <a:fillRect/>
          </a:stretch>
        </p:blipFill>
        <p:spPr>
          <a:xfrm>
            <a:off x="4700016" y="3593592"/>
            <a:ext cx="4009949" cy="3225394"/>
          </a:xfrm>
          <a:prstGeom prst="rect">
            <a:avLst/>
          </a:prstGeom>
        </p:spPr>
      </p:pic>
      <p:pic>
        <p:nvPicPr>
          <p:cNvPr id="17" name="Picture 16"/>
          <p:cNvPicPr>
            <a:picLocks noChangeAspect="1"/>
          </p:cNvPicPr>
          <p:nvPr/>
        </p:nvPicPr>
        <p:blipFill>
          <a:blip r:embed="rId11"/>
          <a:stretch>
            <a:fillRect/>
          </a:stretch>
        </p:blipFill>
        <p:spPr>
          <a:xfrm>
            <a:off x="4700016" y="3584448"/>
            <a:ext cx="4009949" cy="3242158"/>
          </a:xfrm>
          <a:prstGeom prst="rect">
            <a:avLst/>
          </a:prstGeom>
        </p:spPr>
      </p:pic>
      <p:sp>
        <p:nvSpPr>
          <p:cNvPr id="20" name="TextBox 19"/>
          <p:cNvSpPr txBox="1"/>
          <p:nvPr/>
        </p:nvSpPr>
        <p:spPr>
          <a:xfrm>
            <a:off x="457200" y="1154668"/>
            <a:ext cx="3962400" cy="646331"/>
          </a:xfrm>
          <a:prstGeom prst="rect">
            <a:avLst/>
          </a:prstGeom>
          <a:noFill/>
        </p:spPr>
        <p:txBody>
          <a:bodyPr wrap="square" rtlCol="0">
            <a:spAutoFit/>
          </a:bodyPr>
          <a:lstStyle/>
          <a:p>
            <a:r>
              <a:rPr lang="en-US" dirty="0"/>
              <a:t>The </a:t>
            </a:r>
            <a:r>
              <a:rPr lang="en-US" i="1" dirty="0"/>
              <a:t>efficient </a:t>
            </a:r>
            <a:r>
              <a:rPr lang="en-US" dirty="0"/>
              <a:t>output level in the type 1 market is </a:t>
            </a:r>
            <a:r>
              <a:rPr lang="en-US" b="1" dirty="0">
                <a:solidFill>
                  <a:srgbClr val="0000FF"/>
                </a:solidFill>
              </a:rPr>
              <a:t>200</a:t>
            </a:r>
            <a:r>
              <a:rPr lang="en-US" b="1" dirty="0"/>
              <a:t> </a:t>
            </a:r>
            <a:r>
              <a:rPr lang="en-US" dirty="0"/>
              <a:t>…</a:t>
            </a:r>
          </a:p>
        </p:txBody>
      </p:sp>
      <p:sp>
        <p:nvSpPr>
          <p:cNvPr id="21" name="TextBox 20"/>
          <p:cNvSpPr txBox="1"/>
          <p:nvPr/>
        </p:nvSpPr>
        <p:spPr>
          <a:xfrm>
            <a:off x="4876800" y="1154668"/>
            <a:ext cx="3962400" cy="646331"/>
          </a:xfrm>
          <a:prstGeom prst="rect">
            <a:avLst/>
          </a:prstGeom>
          <a:noFill/>
        </p:spPr>
        <p:txBody>
          <a:bodyPr wrap="square" rtlCol="0">
            <a:spAutoFit/>
          </a:bodyPr>
          <a:lstStyle/>
          <a:p>
            <a:r>
              <a:rPr lang="en-US" dirty="0"/>
              <a:t>… and the </a:t>
            </a:r>
            <a:r>
              <a:rPr lang="en-US" i="1" dirty="0"/>
              <a:t>efficient </a:t>
            </a:r>
            <a:r>
              <a:rPr lang="en-US" dirty="0"/>
              <a:t>output level in the type 2 market is </a:t>
            </a:r>
            <a:r>
              <a:rPr lang="en-US" b="1" dirty="0">
                <a:solidFill>
                  <a:srgbClr val="F935C4"/>
                </a:solidFill>
              </a:rPr>
              <a:t>100</a:t>
            </a:r>
            <a:r>
              <a:rPr lang="en-US" dirty="0"/>
              <a:t>.</a:t>
            </a:r>
          </a:p>
        </p:txBody>
      </p:sp>
      <p:sp>
        <p:nvSpPr>
          <p:cNvPr id="22" name="TextBox 21"/>
          <p:cNvSpPr txBox="1"/>
          <p:nvPr/>
        </p:nvSpPr>
        <p:spPr>
          <a:xfrm>
            <a:off x="1905000" y="1840468"/>
            <a:ext cx="5486400" cy="646331"/>
          </a:xfrm>
          <a:prstGeom prst="rect">
            <a:avLst/>
          </a:prstGeom>
          <a:noFill/>
          <a:ln w="25400">
            <a:solidFill>
              <a:srgbClr val="FF0000"/>
            </a:solidFill>
          </a:ln>
        </p:spPr>
        <p:txBody>
          <a:bodyPr wrap="square" rtlCol="0">
            <a:spAutoFit/>
          </a:bodyPr>
          <a:lstStyle/>
          <a:p>
            <a:pPr algn="ctr"/>
            <a:r>
              <a:rPr lang="en-US" dirty="0"/>
              <a:t>These efficient quantities would be reached under </a:t>
            </a:r>
          </a:p>
          <a:p>
            <a:pPr algn="ctr"/>
            <a:r>
              <a:rPr lang="en-US" dirty="0"/>
              <a:t>1</a:t>
            </a:r>
            <a:r>
              <a:rPr lang="en-US" baseline="30000" dirty="0"/>
              <a:t>st</a:t>
            </a:r>
            <a:r>
              <a:rPr lang="en-US" dirty="0"/>
              <a:t> degree price discrimination.</a:t>
            </a:r>
          </a:p>
        </p:txBody>
      </p:sp>
      <p:sp>
        <p:nvSpPr>
          <p:cNvPr id="23" name="TextBox 22"/>
          <p:cNvSpPr txBox="1"/>
          <p:nvPr/>
        </p:nvSpPr>
        <p:spPr>
          <a:xfrm>
            <a:off x="1905000" y="2602468"/>
            <a:ext cx="5486400" cy="369332"/>
          </a:xfrm>
          <a:prstGeom prst="rect">
            <a:avLst/>
          </a:prstGeom>
          <a:noFill/>
        </p:spPr>
        <p:txBody>
          <a:bodyPr wrap="square" rtlCol="0">
            <a:spAutoFit/>
          </a:bodyPr>
          <a:lstStyle/>
          <a:p>
            <a:pPr algn="ctr"/>
            <a:r>
              <a:rPr lang="en-US" dirty="0"/>
              <a:t>But now </a:t>
            </a:r>
            <a:r>
              <a:rPr lang="en-US" b="1" i="1" dirty="0">
                <a:solidFill>
                  <a:srgbClr val="FF0000"/>
                </a:solidFill>
              </a:rPr>
              <a:t>DWL triangles </a:t>
            </a:r>
            <a:r>
              <a:rPr lang="en-US" dirty="0"/>
              <a:t>appear in both markets.</a:t>
            </a:r>
          </a:p>
        </p:txBody>
      </p:sp>
      <p:sp>
        <p:nvSpPr>
          <p:cNvPr id="24" name="Right Triangle 23"/>
          <p:cNvSpPr/>
          <p:nvPr/>
        </p:nvSpPr>
        <p:spPr>
          <a:xfrm>
            <a:off x="1965960" y="4809744"/>
            <a:ext cx="1380744" cy="990600"/>
          </a:xfrm>
          <a:prstGeom prst="rtTriangle">
            <a:avLst/>
          </a:prstGeom>
          <a:solidFill>
            <a:srgbClr val="FF0000">
              <a:alpha val="4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ight Triangle 24"/>
          <p:cNvSpPr/>
          <p:nvPr/>
        </p:nvSpPr>
        <p:spPr>
          <a:xfrm>
            <a:off x="5632704" y="5120640"/>
            <a:ext cx="685800" cy="685800"/>
          </a:xfrm>
          <a:prstGeom prst="rtTriangle">
            <a:avLst/>
          </a:prstGeom>
          <a:solidFill>
            <a:srgbClr val="FF0000">
              <a:alpha val="4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533400" y="3124200"/>
            <a:ext cx="8305800" cy="369332"/>
          </a:xfrm>
          <a:prstGeom prst="rect">
            <a:avLst/>
          </a:prstGeom>
          <a:noFill/>
        </p:spPr>
        <p:txBody>
          <a:bodyPr wrap="square" rtlCol="0">
            <a:spAutoFit/>
          </a:bodyPr>
          <a:lstStyle/>
          <a:p>
            <a:r>
              <a:rPr lang="en-US" dirty="0"/>
              <a:t>Consumers, however, get surplus under 3</a:t>
            </a:r>
            <a:r>
              <a:rPr lang="en-US" baseline="30000" dirty="0"/>
              <a:t>rd</a:t>
            </a:r>
            <a:r>
              <a:rPr lang="en-US" dirty="0"/>
              <a:t> degree price discrimination, because</a:t>
            </a:r>
          </a:p>
        </p:txBody>
      </p:sp>
      <p:sp>
        <p:nvSpPr>
          <p:cNvPr id="28" name="Right Triangle 27"/>
          <p:cNvSpPr/>
          <p:nvPr/>
        </p:nvSpPr>
        <p:spPr>
          <a:xfrm>
            <a:off x="557784" y="3803904"/>
            <a:ext cx="1371600" cy="990600"/>
          </a:xfrm>
          <a:prstGeom prst="rtTriangle">
            <a:avLst/>
          </a:prstGeom>
          <a:solidFill>
            <a:srgbClr val="0000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ight Triangle 28"/>
          <p:cNvSpPr/>
          <p:nvPr/>
        </p:nvSpPr>
        <p:spPr>
          <a:xfrm>
            <a:off x="4928616" y="4443984"/>
            <a:ext cx="676656" cy="667512"/>
          </a:xfrm>
          <a:prstGeom prst="rtTriangle">
            <a:avLst/>
          </a:prstGeom>
          <a:solidFill>
            <a:srgbClr val="F935C4">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838200" y="4267200"/>
            <a:ext cx="762000" cy="381000"/>
          </a:xfrm>
          <a:prstGeom prst="rect">
            <a:avLst/>
          </a:prstGeom>
          <a:noFill/>
        </p:spPr>
        <p:txBody>
          <a:bodyPr wrap="square" rtlCol="0">
            <a:spAutoFit/>
          </a:bodyPr>
          <a:lstStyle/>
          <a:p>
            <a:r>
              <a:rPr lang="en-US" b="1" i="1" dirty="0"/>
              <a:t>CS</a:t>
            </a:r>
          </a:p>
        </p:txBody>
      </p:sp>
      <p:sp>
        <p:nvSpPr>
          <p:cNvPr id="31" name="TextBox 30"/>
          <p:cNvSpPr txBox="1"/>
          <p:nvPr/>
        </p:nvSpPr>
        <p:spPr>
          <a:xfrm>
            <a:off x="4953000" y="4724400"/>
            <a:ext cx="762000" cy="381000"/>
          </a:xfrm>
          <a:prstGeom prst="rect">
            <a:avLst/>
          </a:prstGeom>
          <a:noFill/>
        </p:spPr>
        <p:txBody>
          <a:bodyPr wrap="square" rtlCol="0">
            <a:spAutoFit/>
          </a:bodyPr>
          <a:lstStyle/>
          <a:p>
            <a:r>
              <a:rPr lang="en-US" b="1" i="1" dirty="0"/>
              <a:t>CS</a:t>
            </a:r>
          </a:p>
        </p:txBody>
      </p:sp>
      <p:sp>
        <p:nvSpPr>
          <p:cNvPr id="32" name="TextBox 31"/>
          <p:cNvSpPr txBox="1"/>
          <p:nvPr/>
        </p:nvSpPr>
        <p:spPr>
          <a:xfrm>
            <a:off x="2133600" y="5257800"/>
            <a:ext cx="762000" cy="381000"/>
          </a:xfrm>
          <a:prstGeom prst="rect">
            <a:avLst/>
          </a:prstGeom>
          <a:noFill/>
        </p:spPr>
        <p:txBody>
          <a:bodyPr wrap="square" rtlCol="0">
            <a:spAutoFit/>
          </a:bodyPr>
          <a:lstStyle/>
          <a:p>
            <a:r>
              <a:rPr lang="en-US" b="1" i="1" dirty="0"/>
              <a:t>DWL</a:t>
            </a:r>
          </a:p>
        </p:txBody>
      </p:sp>
      <p:sp>
        <p:nvSpPr>
          <p:cNvPr id="33" name="TextBox 32"/>
          <p:cNvSpPr txBox="1"/>
          <p:nvPr/>
        </p:nvSpPr>
        <p:spPr>
          <a:xfrm>
            <a:off x="5562600" y="5458968"/>
            <a:ext cx="762000" cy="381000"/>
          </a:xfrm>
          <a:prstGeom prst="rect">
            <a:avLst/>
          </a:prstGeom>
          <a:noFill/>
        </p:spPr>
        <p:txBody>
          <a:bodyPr wrap="square" rtlCol="0">
            <a:spAutoFit/>
          </a:bodyPr>
          <a:lstStyle/>
          <a:p>
            <a:r>
              <a:rPr lang="en-US" b="1" i="1" dirty="0"/>
              <a:t>DWL</a:t>
            </a:r>
          </a:p>
        </p:txBody>
      </p:sp>
      <p:sp>
        <p:nvSpPr>
          <p:cNvPr id="34" name="TextBox 33"/>
          <p:cNvSpPr txBox="1"/>
          <p:nvPr/>
        </p:nvSpPr>
        <p:spPr>
          <a:xfrm>
            <a:off x="2209800" y="3733800"/>
            <a:ext cx="2133600" cy="923330"/>
          </a:xfrm>
          <a:prstGeom prst="rect">
            <a:avLst/>
          </a:prstGeom>
          <a:noFill/>
        </p:spPr>
        <p:txBody>
          <a:bodyPr wrap="square" rtlCol="0">
            <a:spAutoFit/>
          </a:bodyPr>
          <a:lstStyle/>
          <a:p>
            <a:pPr algn="ctr"/>
            <a:r>
              <a:rPr lang="en-US" dirty="0"/>
              <a:t>This then leaves monopolists with </a:t>
            </a:r>
            <a:r>
              <a:rPr lang="en-US" b="1" i="1" dirty="0">
                <a:solidFill>
                  <a:srgbClr val="00AE00"/>
                </a:solidFill>
              </a:rPr>
              <a:t>less profit</a:t>
            </a:r>
            <a:r>
              <a:rPr lang="en-US" dirty="0"/>
              <a:t>.</a:t>
            </a:r>
          </a:p>
        </p:txBody>
      </p:sp>
      <p:sp>
        <p:nvSpPr>
          <p:cNvPr id="35" name="Rectangle 34"/>
          <p:cNvSpPr/>
          <p:nvPr/>
        </p:nvSpPr>
        <p:spPr>
          <a:xfrm>
            <a:off x="557784" y="4809744"/>
            <a:ext cx="1399032" cy="990600"/>
          </a:xfrm>
          <a:prstGeom prst="rect">
            <a:avLst/>
          </a:prstGeom>
          <a:solidFill>
            <a:srgbClr val="00BA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a:off x="4937760" y="5129784"/>
            <a:ext cx="685800" cy="685800"/>
          </a:xfrm>
          <a:prstGeom prst="rect">
            <a:avLst/>
          </a:prstGeom>
          <a:solidFill>
            <a:srgbClr val="00BA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762000" y="5181600"/>
            <a:ext cx="762000" cy="369332"/>
          </a:xfrm>
          <a:prstGeom prst="rect">
            <a:avLst/>
          </a:prstGeom>
          <a:noFill/>
        </p:spPr>
        <p:txBody>
          <a:bodyPr wrap="square" rtlCol="0">
            <a:spAutoFit/>
          </a:bodyPr>
          <a:lstStyle/>
          <a:p>
            <a:r>
              <a:rPr lang="en-US" b="1" i="1" dirty="0"/>
              <a:t>Profit</a:t>
            </a:r>
          </a:p>
        </p:txBody>
      </p:sp>
      <p:sp>
        <p:nvSpPr>
          <p:cNvPr id="38" name="TextBox 37"/>
          <p:cNvSpPr txBox="1"/>
          <p:nvPr/>
        </p:nvSpPr>
        <p:spPr>
          <a:xfrm>
            <a:off x="4919472" y="5257800"/>
            <a:ext cx="762000" cy="369332"/>
          </a:xfrm>
          <a:prstGeom prst="rect">
            <a:avLst/>
          </a:prstGeom>
          <a:noFill/>
        </p:spPr>
        <p:txBody>
          <a:bodyPr wrap="square" rtlCol="0">
            <a:spAutoFit/>
          </a:bodyPr>
          <a:lstStyle/>
          <a:p>
            <a:r>
              <a:rPr lang="en-US" b="1" i="1" dirty="0"/>
              <a:t>Profit</a:t>
            </a:r>
          </a:p>
        </p:txBody>
      </p:sp>
      <p:sp>
        <p:nvSpPr>
          <p:cNvPr id="39" name="TextBox 38"/>
          <p:cNvSpPr txBox="1"/>
          <p:nvPr/>
        </p:nvSpPr>
        <p:spPr>
          <a:xfrm>
            <a:off x="5486400" y="3374136"/>
            <a:ext cx="3048000" cy="1200329"/>
          </a:xfrm>
          <a:prstGeom prst="rect">
            <a:avLst/>
          </a:prstGeom>
          <a:noFill/>
        </p:spPr>
        <p:txBody>
          <a:bodyPr wrap="square" rtlCol="0">
            <a:spAutoFit/>
          </a:bodyPr>
          <a:lstStyle/>
          <a:p>
            <a:r>
              <a:rPr lang="en-US" dirty="0"/>
              <a:t>monopolists cannot extract all surplus as they do under 1</a:t>
            </a:r>
            <a:r>
              <a:rPr lang="en-US" baseline="30000" dirty="0"/>
              <a:t>st</a:t>
            </a:r>
            <a:r>
              <a:rPr lang="en-US" dirty="0"/>
              <a:t> degree price discrimination. </a:t>
            </a:r>
          </a:p>
          <a:p>
            <a:endParaRPr lang="en-US" dirty="0"/>
          </a:p>
        </p:txBody>
      </p:sp>
      <p:sp>
        <p:nvSpPr>
          <p:cNvPr id="41" name="Footer Placeholder 1">
            <a:extLst>
              <a:ext uri="{FF2B5EF4-FFF2-40B4-BE49-F238E27FC236}">
                <a16:creationId xmlns:a16="http://schemas.microsoft.com/office/drawing/2014/main" id="{87EE2A9B-03EF-437A-A6B8-CA218B4344DA}"/>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42" name="TextBox 41">
            <a:extLst>
              <a:ext uri="{FF2B5EF4-FFF2-40B4-BE49-F238E27FC236}">
                <a16:creationId xmlns:a16="http://schemas.microsoft.com/office/drawing/2014/main" id="{789F16D4-4F0A-41C5-A7C4-C9F80612E86C}"/>
              </a:ext>
            </a:extLst>
          </p:cNvPr>
          <p:cNvSpPr txBox="1"/>
          <p:nvPr/>
        </p:nvSpPr>
        <p:spPr>
          <a:xfrm>
            <a:off x="294014" y="3579911"/>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3" name="TextBox 42">
            <a:extLst>
              <a:ext uri="{FF2B5EF4-FFF2-40B4-BE49-F238E27FC236}">
                <a16:creationId xmlns:a16="http://schemas.microsoft.com/office/drawing/2014/main" id="{68EF76A3-E6E1-4203-ACA8-7FCDF9FFE1BF}"/>
              </a:ext>
            </a:extLst>
          </p:cNvPr>
          <p:cNvSpPr txBox="1"/>
          <p:nvPr/>
        </p:nvSpPr>
        <p:spPr>
          <a:xfrm>
            <a:off x="4653566" y="3507312"/>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4" name="TextBox 43">
            <a:extLst>
              <a:ext uri="{FF2B5EF4-FFF2-40B4-BE49-F238E27FC236}">
                <a16:creationId xmlns:a16="http://schemas.microsoft.com/office/drawing/2014/main" id="{54932443-0E66-44B4-A781-357340DFFCC8}"/>
              </a:ext>
            </a:extLst>
          </p:cNvPr>
          <p:cNvSpPr txBox="1"/>
          <p:nvPr/>
        </p:nvSpPr>
        <p:spPr>
          <a:xfrm>
            <a:off x="303847" y="3493532"/>
            <a:ext cx="381000" cy="246221"/>
          </a:xfrm>
          <a:prstGeom prst="rect">
            <a:avLst/>
          </a:prstGeom>
          <a:noFill/>
        </p:spPr>
        <p:txBody>
          <a:bodyPr wrap="square" rtlCol="0">
            <a:spAutoFit/>
          </a:bodyPr>
          <a:lstStyle/>
          <a:p>
            <a:r>
              <a:rPr lang="en-GB" sz="1000" i="1"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45" name="TextBox 44">
            <a:extLst>
              <a:ext uri="{FF2B5EF4-FFF2-40B4-BE49-F238E27FC236}">
                <a16:creationId xmlns:a16="http://schemas.microsoft.com/office/drawing/2014/main" id="{9B62607B-E07F-4D77-BE1A-575CED19DD92}"/>
              </a:ext>
            </a:extLst>
          </p:cNvPr>
          <p:cNvSpPr txBox="1"/>
          <p:nvPr/>
        </p:nvSpPr>
        <p:spPr>
          <a:xfrm>
            <a:off x="4653566" y="3491526"/>
            <a:ext cx="381000" cy="246221"/>
          </a:xfrm>
          <a:prstGeom prst="rect">
            <a:avLst/>
          </a:prstGeom>
          <a:noFill/>
        </p:spPr>
        <p:txBody>
          <a:bodyPr wrap="square" rtlCol="0">
            <a:spAutoFit/>
          </a:bodyPr>
          <a:lstStyle/>
          <a:p>
            <a:r>
              <a:rPr lang="en-GB" sz="1000" i="1"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2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0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20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20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20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20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2000"/>
                                        <p:tgtEl>
                                          <p:spTgt spid="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2000"/>
                                        <p:tgtEl>
                                          <p:spTgt spid="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2000"/>
                                        <p:tgtEl>
                                          <p:spTgt spid="3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3" grpId="0"/>
      <p:bldP spid="24" grpId="0" animBg="1"/>
      <p:bldP spid="25" grpId="0" animBg="1"/>
      <p:bldP spid="26" grpId="0"/>
      <p:bldP spid="28" grpId="0" animBg="1"/>
      <p:bldP spid="29" grpId="0" animBg="1"/>
      <p:bldP spid="30" grpId="0"/>
      <p:bldP spid="31" grpId="0"/>
      <p:bldP spid="32" grpId="0"/>
      <p:bldP spid="33" grpId="0"/>
      <p:bldP spid="34" grpId="0"/>
      <p:bldP spid="35" grpId="0" animBg="1"/>
      <p:bldP spid="36" grpId="0" animBg="1"/>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253"/>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Second-Degree Price Discrimination</a:t>
            </a:r>
          </a:p>
        </p:txBody>
      </p:sp>
      <p:pic>
        <p:nvPicPr>
          <p:cNvPr id="5" name="Picture 4"/>
          <p:cNvPicPr>
            <a:picLocks noChangeAspect="1"/>
          </p:cNvPicPr>
          <p:nvPr/>
        </p:nvPicPr>
        <p:blipFill>
          <a:blip r:embed="rId2"/>
          <a:stretch>
            <a:fillRect/>
          </a:stretch>
        </p:blipFill>
        <p:spPr>
          <a:xfrm>
            <a:off x="304800" y="3261360"/>
            <a:ext cx="3694176" cy="3291840"/>
          </a:xfrm>
          <a:prstGeom prst="rect">
            <a:avLst/>
          </a:prstGeom>
        </p:spPr>
      </p:pic>
      <p:pic>
        <p:nvPicPr>
          <p:cNvPr id="6" name="Picture 5"/>
          <p:cNvPicPr>
            <a:picLocks noChangeAspect="1"/>
          </p:cNvPicPr>
          <p:nvPr/>
        </p:nvPicPr>
        <p:blipFill>
          <a:blip r:embed="rId3"/>
          <a:stretch>
            <a:fillRect/>
          </a:stretch>
        </p:blipFill>
        <p:spPr>
          <a:xfrm>
            <a:off x="283464" y="3264408"/>
            <a:ext cx="3730752" cy="3314700"/>
          </a:xfrm>
          <a:prstGeom prst="rect">
            <a:avLst/>
          </a:prstGeom>
        </p:spPr>
      </p:pic>
      <p:pic>
        <p:nvPicPr>
          <p:cNvPr id="7" name="Picture 6"/>
          <p:cNvPicPr>
            <a:picLocks noChangeAspect="1"/>
          </p:cNvPicPr>
          <p:nvPr/>
        </p:nvPicPr>
        <p:blipFill>
          <a:blip r:embed="rId4"/>
          <a:stretch>
            <a:fillRect/>
          </a:stretch>
        </p:blipFill>
        <p:spPr>
          <a:xfrm>
            <a:off x="292608" y="3264408"/>
            <a:ext cx="3712464" cy="3332988"/>
          </a:xfrm>
          <a:prstGeom prst="rect">
            <a:avLst/>
          </a:prstGeom>
        </p:spPr>
      </p:pic>
      <p:pic>
        <p:nvPicPr>
          <p:cNvPr id="8" name="Picture 7"/>
          <p:cNvPicPr>
            <a:picLocks noChangeAspect="1"/>
          </p:cNvPicPr>
          <p:nvPr/>
        </p:nvPicPr>
        <p:blipFill>
          <a:blip r:embed="rId5"/>
          <a:stretch>
            <a:fillRect/>
          </a:stretch>
        </p:blipFill>
        <p:spPr>
          <a:xfrm>
            <a:off x="292608" y="3236976"/>
            <a:ext cx="3712464" cy="3355848"/>
          </a:xfrm>
          <a:prstGeom prst="rect">
            <a:avLst/>
          </a:prstGeom>
        </p:spPr>
      </p:pic>
      <p:sp>
        <p:nvSpPr>
          <p:cNvPr id="12" name="TextBox 11"/>
          <p:cNvSpPr txBox="1"/>
          <p:nvPr/>
        </p:nvSpPr>
        <p:spPr>
          <a:xfrm>
            <a:off x="304800" y="1143000"/>
            <a:ext cx="8382000" cy="646331"/>
          </a:xfrm>
          <a:prstGeom prst="rect">
            <a:avLst/>
          </a:prstGeom>
          <a:noFill/>
        </p:spPr>
        <p:txBody>
          <a:bodyPr wrap="square" rtlCol="0">
            <a:spAutoFit/>
          </a:bodyPr>
          <a:lstStyle/>
          <a:p>
            <a:r>
              <a:rPr lang="en-US" dirty="0"/>
              <a:t>In both 1</a:t>
            </a:r>
            <a:r>
              <a:rPr lang="en-US" baseline="30000" dirty="0"/>
              <a:t>st</a:t>
            </a:r>
            <a:r>
              <a:rPr lang="en-US" dirty="0"/>
              <a:t> and 3</a:t>
            </a:r>
            <a:r>
              <a:rPr lang="en-US" baseline="30000" dirty="0"/>
              <a:t>rd</a:t>
            </a:r>
            <a:r>
              <a:rPr lang="en-US" dirty="0"/>
              <a:t> Degree Price Discrimination, the assumption is that firms can tell each of their consumers’ demands. </a:t>
            </a:r>
          </a:p>
        </p:txBody>
      </p:sp>
      <p:sp>
        <p:nvSpPr>
          <p:cNvPr id="13" name="TextBox 12"/>
          <p:cNvSpPr txBox="1"/>
          <p:nvPr/>
        </p:nvSpPr>
        <p:spPr>
          <a:xfrm>
            <a:off x="304800" y="1792069"/>
            <a:ext cx="8610600" cy="646331"/>
          </a:xfrm>
          <a:prstGeom prst="rect">
            <a:avLst/>
          </a:prstGeom>
          <a:noFill/>
        </p:spPr>
        <p:txBody>
          <a:bodyPr wrap="square" rtlCol="0">
            <a:spAutoFit/>
          </a:bodyPr>
          <a:lstStyle/>
          <a:p>
            <a:r>
              <a:rPr lang="en-US" dirty="0"/>
              <a:t>Under </a:t>
            </a:r>
            <a:r>
              <a:rPr lang="en-US" b="1" dirty="0"/>
              <a:t>2</a:t>
            </a:r>
            <a:r>
              <a:rPr lang="en-US" b="1" baseline="30000" dirty="0"/>
              <a:t>nd</a:t>
            </a:r>
            <a:r>
              <a:rPr lang="en-US" b="1" dirty="0"/>
              <a:t> Degree Price Discrimination</a:t>
            </a:r>
            <a:r>
              <a:rPr lang="en-US" dirty="0"/>
              <a:t>, firms are assumed to </a:t>
            </a:r>
            <a:r>
              <a:rPr lang="en-US" b="1" i="1" dirty="0"/>
              <a:t>know only the distribution of demands in the population </a:t>
            </a:r>
            <a:r>
              <a:rPr lang="en-US" dirty="0"/>
              <a:t>but cannot tell </a:t>
            </a:r>
            <a:r>
              <a:rPr lang="en-US" i="1" dirty="0"/>
              <a:t>individual demands </a:t>
            </a:r>
            <a:r>
              <a:rPr lang="en-US" dirty="0"/>
              <a:t>of their consumers. </a:t>
            </a:r>
          </a:p>
        </p:txBody>
      </p:sp>
      <p:sp>
        <p:nvSpPr>
          <p:cNvPr id="14" name="TextBox 13"/>
          <p:cNvSpPr txBox="1"/>
          <p:nvPr/>
        </p:nvSpPr>
        <p:spPr>
          <a:xfrm>
            <a:off x="3733800" y="1432715"/>
            <a:ext cx="4373880" cy="381000"/>
          </a:xfrm>
          <a:prstGeom prst="rect">
            <a:avLst/>
          </a:prstGeom>
          <a:noFill/>
        </p:spPr>
        <p:txBody>
          <a:bodyPr wrap="square" rtlCol="0">
            <a:spAutoFit/>
          </a:bodyPr>
          <a:lstStyle/>
          <a:p>
            <a:r>
              <a:rPr lang="en-US" b="1" dirty="0">
                <a:solidFill>
                  <a:srgbClr val="FF0000"/>
                </a:solidFill>
              </a:rPr>
              <a:t>But what if they can’t?</a:t>
            </a:r>
          </a:p>
        </p:txBody>
      </p:sp>
      <p:sp>
        <p:nvSpPr>
          <p:cNvPr id="16" name="TextBox 15"/>
          <p:cNvSpPr txBox="1"/>
          <p:nvPr/>
        </p:nvSpPr>
        <p:spPr>
          <a:xfrm>
            <a:off x="304800" y="2438400"/>
            <a:ext cx="8305800" cy="646331"/>
          </a:xfrm>
          <a:prstGeom prst="rect">
            <a:avLst/>
          </a:prstGeom>
          <a:noFill/>
        </p:spPr>
        <p:txBody>
          <a:bodyPr wrap="square" rtlCol="0">
            <a:spAutoFit/>
          </a:bodyPr>
          <a:lstStyle/>
          <a:p>
            <a:r>
              <a:rPr lang="en-US" dirty="0"/>
              <a:t>Suppose we again have </a:t>
            </a:r>
            <a:r>
              <a:rPr lang="en-US" b="1" i="1" dirty="0">
                <a:solidFill>
                  <a:srgbClr val="0000FF"/>
                </a:solidFill>
              </a:rPr>
              <a:t>high-demand </a:t>
            </a:r>
            <a:r>
              <a:rPr lang="en-US" dirty="0"/>
              <a:t>and </a:t>
            </a:r>
            <a:r>
              <a:rPr lang="en-US" b="1" i="1" dirty="0">
                <a:solidFill>
                  <a:srgbClr val="F935C4"/>
                </a:solidFill>
              </a:rPr>
              <a:t>low demand </a:t>
            </a:r>
            <a:r>
              <a:rPr lang="en-US" dirty="0"/>
              <a:t>consumer types, and suppose they are represented equally in the population.</a:t>
            </a:r>
          </a:p>
        </p:txBody>
      </p:sp>
      <p:sp>
        <p:nvSpPr>
          <p:cNvPr id="17" name="TextBox 16"/>
          <p:cNvSpPr txBox="1"/>
          <p:nvPr/>
        </p:nvSpPr>
        <p:spPr>
          <a:xfrm>
            <a:off x="1143000" y="3124200"/>
            <a:ext cx="7467600" cy="369332"/>
          </a:xfrm>
          <a:prstGeom prst="rect">
            <a:avLst/>
          </a:prstGeom>
          <a:noFill/>
        </p:spPr>
        <p:txBody>
          <a:bodyPr wrap="square" rtlCol="0">
            <a:spAutoFit/>
          </a:bodyPr>
          <a:lstStyle/>
          <a:p>
            <a:r>
              <a:rPr lang="en-US" dirty="0"/>
              <a:t>And suppose </a:t>
            </a:r>
            <a:r>
              <a:rPr lang="en-US" b="1" i="1" dirty="0">
                <a:solidFill>
                  <a:srgbClr val="00AE00"/>
                </a:solidFill>
              </a:rPr>
              <a:t>MC</a:t>
            </a:r>
            <a:r>
              <a:rPr lang="en-US" b="1" i="1" dirty="0"/>
              <a:t> </a:t>
            </a:r>
            <a:r>
              <a:rPr lang="en-US" dirty="0"/>
              <a:t>is again constant at 10.</a:t>
            </a:r>
          </a:p>
        </p:txBody>
      </p:sp>
      <p:sp>
        <p:nvSpPr>
          <p:cNvPr id="18" name="TextBox 17"/>
          <p:cNvSpPr txBox="1"/>
          <p:nvPr/>
        </p:nvSpPr>
        <p:spPr>
          <a:xfrm>
            <a:off x="1828800" y="3505200"/>
            <a:ext cx="7162800" cy="646331"/>
          </a:xfrm>
          <a:prstGeom prst="rect">
            <a:avLst/>
          </a:prstGeom>
          <a:noFill/>
        </p:spPr>
        <p:txBody>
          <a:bodyPr wrap="square" rtlCol="0">
            <a:spAutoFit/>
          </a:bodyPr>
          <a:lstStyle/>
          <a:p>
            <a:r>
              <a:rPr lang="en-US" dirty="0"/>
              <a:t>If the monopolist knew </a:t>
            </a:r>
            <a:r>
              <a:rPr lang="en-US" i="1" dirty="0"/>
              <a:t>individual </a:t>
            </a:r>
            <a:r>
              <a:rPr lang="en-US" dirty="0"/>
              <a:t>demands and could </a:t>
            </a:r>
            <a:r>
              <a:rPr lang="en-US" i="1" dirty="0"/>
              <a:t>perfectly price discriminate</a:t>
            </a:r>
            <a:r>
              <a:rPr lang="en-US" dirty="0"/>
              <a:t>, she would sell 200 units to type 1 and 100 to type 2, charging</a:t>
            </a:r>
          </a:p>
        </p:txBody>
      </p:sp>
      <p:sp>
        <p:nvSpPr>
          <p:cNvPr id="19" name="TextBox 18"/>
          <p:cNvSpPr txBox="1"/>
          <p:nvPr/>
        </p:nvSpPr>
        <p:spPr>
          <a:xfrm>
            <a:off x="4191000" y="4267200"/>
            <a:ext cx="3657600" cy="369332"/>
          </a:xfrm>
          <a:prstGeom prst="rect">
            <a:avLst/>
          </a:prstGeom>
          <a:noFill/>
        </p:spPr>
        <p:txBody>
          <a:bodyPr wrap="square" rtlCol="0">
            <a:spAutoFit/>
          </a:bodyPr>
          <a:lstStyle/>
          <a:p>
            <a:r>
              <a:rPr lang="en-US" dirty="0"/>
              <a:t>€1,000+</a:t>
            </a:r>
            <a:r>
              <a:rPr lang="en-US" i="1" dirty="0"/>
              <a:t>a </a:t>
            </a:r>
            <a:r>
              <a:rPr lang="en-US" dirty="0"/>
              <a:t>to </a:t>
            </a:r>
            <a:r>
              <a:rPr lang="en-US" b="1" i="1" dirty="0">
                <a:solidFill>
                  <a:srgbClr val="F935C4"/>
                </a:solidFill>
              </a:rPr>
              <a:t>type 2</a:t>
            </a:r>
            <a:r>
              <a:rPr lang="en-US" dirty="0"/>
              <a:t> and </a:t>
            </a:r>
          </a:p>
        </p:txBody>
      </p:sp>
      <p:sp>
        <p:nvSpPr>
          <p:cNvPr id="20" name="TextBox 19"/>
          <p:cNvSpPr txBox="1"/>
          <p:nvPr/>
        </p:nvSpPr>
        <p:spPr>
          <a:xfrm>
            <a:off x="4191000" y="4636532"/>
            <a:ext cx="3657600" cy="369332"/>
          </a:xfrm>
          <a:prstGeom prst="rect">
            <a:avLst/>
          </a:prstGeom>
          <a:noFill/>
        </p:spPr>
        <p:txBody>
          <a:bodyPr wrap="square" rtlCol="0">
            <a:spAutoFit/>
          </a:bodyPr>
          <a:lstStyle/>
          <a:p>
            <a:r>
              <a:rPr lang="en-US" dirty="0"/>
              <a:t>€2,000+</a:t>
            </a:r>
            <a:r>
              <a:rPr lang="en-US" i="1" dirty="0"/>
              <a:t>a</a:t>
            </a:r>
            <a:r>
              <a:rPr lang="en-US" dirty="0"/>
              <a:t>+</a:t>
            </a:r>
            <a:r>
              <a:rPr lang="en-US" i="1" dirty="0"/>
              <a:t>b</a:t>
            </a:r>
            <a:r>
              <a:rPr lang="en-US" dirty="0"/>
              <a:t>+</a:t>
            </a:r>
            <a:r>
              <a:rPr lang="en-US" i="1" dirty="0"/>
              <a:t>c </a:t>
            </a:r>
            <a:r>
              <a:rPr lang="en-US" dirty="0"/>
              <a:t>to </a:t>
            </a:r>
            <a:r>
              <a:rPr lang="en-US" b="1" i="1" dirty="0">
                <a:solidFill>
                  <a:srgbClr val="0000FF"/>
                </a:solidFill>
              </a:rPr>
              <a:t>type 1</a:t>
            </a:r>
            <a:r>
              <a:rPr lang="en-US" dirty="0"/>
              <a:t> consumers. </a:t>
            </a:r>
          </a:p>
        </p:txBody>
      </p:sp>
      <p:sp>
        <p:nvSpPr>
          <p:cNvPr id="23" name="Right Triangle 22"/>
          <p:cNvSpPr/>
          <p:nvPr/>
        </p:nvSpPr>
        <p:spPr>
          <a:xfrm>
            <a:off x="493776" y="4114800"/>
            <a:ext cx="1295400" cy="1676400"/>
          </a:xfrm>
          <a:prstGeom prst="rtTriangle">
            <a:avLst/>
          </a:prstGeom>
          <a:solidFill>
            <a:srgbClr val="F935C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493776" y="5797296"/>
            <a:ext cx="1316736" cy="548640"/>
          </a:xfrm>
          <a:prstGeom prst="rect">
            <a:avLst/>
          </a:prstGeom>
          <a:solidFill>
            <a:srgbClr val="00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€1,000</a:t>
            </a:r>
          </a:p>
        </p:txBody>
      </p:sp>
      <p:sp>
        <p:nvSpPr>
          <p:cNvPr id="27" name="Rectangle 26"/>
          <p:cNvSpPr/>
          <p:nvPr/>
        </p:nvSpPr>
        <p:spPr>
          <a:xfrm>
            <a:off x="493776" y="5797296"/>
            <a:ext cx="2642616" cy="548640"/>
          </a:xfrm>
          <a:prstGeom prst="rect">
            <a:avLst/>
          </a:prstGeom>
          <a:solidFill>
            <a:srgbClr val="00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€2,000</a:t>
            </a:r>
          </a:p>
        </p:txBody>
      </p:sp>
      <p:sp>
        <p:nvSpPr>
          <p:cNvPr id="28" name="Rectangle 27"/>
          <p:cNvSpPr/>
          <p:nvPr/>
        </p:nvSpPr>
        <p:spPr>
          <a:xfrm>
            <a:off x="990600" y="43434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2133600" y="52578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ight Triangle 29"/>
          <p:cNvSpPr/>
          <p:nvPr/>
        </p:nvSpPr>
        <p:spPr>
          <a:xfrm>
            <a:off x="493776" y="3557016"/>
            <a:ext cx="2606040" cy="2231136"/>
          </a:xfrm>
          <a:prstGeom prst="rtTriangle">
            <a:avLst/>
          </a:prstGeom>
          <a:solidFill>
            <a:srgbClr val="0000FF">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4267200" y="5181600"/>
            <a:ext cx="4572000" cy="1200329"/>
          </a:xfrm>
          <a:prstGeom prst="rect">
            <a:avLst/>
          </a:prstGeom>
          <a:noFill/>
        </p:spPr>
        <p:txBody>
          <a:bodyPr wrap="square" rtlCol="0">
            <a:spAutoFit/>
          </a:bodyPr>
          <a:lstStyle/>
          <a:p>
            <a:r>
              <a:rPr lang="en-US" dirty="0"/>
              <a:t>But if these two “packages” are offered by a second-degree price discriminating monopolist, will each type buy the package intended for him?</a:t>
            </a:r>
          </a:p>
        </p:txBody>
      </p:sp>
      <p:sp>
        <p:nvSpPr>
          <p:cNvPr id="24" name="Footer Placeholder 1">
            <a:extLst>
              <a:ext uri="{FF2B5EF4-FFF2-40B4-BE49-F238E27FC236}">
                <a16:creationId xmlns:a16="http://schemas.microsoft.com/office/drawing/2014/main" id="{F6DB6A48-0B9C-416A-9F7F-A66224EC4886}"/>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6" name="TextBox 25">
            <a:extLst>
              <a:ext uri="{FF2B5EF4-FFF2-40B4-BE49-F238E27FC236}">
                <a16:creationId xmlns:a16="http://schemas.microsoft.com/office/drawing/2014/main" id="{B1E1B7F0-D0C6-4BEC-8F1E-AE9AB82AFE76}"/>
              </a:ext>
            </a:extLst>
          </p:cNvPr>
          <p:cNvSpPr txBox="1"/>
          <p:nvPr/>
        </p:nvSpPr>
        <p:spPr>
          <a:xfrm>
            <a:off x="240792" y="3268557"/>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32" name="TextBox 31">
            <a:extLst>
              <a:ext uri="{FF2B5EF4-FFF2-40B4-BE49-F238E27FC236}">
                <a16:creationId xmlns:a16="http://schemas.microsoft.com/office/drawing/2014/main" id="{FAD1C4FE-5D33-49BD-B1C7-8CE1EE05FD76}"/>
              </a:ext>
            </a:extLst>
          </p:cNvPr>
          <p:cNvSpPr txBox="1"/>
          <p:nvPr/>
        </p:nvSpPr>
        <p:spPr>
          <a:xfrm>
            <a:off x="211353" y="3185755"/>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0" presetClass="entr" presetSubtype="0" fill="hold" grpId="0" nodeType="withEffect">
                                  <p:stCondLst>
                                    <p:cond delay="10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0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0" presetClass="entr" presetSubtype="0" fill="hold" grpId="0" nodeType="withEffect">
                                  <p:stCondLst>
                                    <p:cond delay="100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2000"/>
                                        <p:tgtEl>
                                          <p:spTgt spid="27"/>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2000"/>
                                        <p:tgtEl>
                                          <p:spTgt spid="30"/>
                                        </p:tgtEl>
                                      </p:cBhvr>
                                    </p:animEffect>
                                  </p:childTnLst>
                                </p:cTn>
                              </p:par>
                              <p:par>
                                <p:cTn id="55" presetID="10" presetClass="exit" presetSubtype="0" fill="hold" grpId="0" nodeType="withEffect">
                                  <p:stCondLst>
                                    <p:cond delay="0"/>
                                  </p:stCondLst>
                                  <p:childTnLst>
                                    <p:animEffect transition="out" filter="fade">
                                      <p:cBhvr>
                                        <p:cTn id="56" dur="2000"/>
                                        <p:tgtEl>
                                          <p:spTgt spid="29"/>
                                        </p:tgtEl>
                                      </p:cBhvr>
                                    </p:animEffect>
                                    <p:set>
                                      <p:cBhvr>
                                        <p:cTn id="57" dur="1" fill="hold">
                                          <p:stCondLst>
                                            <p:cond delay="1999"/>
                                          </p:stCondLst>
                                        </p:cTn>
                                        <p:tgtEl>
                                          <p:spTgt spid="29"/>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2000"/>
                                        <p:tgtEl>
                                          <p:spTgt spid="28"/>
                                        </p:tgtEl>
                                      </p:cBhvr>
                                    </p:animEffect>
                                    <p:set>
                                      <p:cBhvr>
                                        <p:cTn id="60" dur="1" fill="hold">
                                          <p:stCondLst>
                                            <p:cond delay="1999"/>
                                          </p:stCondLst>
                                        </p:cTn>
                                        <p:tgtEl>
                                          <p:spTgt spid="2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23"/>
                                        </p:tgtEl>
                                      </p:cBhvr>
                                    </p:animEffect>
                                    <p:set>
                                      <p:cBhvr>
                                        <p:cTn id="63" dur="1" fill="hold">
                                          <p:stCondLst>
                                            <p:cond delay="1999"/>
                                          </p:stCondLst>
                                        </p:cTn>
                                        <p:tgtEl>
                                          <p:spTgt spid="23"/>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25"/>
                                        </p:tgtEl>
                                      </p:cBhvr>
                                    </p:animEffect>
                                    <p:set>
                                      <p:cBhvr>
                                        <p:cTn id="66" dur="1" fill="hold">
                                          <p:stCondLst>
                                            <p:cond delay="1999"/>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p:bldP spid="19" grpId="0"/>
      <p:bldP spid="20" grpId="0"/>
      <p:bldP spid="23" grpId="0" animBg="1"/>
      <p:bldP spid="23" grpId="1" animBg="1"/>
      <p:bldP spid="25" grpId="0" animBg="1"/>
      <p:bldP spid="25" grpId="1" animBg="1"/>
      <p:bldP spid="27" grpId="0" animBg="1"/>
      <p:bldP spid="28" grpId="0" animBg="1"/>
      <p:bldP spid="29" grpId="0" animBg="1"/>
      <p:bldP spid="30"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3261360"/>
            <a:ext cx="3694176" cy="3291840"/>
          </a:xfrm>
          <a:prstGeom prst="rect">
            <a:avLst/>
          </a:prstGeom>
        </p:spPr>
      </p:pic>
      <p:pic>
        <p:nvPicPr>
          <p:cNvPr id="5" name="Picture 4"/>
          <p:cNvPicPr>
            <a:picLocks noChangeAspect="1"/>
          </p:cNvPicPr>
          <p:nvPr/>
        </p:nvPicPr>
        <p:blipFill>
          <a:blip r:embed="rId3"/>
          <a:stretch>
            <a:fillRect/>
          </a:stretch>
        </p:blipFill>
        <p:spPr>
          <a:xfrm>
            <a:off x="283464" y="3264408"/>
            <a:ext cx="3730752" cy="3314700"/>
          </a:xfrm>
          <a:prstGeom prst="rect">
            <a:avLst/>
          </a:prstGeom>
        </p:spPr>
      </p:pic>
      <p:pic>
        <p:nvPicPr>
          <p:cNvPr id="6" name="Picture 5"/>
          <p:cNvPicPr>
            <a:picLocks noChangeAspect="1"/>
          </p:cNvPicPr>
          <p:nvPr/>
        </p:nvPicPr>
        <p:blipFill>
          <a:blip r:embed="rId4"/>
          <a:stretch>
            <a:fillRect/>
          </a:stretch>
        </p:blipFill>
        <p:spPr>
          <a:xfrm>
            <a:off x="292608" y="3264408"/>
            <a:ext cx="3712464" cy="3332988"/>
          </a:xfrm>
          <a:prstGeom prst="rect">
            <a:avLst/>
          </a:prstGeom>
        </p:spPr>
      </p:pic>
      <p:pic>
        <p:nvPicPr>
          <p:cNvPr id="7" name="Picture 6"/>
          <p:cNvPicPr>
            <a:picLocks noChangeAspect="1"/>
          </p:cNvPicPr>
          <p:nvPr/>
        </p:nvPicPr>
        <p:blipFill>
          <a:blip r:embed="rId5"/>
          <a:stretch>
            <a:fillRect/>
          </a:stretch>
        </p:blipFill>
        <p:spPr>
          <a:xfrm>
            <a:off x="292608" y="3236976"/>
            <a:ext cx="3712464" cy="3355848"/>
          </a:xfrm>
          <a:prstGeom prst="rect">
            <a:avLst/>
          </a:prstGeom>
        </p:spPr>
      </p:pic>
      <p:pic>
        <p:nvPicPr>
          <p:cNvPr id="8" name="Picture 7"/>
          <p:cNvPicPr>
            <a:picLocks noChangeAspect="1"/>
          </p:cNvPicPr>
          <p:nvPr/>
        </p:nvPicPr>
        <p:blipFill>
          <a:blip r:embed="rId4"/>
          <a:stretch>
            <a:fillRect/>
          </a:stretch>
        </p:blipFill>
        <p:spPr>
          <a:xfrm>
            <a:off x="292608" y="3264408"/>
            <a:ext cx="3712464" cy="3332988"/>
          </a:xfrm>
          <a:prstGeom prst="rect">
            <a:avLst/>
          </a:prstGeom>
        </p:spPr>
      </p:pic>
      <p:pic>
        <p:nvPicPr>
          <p:cNvPr id="9" name="Picture 8"/>
          <p:cNvPicPr>
            <a:picLocks noChangeAspect="1"/>
          </p:cNvPicPr>
          <p:nvPr/>
        </p:nvPicPr>
        <p:blipFill>
          <a:blip r:embed="rId6"/>
          <a:stretch>
            <a:fillRect/>
          </a:stretch>
        </p:blipFill>
        <p:spPr>
          <a:xfrm>
            <a:off x="4590288" y="3264408"/>
            <a:ext cx="3749040" cy="3332988"/>
          </a:xfrm>
          <a:prstGeom prst="rect">
            <a:avLst/>
          </a:prstGeom>
        </p:spPr>
      </p:pic>
      <p:pic>
        <p:nvPicPr>
          <p:cNvPr id="10" name="Picture 9"/>
          <p:cNvPicPr>
            <a:picLocks noChangeAspect="1"/>
          </p:cNvPicPr>
          <p:nvPr/>
        </p:nvPicPr>
        <p:blipFill>
          <a:blip r:embed="rId7"/>
          <a:stretch>
            <a:fillRect/>
          </a:stretch>
        </p:blipFill>
        <p:spPr>
          <a:xfrm>
            <a:off x="4590288" y="3264408"/>
            <a:ext cx="3753612" cy="3351276"/>
          </a:xfrm>
          <a:prstGeom prst="rect">
            <a:avLst/>
          </a:prstGeom>
        </p:spPr>
      </p:pic>
      <p:sp>
        <p:nvSpPr>
          <p:cNvPr id="12" name="Title 2"/>
          <p:cNvSpPr>
            <a:spLocks noGrp="1"/>
          </p:cNvSpPr>
          <p:nvPr>
            <p:ph type="title" idx="4294967295"/>
          </p:nvPr>
        </p:nvSpPr>
        <p:spPr>
          <a:xfrm>
            <a:off x="-9832" y="4916"/>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Second-Degree Price Discrimination</a:t>
            </a:r>
          </a:p>
        </p:txBody>
      </p:sp>
      <p:sp>
        <p:nvSpPr>
          <p:cNvPr id="13" name="TextBox 12"/>
          <p:cNvSpPr txBox="1"/>
          <p:nvPr/>
        </p:nvSpPr>
        <p:spPr>
          <a:xfrm>
            <a:off x="304800" y="1143000"/>
            <a:ext cx="8534400" cy="369332"/>
          </a:xfrm>
          <a:prstGeom prst="rect">
            <a:avLst/>
          </a:prstGeom>
          <a:noFill/>
        </p:spPr>
        <p:txBody>
          <a:bodyPr wrap="square" rtlCol="0">
            <a:spAutoFit/>
          </a:bodyPr>
          <a:lstStyle/>
          <a:p>
            <a:r>
              <a:rPr lang="en-US" b="1" i="1" dirty="0">
                <a:solidFill>
                  <a:srgbClr val="0000FF"/>
                </a:solidFill>
              </a:rPr>
              <a:t>High-demand types </a:t>
            </a:r>
            <a:r>
              <a:rPr lang="en-US" dirty="0"/>
              <a:t>would get </a:t>
            </a:r>
            <a:r>
              <a:rPr lang="en-US" i="1" dirty="0"/>
              <a:t>no surplus </a:t>
            </a:r>
            <a:r>
              <a:rPr lang="en-US" dirty="0"/>
              <a:t>if they bought 200 units.</a:t>
            </a:r>
            <a:endParaRPr lang="en-US" b="1" i="1" dirty="0"/>
          </a:p>
        </p:txBody>
      </p:sp>
      <p:sp>
        <p:nvSpPr>
          <p:cNvPr id="14" name="TextBox 13"/>
          <p:cNvSpPr txBox="1"/>
          <p:nvPr/>
        </p:nvSpPr>
        <p:spPr>
          <a:xfrm>
            <a:off x="6553200" y="1143000"/>
            <a:ext cx="2209800" cy="369332"/>
          </a:xfrm>
          <a:prstGeom prst="rect">
            <a:avLst/>
          </a:prstGeom>
          <a:noFill/>
        </p:spPr>
        <p:txBody>
          <a:bodyPr wrap="square" rtlCol="0">
            <a:spAutoFit/>
          </a:bodyPr>
          <a:lstStyle/>
          <a:p>
            <a:r>
              <a:rPr lang="en-US" dirty="0"/>
              <a:t>But if they buy 100  </a:t>
            </a:r>
          </a:p>
        </p:txBody>
      </p:sp>
      <p:sp>
        <p:nvSpPr>
          <p:cNvPr id="15" name="TextBox 14"/>
          <p:cNvSpPr txBox="1"/>
          <p:nvPr/>
        </p:nvSpPr>
        <p:spPr>
          <a:xfrm>
            <a:off x="304800" y="1447800"/>
            <a:ext cx="8458200" cy="369332"/>
          </a:xfrm>
          <a:prstGeom prst="rect">
            <a:avLst/>
          </a:prstGeom>
          <a:noFill/>
        </p:spPr>
        <p:txBody>
          <a:bodyPr wrap="square" rtlCol="0">
            <a:spAutoFit/>
          </a:bodyPr>
          <a:lstStyle/>
          <a:p>
            <a:r>
              <a:rPr lang="en-US" dirty="0"/>
              <a:t>units at a price of €1,000+</a:t>
            </a:r>
            <a:r>
              <a:rPr lang="en-US" i="1" dirty="0"/>
              <a:t>a</a:t>
            </a:r>
            <a:r>
              <a:rPr lang="en-US" dirty="0"/>
              <a:t>, they get consumer surplus equal to </a:t>
            </a:r>
            <a:r>
              <a:rPr lang="en-US" i="1" dirty="0"/>
              <a:t>b.</a:t>
            </a:r>
            <a:endParaRPr lang="en-US" dirty="0"/>
          </a:p>
        </p:txBody>
      </p:sp>
      <p:sp>
        <p:nvSpPr>
          <p:cNvPr id="16" name="TextBox 15"/>
          <p:cNvSpPr txBox="1"/>
          <p:nvPr/>
        </p:nvSpPr>
        <p:spPr>
          <a:xfrm>
            <a:off x="304800" y="1828800"/>
            <a:ext cx="8458200" cy="646331"/>
          </a:xfrm>
          <a:prstGeom prst="rect">
            <a:avLst/>
          </a:prstGeom>
          <a:noFill/>
        </p:spPr>
        <p:txBody>
          <a:bodyPr wrap="square" rtlCol="0">
            <a:spAutoFit/>
          </a:bodyPr>
          <a:lstStyle/>
          <a:p>
            <a:r>
              <a:rPr lang="en-US" dirty="0"/>
              <a:t>If the monopolist charges €1,000+</a:t>
            </a:r>
            <a:r>
              <a:rPr lang="en-US" i="1" dirty="0"/>
              <a:t>a </a:t>
            </a:r>
            <a:r>
              <a:rPr lang="en-US" dirty="0"/>
              <a:t>for the 100 unit package, the highest price she can then set for the 200 unit package is €2,000+</a:t>
            </a:r>
            <a:r>
              <a:rPr lang="en-US" i="1" dirty="0"/>
              <a:t>a</a:t>
            </a:r>
            <a:r>
              <a:rPr lang="en-US" dirty="0"/>
              <a:t>+</a:t>
            </a:r>
            <a:r>
              <a:rPr lang="en-US" i="1" dirty="0"/>
              <a:t>c</a:t>
            </a:r>
            <a:r>
              <a:rPr lang="en-US" dirty="0"/>
              <a:t>, so that consumer surplus is also </a:t>
            </a:r>
            <a:r>
              <a:rPr lang="en-US" i="1" dirty="0"/>
              <a:t>b.</a:t>
            </a:r>
            <a:endParaRPr lang="en-US" dirty="0"/>
          </a:p>
        </p:txBody>
      </p:sp>
      <p:sp>
        <p:nvSpPr>
          <p:cNvPr id="18" name="Right Triangle 17"/>
          <p:cNvSpPr/>
          <p:nvPr/>
        </p:nvSpPr>
        <p:spPr>
          <a:xfrm>
            <a:off x="493776" y="4114800"/>
            <a:ext cx="1295400" cy="1676400"/>
          </a:xfrm>
          <a:prstGeom prst="rtTriangle">
            <a:avLst/>
          </a:prstGeom>
          <a:solidFill>
            <a:srgbClr val="0000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493776" y="5797296"/>
            <a:ext cx="2642616" cy="548640"/>
          </a:xfrm>
          <a:prstGeom prst="rect">
            <a:avLst/>
          </a:prstGeom>
          <a:solidFill>
            <a:srgbClr val="00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€2,000</a:t>
            </a:r>
          </a:p>
        </p:txBody>
      </p:sp>
      <p:sp>
        <p:nvSpPr>
          <p:cNvPr id="20" name="Right Triangle 19"/>
          <p:cNvSpPr/>
          <p:nvPr/>
        </p:nvSpPr>
        <p:spPr>
          <a:xfrm>
            <a:off x="1819656" y="4672584"/>
            <a:ext cx="1298448" cy="1106424"/>
          </a:xfrm>
          <a:prstGeom prst="rtTriangle">
            <a:avLst/>
          </a:prstGeom>
          <a:solidFill>
            <a:srgbClr val="0000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304800" y="2484667"/>
            <a:ext cx="8610600" cy="646331"/>
          </a:xfrm>
          <a:prstGeom prst="rect">
            <a:avLst/>
          </a:prstGeom>
          <a:noFill/>
        </p:spPr>
        <p:txBody>
          <a:bodyPr wrap="square" rtlCol="0">
            <a:spAutoFit/>
          </a:bodyPr>
          <a:lstStyle/>
          <a:p>
            <a:r>
              <a:rPr lang="en-US" dirty="0"/>
              <a:t>To charge an </a:t>
            </a:r>
            <a:r>
              <a:rPr lang="en-US" i="1" dirty="0"/>
              <a:t>even</a:t>
            </a:r>
            <a:r>
              <a:rPr lang="en-US" dirty="0"/>
              <a:t> </a:t>
            </a:r>
            <a:r>
              <a:rPr lang="en-US" i="1" dirty="0"/>
              <a:t>higher </a:t>
            </a:r>
            <a:r>
              <a:rPr lang="en-US" dirty="0"/>
              <a:t>price to high-demanders, the monopolist must </a:t>
            </a:r>
            <a:r>
              <a:rPr lang="en-US" i="1" dirty="0"/>
              <a:t>make the low-demand package </a:t>
            </a:r>
            <a:r>
              <a:rPr lang="en-US" b="1" i="1" dirty="0"/>
              <a:t>less attractive</a:t>
            </a:r>
            <a:r>
              <a:rPr lang="en-US" i="1" dirty="0"/>
              <a:t>.</a:t>
            </a:r>
            <a:endParaRPr lang="en-US" dirty="0"/>
          </a:p>
        </p:txBody>
      </p:sp>
      <p:sp>
        <p:nvSpPr>
          <p:cNvPr id="22" name="TextBox 21"/>
          <p:cNvSpPr txBox="1"/>
          <p:nvPr/>
        </p:nvSpPr>
        <p:spPr>
          <a:xfrm>
            <a:off x="1371600" y="3124200"/>
            <a:ext cx="3124200" cy="923330"/>
          </a:xfrm>
          <a:prstGeom prst="rect">
            <a:avLst/>
          </a:prstGeom>
          <a:noFill/>
        </p:spPr>
        <p:txBody>
          <a:bodyPr wrap="square" rtlCol="0">
            <a:spAutoFit/>
          </a:bodyPr>
          <a:lstStyle/>
          <a:p>
            <a:r>
              <a:rPr lang="en-US" dirty="0"/>
              <a:t>For instance, the </a:t>
            </a:r>
            <a:r>
              <a:rPr lang="en-US" i="1" dirty="0"/>
              <a:t>quantity </a:t>
            </a:r>
            <a:r>
              <a:rPr lang="en-US" dirty="0"/>
              <a:t>in the </a:t>
            </a:r>
            <a:r>
              <a:rPr lang="en-US" i="1" dirty="0"/>
              <a:t>low-demand package </a:t>
            </a:r>
            <a:r>
              <a:rPr lang="en-US" dirty="0"/>
              <a:t>could be reduced from 100 to 90.</a:t>
            </a:r>
          </a:p>
        </p:txBody>
      </p:sp>
      <p:sp>
        <p:nvSpPr>
          <p:cNvPr id="23" name="TextBox 22"/>
          <p:cNvSpPr txBox="1"/>
          <p:nvPr/>
        </p:nvSpPr>
        <p:spPr>
          <a:xfrm>
            <a:off x="5181600" y="2935069"/>
            <a:ext cx="3733800" cy="923330"/>
          </a:xfrm>
          <a:prstGeom prst="rect">
            <a:avLst/>
          </a:prstGeom>
          <a:noFill/>
        </p:spPr>
        <p:txBody>
          <a:bodyPr wrap="square" rtlCol="0">
            <a:spAutoFit/>
          </a:bodyPr>
          <a:lstStyle/>
          <a:p>
            <a:r>
              <a:rPr lang="en-US" dirty="0"/>
              <a:t>The monopolist could then charge only €900+</a:t>
            </a:r>
            <a:r>
              <a:rPr lang="en-US" i="1" dirty="0"/>
              <a:t>d </a:t>
            </a:r>
            <a:r>
              <a:rPr lang="en-US" dirty="0"/>
              <a:t>for the 90-unit package,…</a:t>
            </a:r>
          </a:p>
        </p:txBody>
      </p:sp>
      <p:sp>
        <p:nvSpPr>
          <p:cNvPr id="24" name="TextBox 23"/>
          <p:cNvSpPr txBox="1"/>
          <p:nvPr/>
        </p:nvSpPr>
        <p:spPr>
          <a:xfrm>
            <a:off x="6477000" y="3581400"/>
            <a:ext cx="2286000" cy="1200329"/>
          </a:xfrm>
          <a:prstGeom prst="rect">
            <a:avLst/>
          </a:prstGeom>
          <a:noFill/>
        </p:spPr>
        <p:txBody>
          <a:bodyPr wrap="square" rtlCol="0">
            <a:spAutoFit/>
          </a:bodyPr>
          <a:lstStyle/>
          <a:p>
            <a:r>
              <a:rPr lang="en-US" dirty="0"/>
              <a:t>… but that allows her to raise the price of the </a:t>
            </a:r>
            <a:r>
              <a:rPr lang="en-US" i="1" dirty="0"/>
              <a:t>high-demand package </a:t>
            </a:r>
            <a:r>
              <a:rPr lang="en-US" dirty="0"/>
              <a:t>to </a:t>
            </a:r>
          </a:p>
        </p:txBody>
      </p:sp>
      <p:sp>
        <p:nvSpPr>
          <p:cNvPr id="29" name="TextBox 28"/>
          <p:cNvSpPr txBox="1"/>
          <p:nvPr/>
        </p:nvSpPr>
        <p:spPr>
          <a:xfrm>
            <a:off x="7010400" y="4800600"/>
            <a:ext cx="1752600" cy="646331"/>
          </a:xfrm>
          <a:prstGeom prst="rect">
            <a:avLst/>
          </a:prstGeom>
          <a:noFill/>
        </p:spPr>
        <p:txBody>
          <a:bodyPr wrap="square" rtlCol="0">
            <a:spAutoFit/>
          </a:bodyPr>
          <a:lstStyle/>
          <a:p>
            <a:r>
              <a:rPr lang="en-US" dirty="0"/>
              <a:t>€2,000+</a:t>
            </a:r>
            <a:r>
              <a:rPr lang="en-US" i="1" dirty="0"/>
              <a:t>d</a:t>
            </a:r>
            <a:r>
              <a:rPr lang="en-US" dirty="0"/>
              <a:t>+</a:t>
            </a:r>
            <a:r>
              <a:rPr lang="en-US" i="1" dirty="0"/>
              <a:t>f</a:t>
            </a:r>
            <a:r>
              <a:rPr lang="en-US" dirty="0"/>
              <a:t>+</a:t>
            </a:r>
            <a:r>
              <a:rPr lang="en-US" i="1" dirty="0"/>
              <a:t>g</a:t>
            </a:r>
            <a:r>
              <a:rPr lang="en-US" dirty="0"/>
              <a:t>+</a:t>
            </a:r>
            <a:r>
              <a:rPr lang="en-US" i="1" dirty="0"/>
              <a:t>h.</a:t>
            </a:r>
            <a:endParaRPr lang="en-US" dirty="0"/>
          </a:p>
        </p:txBody>
      </p:sp>
      <p:sp>
        <p:nvSpPr>
          <p:cNvPr id="30" name="Right Triangle 29"/>
          <p:cNvSpPr/>
          <p:nvPr/>
        </p:nvSpPr>
        <p:spPr>
          <a:xfrm>
            <a:off x="4828032" y="4114800"/>
            <a:ext cx="1066800" cy="1371600"/>
          </a:xfrm>
          <a:prstGeom prst="rtTriangle">
            <a:avLst/>
          </a:prstGeom>
          <a:solidFill>
            <a:srgbClr val="F935C4">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a:off x="4828032" y="5486400"/>
            <a:ext cx="1066800" cy="304800"/>
          </a:xfrm>
          <a:prstGeom prst="rect">
            <a:avLst/>
          </a:prstGeom>
          <a:solidFill>
            <a:srgbClr val="F935C4">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a:off x="4828032" y="5806440"/>
            <a:ext cx="1066800" cy="539496"/>
          </a:xfrm>
          <a:prstGeom prst="rect">
            <a:avLst/>
          </a:prstGeom>
          <a:solidFill>
            <a:srgbClr val="00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€900</a:t>
            </a:r>
          </a:p>
        </p:txBody>
      </p:sp>
      <p:sp>
        <p:nvSpPr>
          <p:cNvPr id="33" name="Rectangle 32"/>
          <p:cNvSpPr/>
          <p:nvPr/>
        </p:nvSpPr>
        <p:spPr>
          <a:xfrm>
            <a:off x="4824984" y="5797296"/>
            <a:ext cx="2642616" cy="548640"/>
          </a:xfrm>
          <a:prstGeom prst="rect">
            <a:avLst/>
          </a:prstGeom>
          <a:solidFill>
            <a:srgbClr val="00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€2,000</a:t>
            </a:r>
          </a:p>
        </p:txBody>
      </p:sp>
      <p:sp>
        <p:nvSpPr>
          <p:cNvPr id="34" name="Right Triangle 33"/>
          <p:cNvSpPr/>
          <p:nvPr/>
        </p:nvSpPr>
        <p:spPr>
          <a:xfrm>
            <a:off x="4828032" y="4114800"/>
            <a:ext cx="1066800" cy="1371600"/>
          </a:xfrm>
          <a:prstGeom prst="rtTriangle">
            <a:avLst/>
          </a:prstGeom>
          <a:solidFill>
            <a:srgbClr val="0000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a:off x="4828032" y="5486400"/>
            <a:ext cx="1066800" cy="304800"/>
          </a:xfrm>
          <a:prstGeom prst="rect">
            <a:avLst/>
          </a:prstGeom>
          <a:solidFill>
            <a:srgbClr val="0000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ight Triangle 35"/>
          <p:cNvSpPr/>
          <p:nvPr/>
        </p:nvSpPr>
        <p:spPr>
          <a:xfrm>
            <a:off x="5888736" y="4419600"/>
            <a:ext cx="1581912" cy="1359408"/>
          </a:xfrm>
          <a:prstGeom prst="rtTriangle">
            <a:avLst/>
          </a:prstGeom>
          <a:solidFill>
            <a:srgbClr val="0000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Footer Placeholder 1">
            <a:extLst>
              <a:ext uri="{FF2B5EF4-FFF2-40B4-BE49-F238E27FC236}">
                <a16:creationId xmlns:a16="http://schemas.microsoft.com/office/drawing/2014/main" id="{E8371B28-866D-46CB-88B0-7443A0817BF9}"/>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38" name="TextBox 37">
            <a:extLst>
              <a:ext uri="{FF2B5EF4-FFF2-40B4-BE49-F238E27FC236}">
                <a16:creationId xmlns:a16="http://schemas.microsoft.com/office/drawing/2014/main" id="{6757389D-D2A5-4807-81F7-DB0091834DA1}"/>
              </a:ext>
            </a:extLst>
          </p:cNvPr>
          <p:cNvSpPr txBox="1"/>
          <p:nvPr/>
        </p:nvSpPr>
        <p:spPr>
          <a:xfrm>
            <a:off x="274320" y="3196434"/>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39" name="TextBox 38">
            <a:extLst>
              <a:ext uri="{FF2B5EF4-FFF2-40B4-BE49-F238E27FC236}">
                <a16:creationId xmlns:a16="http://schemas.microsoft.com/office/drawing/2014/main" id="{E00623B1-4FF3-432B-AD9E-7C9ABC3E0682}"/>
              </a:ext>
            </a:extLst>
          </p:cNvPr>
          <p:cNvSpPr txBox="1"/>
          <p:nvPr/>
        </p:nvSpPr>
        <p:spPr>
          <a:xfrm>
            <a:off x="4591469" y="3180839"/>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0" name="TextBox 39">
            <a:extLst>
              <a:ext uri="{FF2B5EF4-FFF2-40B4-BE49-F238E27FC236}">
                <a16:creationId xmlns:a16="http://schemas.microsoft.com/office/drawing/2014/main" id="{FC4C5C39-5803-4090-B8FD-0EE47B90766E}"/>
              </a:ext>
            </a:extLst>
          </p:cNvPr>
          <p:cNvSpPr txBox="1"/>
          <p:nvPr/>
        </p:nvSpPr>
        <p:spPr>
          <a:xfrm>
            <a:off x="179070" y="3186837"/>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1" name="TextBox 40">
            <a:extLst>
              <a:ext uri="{FF2B5EF4-FFF2-40B4-BE49-F238E27FC236}">
                <a16:creationId xmlns:a16="http://schemas.microsoft.com/office/drawing/2014/main" id="{03E081BC-37C1-4A25-88E3-99831454E8CF}"/>
              </a:ext>
            </a:extLst>
          </p:cNvPr>
          <p:cNvSpPr txBox="1"/>
          <p:nvPr/>
        </p:nvSpPr>
        <p:spPr>
          <a:xfrm>
            <a:off x="4494276" y="3185631"/>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20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par>
                                <p:cTn id="31" presetID="0" presetClass="path" presetSubtype="0" accel="50000" decel="50000" fill="hold" nodeType="withEffect">
                                  <p:stCondLst>
                                    <p:cond delay="500"/>
                                  </p:stCondLst>
                                  <p:childTnLst>
                                    <p:animMotion origin="layout" path="M -4.16667E-6 -2.96296E-6 L 0.475 -2.96296E-6 " pathEditMode="relative" ptsTypes="AA">
                                      <p:cBhvr>
                                        <p:cTn id="32" dur="2000" fill="hold"/>
                                        <p:tgtEl>
                                          <p:spTgt spid="8"/>
                                        </p:tgtEl>
                                        <p:attrNameLst>
                                          <p:attrName>ppt_x</p:attrName>
                                          <p:attrName>ppt_y</p:attrName>
                                        </p:attrNameLst>
                                      </p:cBhvr>
                                    </p:animMotion>
                                  </p:childTnLst>
                                </p:cTn>
                              </p:par>
                              <p:par>
                                <p:cTn id="33" presetID="10" presetClass="entr" presetSubtype="0" fill="hold" nodeType="withEffect">
                                  <p:stCondLst>
                                    <p:cond delay="20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20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20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20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par>
                                <p:cTn id="60" presetID="10"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2000"/>
                                        <p:tgtEl>
                                          <p:spTgt spid="33"/>
                                        </p:tgtEl>
                                      </p:cBhvr>
                                    </p:animEffect>
                                  </p:childTnLst>
                                </p:cTn>
                              </p:par>
                              <p:par>
                                <p:cTn id="63" presetID="10" presetClass="exit" presetSubtype="0" fill="hold" grpId="1" nodeType="withEffect">
                                  <p:stCondLst>
                                    <p:cond delay="0"/>
                                  </p:stCondLst>
                                  <p:childTnLst>
                                    <p:animEffect transition="out" filter="fade">
                                      <p:cBhvr>
                                        <p:cTn id="64" dur="2000"/>
                                        <p:tgtEl>
                                          <p:spTgt spid="32"/>
                                        </p:tgtEl>
                                      </p:cBhvr>
                                    </p:animEffect>
                                    <p:set>
                                      <p:cBhvr>
                                        <p:cTn id="65" dur="1" fill="hold">
                                          <p:stCondLst>
                                            <p:cond delay="1999"/>
                                          </p:stCondLst>
                                        </p:cTn>
                                        <p:tgtEl>
                                          <p:spTgt spid="3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000"/>
                                        <p:tgtEl>
                                          <p:spTgt spid="31"/>
                                        </p:tgtEl>
                                      </p:cBhvr>
                                    </p:animEffect>
                                    <p:set>
                                      <p:cBhvr>
                                        <p:cTn id="68" dur="1" fill="hold">
                                          <p:stCondLst>
                                            <p:cond delay="1999"/>
                                          </p:stCondLst>
                                        </p:cTn>
                                        <p:tgtEl>
                                          <p:spTgt spid="31"/>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30"/>
                                        </p:tgtEl>
                                      </p:cBhvr>
                                    </p:animEffect>
                                    <p:set>
                                      <p:cBhvr>
                                        <p:cTn id="71" dur="1" fill="hold">
                                          <p:stCondLst>
                                            <p:cond delay="1999"/>
                                          </p:stCondLst>
                                        </p:cTn>
                                        <p:tgtEl>
                                          <p:spTgt spid="30"/>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2000"/>
                                        <p:tgtEl>
                                          <p:spTgt spid="35"/>
                                        </p:tgtEl>
                                      </p:cBhvr>
                                    </p:animEffect>
                                  </p:childTnLst>
                                </p:cTn>
                              </p:par>
                              <p:par>
                                <p:cTn id="75" presetID="10"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2000"/>
                                        <p:tgtEl>
                                          <p:spTgt spid="34"/>
                                        </p:tgtEl>
                                      </p:cBhvr>
                                    </p:animEffect>
                                  </p:childTnLst>
                                </p:cTn>
                              </p:par>
                              <p:par>
                                <p:cTn id="78" presetID="10" presetClass="entr" presetSubtype="0" fill="hold"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animBg="1"/>
      <p:bldP spid="19" grpId="0" animBg="1"/>
      <p:bldP spid="20" grpId="0" animBg="1"/>
      <p:bldP spid="21" grpId="0"/>
      <p:bldP spid="22" grpId="0"/>
      <p:bldP spid="23" grpId="0"/>
      <p:bldP spid="24" grpId="0"/>
      <p:bldP spid="30" grpId="0" animBg="1"/>
      <p:bldP spid="31" grpId="0" animBg="1"/>
      <p:bldP spid="32" grpId="0" animBg="1"/>
      <p:bldP spid="3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665" y="1588"/>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Second Degree Price Discrimination</a:t>
            </a:r>
          </a:p>
        </p:txBody>
      </p:sp>
      <p:pic>
        <p:nvPicPr>
          <p:cNvPr id="7" name="Picture 6"/>
          <p:cNvPicPr>
            <a:picLocks noChangeAspect="1"/>
          </p:cNvPicPr>
          <p:nvPr/>
        </p:nvPicPr>
        <p:blipFill>
          <a:blip r:embed="rId2"/>
          <a:stretch>
            <a:fillRect/>
          </a:stretch>
        </p:blipFill>
        <p:spPr>
          <a:xfrm>
            <a:off x="4590288" y="3264408"/>
            <a:ext cx="3749040" cy="3332988"/>
          </a:xfrm>
          <a:prstGeom prst="rect">
            <a:avLst/>
          </a:prstGeom>
        </p:spPr>
      </p:pic>
      <p:pic>
        <p:nvPicPr>
          <p:cNvPr id="8" name="Picture 7"/>
          <p:cNvPicPr>
            <a:picLocks noChangeAspect="1"/>
          </p:cNvPicPr>
          <p:nvPr/>
        </p:nvPicPr>
        <p:blipFill>
          <a:blip r:embed="rId3"/>
          <a:stretch>
            <a:fillRect/>
          </a:stretch>
        </p:blipFill>
        <p:spPr>
          <a:xfrm>
            <a:off x="4590288" y="3264408"/>
            <a:ext cx="3753612" cy="3351276"/>
          </a:xfrm>
          <a:prstGeom prst="rect">
            <a:avLst/>
          </a:prstGeom>
        </p:spPr>
      </p:pic>
      <p:sp>
        <p:nvSpPr>
          <p:cNvPr id="11" name="Right Triangle 10"/>
          <p:cNvSpPr/>
          <p:nvPr/>
        </p:nvSpPr>
        <p:spPr>
          <a:xfrm>
            <a:off x="4828032" y="4114800"/>
            <a:ext cx="1066800" cy="1371600"/>
          </a:xfrm>
          <a:prstGeom prst="rtTriangle">
            <a:avLst/>
          </a:prstGeom>
          <a:solidFill>
            <a:srgbClr val="F935C4">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4828032" y="5486400"/>
            <a:ext cx="1066800" cy="304800"/>
          </a:xfrm>
          <a:prstGeom prst="rect">
            <a:avLst/>
          </a:prstGeom>
          <a:solidFill>
            <a:srgbClr val="F935C4">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Triangle 14"/>
          <p:cNvSpPr/>
          <p:nvPr/>
        </p:nvSpPr>
        <p:spPr>
          <a:xfrm>
            <a:off x="4828032" y="4114800"/>
            <a:ext cx="1066800" cy="1371600"/>
          </a:xfrm>
          <a:prstGeom prst="rtTriangle">
            <a:avLst/>
          </a:prstGeom>
          <a:solidFill>
            <a:srgbClr val="0000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4828032" y="5486400"/>
            <a:ext cx="1066800" cy="304800"/>
          </a:xfrm>
          <a:prstGeom prst="rect">
            <a:avLst/>
          </a:prstGeom>
          <a:solidFill>
            <a:srgbClr val="0000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Triangle 16"/>
          <p:cNvSpPr/>
          <p:nvPr/>
        </p:nvSpPr>
        <p:spPr>
          <a:xfrm>
            <a:off x="5888736" y="4419600"/>
            <a:ext cx="1581912" cy="1359408"/>
          </a:xfrm>
          <a:prstGeom prst="rtTriangle">
            <a:avLst/>
          </a:prstGeom>
          <a:solidFill>
            <a:srgbClr val="0000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 y="1828800"/>
            <a:ext cx="2971800" cy="369332"/>
          </a:xfrm>
          <a:prstGeom prst="rect">
            <a:avLst/>
          </a:prstGeom>
          <a:noFill/>
        </p:spPr>
        <p:txBody>
          <a:bodyPr wrap="square" rtlCol="0">
            <a:spAutoFit/>
          </a:bodyPr>
          <a:lstStyle/>
          <a:p>
            <a:r>
              <a:rPr lang="en-US" dirty="0"/>
              <a:t>Profit from </a:t>
            </a:r>
            <a:r>
              <a:rPr lang="en-US" b="1" i="1" dirty="0">
                <a:solidFill>
                  <a:srgbClr val="F935C4"/>
                </a:solidFill>
              </a:rPr>
              <a:t>low-demand </a:t>
            </a:r>
            <a:r>
              <a:rPr lang="en-US" dirty="0"/>
              <a:t>type</a:t>
            </a:r>
          </a:p>
        </p:txBody>
      </p:sp>
      <p:sp>
        <p:nvSpPr>
          <p:cNvPr id="19" name="TextBox 18"/>
          <p:cNvSpPr txBox="1"/>
          <p:nvPr/>
        </p:nvSpPr>
        <p:spPr>
          <a:xfrm>
            <a:off x="152400" y="2209800"/>
            <a:ext cx="3276600" cy="369332"/>
          </a:xfrm>
          <a:prstGeom prst="rect">
            <a:avLst/>
          </a:prstGeom>
          <a:noFill/>
        </p:spPr>
        <p:txBody>
          <a:bodyPr wrap="square" rtlCol="0">
            <a:spAutoFit/>
          </a:bodyPr>
          <a:lstStyle/>
          <a:p>
            <a:r>
              <a:rPr lang="en-US" dirty="0"/>
              <a:t>Profit from </a:t>
            </a:r>
            <a:r>
              <a:rPr lang="en-US" b="1" i="1" dirty="0">
                <a:solidFill>
                  <a:srgbClr val="0000FF"/>
                </a:solidFill>
              </a:rPr>
              <a:t>high-demand </a:t>
            </a:r>
            <a:r>
              <a:rPr lang="en-US" dirty="0"/>
              <a:t>type</a:t>
            </a:r>
          </a:p>
        </p:txBody>
      </p:sp>
      <p:sp>
        <p:nvSpPr>
          <p:cNvPr id="20" name="TextBox 19"/>
          <p:cNvSpPr txBox="1"/>
          <p:nvPr/>
        </p:nvSpPr>
        <p:spPr>
          <a:xfrm>
            <a:off x="3124200" y="1143000"/>
            <a:ext cx="2133600" cy="646331"/>
          </a:xfrm>
          <a:prstGeom prst="rect">
            <a:avLst/>
          </a:prstGeom>
          <a:noFill/>
        </p:spPr>
        <p:txBody>
          <a:bodyPr wrap="square" rtlCol="0">
            <a:spAutoFit/>
          </a:bodyPr>
          <a:lstStyle/>
          <a:p>
            <a:r>
              <a:rPr lang="en-US" dirty="0"/>
              <a:t>with 100 unit </a:t>
            </a:r>
            <a:r>
              <a:rPr lang="en-US" i="1" dirty="0"/>
              <a:t>low-demand</a:t>
            </a:r>
            <a:r>
              <a:rPr lang="en-US" dirty="0"/>
              <a:t> package</a:t>
            </a:r>
          </a:p>
        </p:txBody>
      </p:sp>
      <p:sp>
        <p:nvSpPr>
          <p:cNvPr id="21" name="TextBox 20"/>
          <p:cNvSpPr txBox="1"/>
          <p:nvPr/>
        </p:nvSpPr>
        <p:spPr>
          <a:xfrm>
            <a:off x="5029200" y="1143000"/>
            <a:ext cx="2133600" cy="646331"/>
          </a:xfrm>
          <a:prstGeom prst="rect">
            <a:avLst/>
          </a:prstGeom>
          <a:noFill/>
        </p:spPr>
        <p:txBody>
          <a:bodyPr wrap="square" rtlCol="0">
            <a:spAutoFit/>
          </a:bodyPr>
          <a:lstStyle/>
          <a:p>
            <a:r>
              <a:rPr lang="en-US" dirty="0"/>
              <a:t>with 90 unit </a:t>
            </a:r>
            <a:r>
              <a:rPr lang="en-US" i="1" dirty="0"/>
              <a:t>low-demand</a:t>
            </a:r>
            <a:r>
              <a:rPr lang="en-US" dirty="0"/>
              <a:t> package</a:t>
            </a:r>
          </a:p>
        </p:txBody>
      </p:sp>
      <p:sp>
        <p:nvSpPr>
          <p:cNvPr id="22" name="TextBox 21"/>
          <p:cNvSpPr txBox="1"/>
          <p:nvPr/>
        </p:nvSpPr>
        <p:spPr>
          <a:xfrm>
            <a:off x="3657600" y="1828800"/>
            <a:ext cx="609600" cy="381000"/>
          </a:xfrm>
          <a:prstGeom prst="rect">
            <a:avLst/>
          </a:prstGeom>
          <a:noFill/>
        </p:spPr>
        <p:txBody>
          <a:bodyPr wrap="square" rtlCol="0">
            <a:spAutoFit/>
          </a:bodyPr>
          <a:lstStyle/>
          <a:p>
            <a:r>
              <a:rPr lang="en-US" i="1" dirty="0"/>
              <a:t>d</a:t>
            </a:r>
            <a:r>
              <a:rPr lang="en-US" dirty="0"/>
              <a:t>+</a:t>
            </a:r>
            <a:r>
              <a:rPr lang="en-US" i="1" dirty="0"/>
              <a:t>g</a:t>
            </a:r>
          </a:p>
        </p:txBody>
      </p:sp>
      <p:sp>
        <p:nvSpPr>
          <p:cNvPr id="23" name="TextBox 22"/>
          <p:cNvSpPr txBox="1"/>
          <p:nvPr/>
        </p:nvSpPr>
        <p:spPr>
          <a:xfrm>
            <a:off x="5791200" y="1828800"/>
            <a:ext cx="609600" cy="381000"/>
          </a:xfrm>
          <a:prstGeom prst="rect">
            <a:avLst/>
          </a:prstGeom>
          <a:noFill/>
        </p:spPr>
        <p:txBody>
          <a:bodyPr wrap="square" rtlCol="0">
            <a:spAutoFit/>
          </a:bodyPr>
          <a:lstStyle/>
          <a:p>
            <a:r>
              <a:rPr lang="en-US" i="1" dirty="0"/>
              <a:t>d</a:t>
            </a:r>
          </a:p>
        </p:txBody>
      </p:sp>
      <p:sp>
        <p:nvSpPr>
          <p:cNvPr id="24" name="TextBox 23"/>
          <p:cNvSpPr txBox="1"/>
          <p:nvPr/>
        </p:nvSpPr>
        <p:spPr>
          <a:xfrm>
            <a:off x="3581400" y="2209800"/>
            <a:ext cx="838200" cy="381000"/>
          </a:xfrm>
          <a:prstGeom prst="rect">
            <a:avLst/>
          </a:prstGeom>
          <a:noFill/>
        </p:spPr>
        <p:txBody>
          <a:bodyPr wrap="square" rtlCol="0">
            <a:spAutoFit/>
          </a:bodyPr>
          <a:lstStyle/>
          <a:p>
            <a:r>
              <a:rPr lang="en-US" i="1" dirty="0"/>
              <a:t>d</a:t>
            </a:r>
            <a:r>
              <a:rPr lang="en-US" dirty="0"/>
              <a:t>+</a:t>
            </a:r>
            <a:r>
              <a:rPr lang="en-US" i="1" dirty="0"/>
              <a:t>g</a:t>
            </a:r>
            <a:r>
              <a:rPr lang="en-US" dirty="0"/>
              <a:t>+</a:t>
            </a:r>
            <a:r>
              <a:rPr lang="en-US" i="1" dirty="0"/>
              <a:t>h</a:t>
            </a:r>
          </a:p>
        </p:txBody>
      </p:sp>
      <p:sp>
        <p:nvSpPr>
          <p:cNvPr id="25" name="TextBox 24"/>
          <p:cNvSpPr txBox="1"/>
          <p:nvPr/>
        </p:nvSpPr>
        <p:spPr>
          <a:xfrm>
            <a:off x="5486400" y="2209800"/>
            <a:ext cx="990600" cy="381000"/>
          </a:xfrm>
          <a:prstGeom prst="rect">
            <a:avLst/>
          </a:prstGeom>
          <a:noFill/>
        </p:spPr>
        <p:txBody>
          <a:bodyPr wrap="square" rtlCol="0">
            <a:spAutoFit/>
          </a:bodyPr>
          <a:lstStyle/>
          <a:p>
            <a:r>
              <a:rPr lang="en-US" i="1" dirty="0"/>
              <a:t>d</a:t>
            </a:r>
            <a:r>
              <a:rPr lang="en-US" dirty="0"/>
              <a:t>+</a:t>
            </a:r>
            <a:r>
              <a:rPr lang="en-US" i="1" dirty="0"/>
              <a:t>g</a:t>
            </a:r>
            <a:r>
              <a:rPr lang="en-US" dirty="0"/>
              <a:t>+</a:t>
            </a:r>
            <a:r>
              <a:rPr lang="en-US" i="1" dirty="0"/>
              <a:t>f</a:t>
            </a:r>
            <a:r>
              <a:rPr lang="en-US" dirty="0"/>
              <a:t>+</a:t>
            </a:r>
            <a:r>
              <a:rPr lang="en-US" i="1" dirty="0"/>
              <a:t>h</a:t>
            </a:r>
          </a:p>
        </p:txBody>
      </p:sp>
      <p:sp>
        <p:nvSpPr>
          <p:cNvPr id="26" name="TextBox 25"/>
          <p:cNvSpPr txBox="1"/>
          <p:nvPr/>
        </p:nvSpPr>
        <p:spPr>
          <a:xfrm>
            <a:off x="152400" y="2590800"/>
            <a:ext cx="2895600" cy="369332"/>
          </a:xfrm>
          <a:prstGeom prst="rect">
            <a:avLst/>
          </a:prstGeom>
          <a:noFill/>
        </p:spPr>
        <p:txBody>
          <a:bodyPr wrap="square" rtlCol="0">
            <a:spAutoFit/>
          </a:bodyPr>
          <a:lstStyle/>
          <a:p>
            <a:r>
              <a:rPr lang="en-US" b="1" i="1" dirty="0"/>
              <a:t>Total Profit</a:t>
            </a:r>
          </a:p>
        </p:txBody>
      </p:sp>
      <p:sp>
        <p:nvSpPr>
          <p:cNvPr id="27" name="TextBox 26"/>
          <p:cNvSpPr txBox="1"/>
          <p:nvPr/>
        </p:nvSpPr>
        <p:spPr>
          <a:xfrm>
            <a:off x="3429000" y="2590800"/>
            <a:ext cx="1219200" cy="381000"/>
          </a:xfrm>
          <a:prstGeom prst="rect">
            <a:avLst/>
          </a:prstGeom>
          <a:noFill/>
        </p:spPr>
        <p:txBody>
          <a:bodyPr wrap="square" rtlCol="0">
            <a:spAutoFit/>
          </a:bodyPr>
          <a:lstStyle/>
          <a:p>
            <a:r>
              <a:rPr lang="en-US" dirty="0"/>
              <a:t>2</a:t>
            </a:r>
            <a:r>
              <a:rPr lang="en-US" i="1" dirty="0"/>
              <a:t>d</a:t>
            </a:r>
            <a:r>
              <a:rPr lang="en-US" dirty="0"/>
              <a:t>+2</a:t>
            </a:r>
            <a:r>
              <a:rPr lang="en-US" i="1" dirty="0"/>
              <a:t>g</a:t>
            </a:r>
            <a:r>
              <a:rPr lang="en-US" dirty="0"/>
              <a:t>+</a:t>
            </a:r>
            <a:r>
              <a:rPr lang="en-US" i="1" dirty="0"/>
              <a:t>h</a:t>
            </a:r>
          </a:p>
        </p:txBody>
      </p:sp>
      <p:sp>
        <p:nvSpPr>
          <p:cNvPr id="28" name="TextBox 27"/>
          <p:cNvSpPr txBox="1"/>
          <p:nvPr/>
        </p:nvSpPr>
        <p:spPr>
          <a:xfrm>
            <a:off x="5410200" y="2590800"/>
            <a:ext cx="1219200" cy="381000"/>
          </a:xfrm>
          <a:prstGeom prst="rect">
            <a:avLst/>
          </a:prstGeom>
          <a:noFill/>
        </p:spPr>
        <p:txBody>
          <a:bodyPr wrap="square" rtlCol="0">
            <a:spAutoFit/>
          </a:bodyPr>
          <a:lstStyle/>
          <a:p>
            <a:r>
              <a:rPr lang="en-US" dirty="0"/>
              <a:t>2</a:t>
            </a:r>
            <a:r>
              <a:rPr lang="en-US" i="1" dirty="0"/>
              <a:t>d</a:t>
            </a:r>
            <a:r>
              <a:rPr lang="en-US" dirty="0"/>
              <a:t>+</a:t>
            </a:r>
            <a:r>
              <a:rPr lang="en-US" i="1" dirty="0"/>
              <a:t>g</a:t>
            </a:r>
            <a:r>
              <a:rPr lang="en-US" dirty="0"/>
              <a:t>+</a:t>
            </a:r>
            <a:r>
              <a:rPr lang="en-US" i="1" dirty="0"/>
              <a:t>f</a:t>
            </a:r>
            <a:r>
              <a:rPr lang="en-US" dirty="0"/>
              <a:t>+</a:t>
            </a:r>
            <a:r>
              <a:rPr lang="en-US" i="1" dirty="0"/>
              <a:t>h</a:t>
            </a:r>
          </a:p>
        </p:txBody>
      </p:sp>
      <p:cxnSp>
        <p:nvCxnSpPr>
          <p:cNvPr id="30" name="Straight Connector 29"/>
          <p:cNvCxnSpPr/>
          <p:nvPr/>
        </p:nvCxnSpPr>
        <p:spPr>
          <a:xfrm>
            <a:off x="228600" y="2590800"/>
            <a:ext cx="6477000"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28600" y="1828800"/>
            <a:ext cx="6477000"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010400" y="1371600"/>
            <a:ext cx="1981200" cy="1477328"/>
          </a:xfrm>
          <a:prstGeom prst="rect">
            <a:avLst/>
          </a:prstGeom>
          <a:noFill/>
        </p:spPr>
        <p:txBody>
          <a:bodyPr wrap="square" rtlCol="0">
            <a:spAutoFit/>
          </a:bodyPr>
          <a:lstStyle/>
          <a:p>
            <a:pPr algn="ctr"/>
            <a:r>
              <a:rPr lang="en-US" dirty="0"/>
              <a:t>Making the low-demand package less attractive increases profit by (</a:t>
            </a:r>
            <a:r>
              <a:rPr lang="en-US" i="1" dirty="0"/>
              <a:t>f</a:t>
            </a:r>
            <a:r>
              <a:rPr lang="en-US" dirty="0"/>
              <a:t> – </a:t>
            </a:r>
            <a:r>
              <a:rPr lang="en-US" i="1" dirty="0"/>
              <a:t>g</a:t>
            </a:r>
            <a:r>
              <a:rPr lang="en-US" dirty="0"/>
              <a:t>). </a:t>
            </a:r>
          </a:p>
        </p:txBody>
      </p:sp>
      <p:sp>
        <p:nvSpPr>
          <p:cNvPr id="36" name="Right Brace 35"/>
          <p:cNvSpPr/>
          <p:nvPr/>
        </p:nvSpPr>
        <p:spPr>
          <a:xfrm>
            <a:off x="6781800" y="1237488"/>
            <a:ext cx="304800" cy="1676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38" name="Picture 37"/>
          <p:cNvPicPr>
            <a:picLocks noChangeAspect="1"/>
          </p:cNvPicPr>
          <p:nvPr/>
        </p:nvPicPr>
        <p:blipFill>
          <a:blip r:embed="rId3"/>
          <a:stretch>
            <a:fillRect/>
          </a:stretch>
        </p:blipFill>
        <p:spPr>
          <a:xfrm>
            <a:off x="4590288" y="3276600"/>
            <a:ext cx="3753612" cy="3351276"/>
          </a:xfrm>
          <a:prstGeom prst="rect">
            <a:avLst/>
          </a:prstGeom>
        </p:spPr>
      </p:pic>
      <p:pic>
        <p:nvPicPr>
          <p:cNvPr id="39" name="Picture 38"/>
          <p:cNvPicPr>
            <a:picLocks noChangeAspect="1"/>
          </p:cNvPicPr>
          <p:nvPr/>
        </p:nvPicPr>
        <p:blipFill>
          <a:blip r:embed="rId4"/>
          <a:stretch>
            <a:fillRect/>
          </a:stretch>
        </p:blipFill>
        <p:spPr>
          <a:xfrm>
            <a:off x="475488" y="3276600"/>
            <a:ext cx="3749040" cy="3332988"/>
          </a:xfrm>
          <a:prstGeom prst="rect">
            <a:avLst/>
          </a:prstGeom>
        </p:spPr>
      </p:pic>
      <p:pic>
        <p:nvPicPr>
          <p:cNvPr id="40" name="Picture 39"/>
          <p:cNvPicPr>
            <a:picLocks noChangeAspect="1"/>
          </p:cNvPicPr>
          <p:nvPr/>
        </p:nvPicPr>
        <p:blipFill>
          <a:blip r:embed="rId5"/>
          <a:stretch>
            <a:fillRect/>
          </a:stretch>
        </p:blipFill>
        <p:spPr>
          <a:xfrm>
            <a:off x="466344" y="3276600"/>
            <a:ext cx="3735324" cy="3332988"/>
          </a:xfrm>
          <a:prstGeom prst="rect">
            <a:avLst/>
          </a:prstGeom>
        </p:spPr>
      </p:pic>
      <p:sp>
        <p:nvSpPr>
          <p:cNvPr id="41" name="TextBox 40"/>
          <p:cNvSpPr txBox="1"/>
          <p:nvPr/>
        </p:nvSpPr>
        <p:spPr>
          <a:xfrm>
            <a:off x="6324600" y="3018472"/>
            <a:ext cx="2667000" cy="1477328"/>
          </a:xfrm>
          <a:prstGeom prst="rect">
            <a:avLst/>
          </a:prstGeom>
          <a:noFill/>
        </p:spPr>
        <p:txBody>
          <a:bodyPr wrap="square" rtlCol="0">
            <a:spAutoFit/>
          </a:bodyPr>
          <a:lstStyle/>
          <a:p>
            <a:r>
              <a:rPr lang="en-US" dirty="0"/>
              <a:t>But even more profit can be made by making the </a:t>
            </a:r>
            <a:r>
              <a:rPr lang="en-US" i="1" dirty="0"/>
              <a:t>low-demand package </a:t>
            </a:r>
            <a:r>
              <a:rPr lang="en-US" dirty="0"/>
              <a:t>even less attractive to </a:t>
            </a:r>
            <a:r>
              <a:rPr lang="en-US" i="1" dirty="0"/>
              <a:t>high-demand</a:t>
            </a:r>
            <a:r>
              <a:rPr lang="en-US" dirty="0"/>
              <a:t> consumers.</a:t>
            </a:r>
          </a:p>
        </p:txBody>
      </p:sp>
      <p:sp>
        <p:nvSpPr>
          <p:cNvPr id="42" name="TextBox 41"/>
          <p:cNvSpPr txBox="1"/>
          <p:nvPr/>
        </p:nvSpPr>
        <p:spPr>
          <a:xfrm>
            <a:off x="1143000" y="2962870"/>
            <a:ext cx="3505200" cy="923330"/>
          </a:xfrm>
          <a:prstGeom prst="rect">
            <a:avLst/>
          </a:prstGeom>
          <a:noFill/>
        </p:spPr>
        <p:txBody>
          <a:bodyPr wrap="square" rtlCol="0">
            <a:spAutoFit/>
          </a:bodyPr>
          <a:lstStyle/>
          <a:p>
            <a:r>
              <a:rPr lang="en-US" dirty="0"/>
              <a:t>When the </a:t>
            </a:r>
            <a:r>
              <a:rPr lang="en-US" b="1" i="1" dirty="0">
                <a:solidFill>
                  <a:srgbClr val="3366FF"/>
                </a:solidFill>
              </a:rPr>
              <a:t>blue</a:t>
            </a:r>
            <a:r>
              <a:rPr lang="en-US" i="1" dirty="0">
                <a:solidFill>
                  <a:srgbClr val="3366FF"/>
                </a:solidFill>
              </a:rPr>
              <a:t> </a:t>
            </a:r>
            <a:r>
              <a:rPr lang="en-US" dirty="0"/>
              <a:t>&gt; </a:t>
            </a:r>
            <a:r>
              <a:rPr lang="en-US" b="1" i="1" dirty="0">
                <a:solidFill>
                  <a:srgbClr val="F935C4"/>
                </a:solidFill>
              </a:rPr>
              <a:t>magenta</a:t>
            </a:r>
            <a:r>
              <a:rPr lang="en-US" dirty="0"/>
              <a:t>, an additional reduction in the </a:t>
            </a:r>
            <a:r>
              <a:rPr lang="en-US" i="1" dirty="0"/>
              <a:t>low-demand </a:t>
            </a:r>
            <a:r>
              <a:rPr lang="en-US" dirty="0"/>
              <a:t>quantity will raise profit …</a:t>
            </a:r>
          </a:p>
        </p:txBody>
      </p:sp>
      <p:sp>
        <p:nvSpPr>
          <p:cNvPr id="43" name="TextBox 42"/>
          <p:cNvSpPr txBox="1"/>
          <p:nvPr/>
        </p:nvSpPr>
        <p:spPr>
          <a:xfrm>
            <a:off x="2286000" y="3877270"/>
            <a:ext cx="2133600" cy="923330"/>
          </a:xfrm>
          <a:prstGeom prst="rect">
            <a:avLst/>
          </a:prstGeom>
          <a:noFill/>
        </p:spPr>
        <p:txBody>
          <a:bodyPr wrap="square" rtlCol="0">
            <a:spAutoFit/>
          </a:bodyPr>
          <a:lstStyle/>
          <a:p>
            <a:r>
              <a:rPr lang="en-US" dirty="0"/>
              <a:t>… until we get to the profit-maximizing quantity </a:t>
            </a:r>
            <a:r>
              <a:rPr lang="en-US" b="1" i="1" dirty="0">
                <a:latin typeface="Times New Roman"/>
              </a:rPr>
              <a:t>x</a:t>
            </a:r>
            <a:r>
              <a:rPr lang="en-US" dirty="0"/>
              <a:t>*.</a:t>
            </a:r>
          </a:p>
        </p:txBody>
      </p:sp>
      <p:sp>
        <p:nvSpPr>
          <p:cNvPr id="33" name="Footer Placeholder 1">
            <a:extLst>
              <a:ext uri="{FF2B5EF4-FFF2-40B4-BE49-F238E27FC236}">
                <a16:creationId xmlns:a16="http://schemas.microsoft.com/office/drawing/2014/main" id="{BF8E0FB9-C520-47EE-B78D-66BF533BF4EF}"/>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37" name="TextBox 36">
            <a:extLst>
              <a:ext uri="{FF2B5EF4-FFF2-40B4-BE49-F238E27FC236}">
                <a16:creationId xmlns:a16="http://schemas.microsoft.com/office/drawing/2014/main" id="{03957283-35C6-44AD-AEE2-499ACFCAE3E2}"/>
              </a:ext>
            </a:extLst>
          </p:cNvPr>
          <p:cNvSpPr txBox="1"/>
          <p:nvPr/>
        </p:nvSpPr>
        <p:spPr>
          <a:xfrm>
            <a:off x="459067" y="3185655"/>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4" name="TextBox 43">
            <a:extLst>
              <a:ext uri="{FF2B5EF4-FFF2-40B4-BE49-F238E27FC236}">
                <a16:creationId xmlns:a16="http://schemas.microsoft.com/office/drawing/2014/main" id="{D0404BC6-96ED-4A9D-9203-D7601AF1C004}"/>
              </a:ext>
            </a:extLst>
          </p:cNvPr>
          <p:cNvSpPr txBox="1"/>
          <p:nvPr/>
        </p:nvSpPr>
        <p:spPr>
          <a:xfrm>
            <a:off x="4585716" y="3198911"/>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5" name="TextBox 44">
            <a:extLst>
              <a:ext uri="{FF2B5EF4-FFF2-40B4-BE49-F238E27FC236}">
                <a16:creationId xmlns:a16="http://schemas.microsoft.com/office/drawing/2014/main" id="{3931AB47-6292-4700-8608-27CB4835075F}"/>
              </a:ext>
            </a:extLst>
          </p:cNvPr>
          <p:cNvSpPr txBox="1"/>
          <p:nvPr/>
        </p:nvSpPr>
        <p:spPr>
          <a:xfrm>
            <a:off x="410063" y="3240592"/>
            <a:ext cx="381000" cy="276999"/>
          </a:xfrm>
          <a:prstGeom prst="rect">
            <a:avLst/>
          </a:prstGeom>
          <a:noFill/>
        </p:spPr>
        <p:txBody>
          <a:bodyPr wrap="square" rtlCol="0">
            <a:spAutoFit/>
          </a:bodyPr>
          <a:lstStyle/>
          <a:p>
            <a:r>
              <a:rPr lang="en-GB" sz="10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7266E020-47CD-47C3-BCC5-60A6977FF01D}"/>
              </a:ext>
            </a:extLst>
          </p:cNvPr>
          <p:cNvSpPr txBox="1"/>
          <p:nvPr/>
        </p:nvSpPr>
        <p:spPr>
          <a:xfrm>
            <a:off x="4549641" y="3237493"/>
            <a:ext cx="381000" cy="276999"/>
          </a:xfrm>
          <a:prstGeom prst="rect">
            <a:avLst/>
          </a:prstGeom>
          <a:noFill/>
        </p:spPr>
        <p:txBody>
          <a:bodyPr wrap="square" rtlCol="0">
            <a:spAutoFit/>
          </a:bodyPr>
          <a:lstStyle/>
          <a:p>
            <a:r>
              <a:rPr lang="en-GB" sz="10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0"/>
                                        <p:tgtEl>
                                          <p:spTgt spid="30"/>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20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000"/>
                                        <p:tgtEl>
                                          <p:spTgt spid="26"/>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2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childTnLst>
                                </p:cTn>
                              </p:par>
                              <p:par>
                                <p:cTn id="38" presetID="1" presetClass="entr" presetSubtype="0" fill="hold" grpId="0" nodeType="withEffect">
                                  <p:stCondLst>
                                    <p:cond delay="1000"/>
                                  </p:stCondLst>
                                  <p:childTnLst>
                                    <p:set>
                                      <p:cBhvr>
                                        <p:cTn id="39" dur="1" fill="hold">
                                          <p:stCondLst>
                                            <p:cond delay="0"/>
                                          </p:stCondLst>
                                        </p:cTn>
                                        <p:tgtEl>
                                          <p:spTgt spid="3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3000"/>
                                        <p:tgtEl>
                                          <p:spTgt spid="38"/>
                                        </p:tgtEl>
                                      </p:cBhvr>
                                    </p:animEffect>
                                  </p:childTnLst>
                                </p:cTn>
                              </p:par>
                              <p:par>
                                <p:cTn id="47" presetID="0" presetClass="path" presetSubtype="0" accel="50000" decel="50000" fill="hold" nodeType="withEffect">
                                  <p:stCondLst>
                                    <p:cond delay="0"/>
                                  </p:stCondLst>
                                  <p:childTnLst>
                                    <p:animMotion origin="layout" path="M 1.66667E-6 2.96296E-6 L -0.45 2.96296E-6 " pathEditMode="relative" ptsTypes="AA">
                                      <p:cBhvr>
                                        <p:cTn id="48" dur="2000" fill="hold"/>
                                        <p:tgtEl>
                                          <p:spTgt spid="38"/>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20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35" grpId="0"/>
      <p:bldP spid="36" grpId="0" animBg="1"/>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2782"/>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Second Degree Price Discrimination</a:t>
            </a:r>
          </a:p>
        </p:txBody>
      </p:sp>
      <p:pic>
        <p:nvPicPr>
          <p:cNvPr id="4" name="Picture 3"/>
          <p:cNvPicPr>
            <a:picLocks noChangeAspect="1"/>
          </p:cNvPicPr>
          <p:nvPr/>
        </p:nvPicPr>
        <p:blipFill>
          <a:blip r:embed="rId2"/>
          <a:stretch>
            <a:fillRect/>
          </a:stretch>
        </p:blipFill>
        <p:spPr>
          <a:xfrm>
            <a:off x="466344" y="3276600"/>
            <a:ext cx="3735324" cy="3332988"/>
          </a:xfrm>
          <a:prstGeom prst="rect">
            <a:avLst/>
          </a:prstGeom>
        </p:spPr>
      </p:pic>
      <p:pic>
        <p:nvPicPr>
          <p:cNvPr id="6" name="Picture 5"/>
          <p:cNvPicPr>
            <a:picLocks noChangeAspect="1"/>
          </p:cNvPicPr>
          <p:nvPr/>
        </p:nvPicPr>
        <p:blipFill>
          <a:blip r:embed="rId3"/>
          <a:stretch>
            <a:fillRect/>
          </a:stretch>
        </p:blipFill>
        <p:spPr>
          <a:xfrm>
            <a:off x="475488" y="3276600"/>
            <a:ext cx="3735324" cy="3332988"/>
          </a:xfrm>
          <a:prstGeom prst="rect">
            <a:avLst/>
          </a:prstGeom>
        </p:spPr>
      </p:pic>
      <p:sp>
        <p:nvSpPr>
          <p:cNvPr id="7" name="TextBox 6"/>
          <p:cNvSpPr txBox="1"/>
          <p:nvPr/>
        </p:nvSpPr>
        <p:spPr>
          <a:xfrm>
            <a:off x="533400" y="1219200"/>
            <a:ext cx="8229600" cy="923330"/>
          </a:xfrm>
          <a:prstGeom prst="rect">
            <a:avLst/>
          </a:prstGeom>
          <a:noFill/>
        </p:spPr>
        <p:txBody>
          <a:bodyPr wrap="square" rtlCol="0">
            <a:spAutoFit/>
          </a:bodyPr>
          <a:lstStyle/>
          <a:p>
            <a:r>
              <a:rPr lang="en-US" dirty="0"/>
              <a:t>When the monopolist cannot tell </a:t>
            </a:r>
            <a:r>
              <a:rPr lang="en-US" i="1" dirty="0"/>
              <a:t>individual </a:t>
            </a:r>
            <a:r>
              <a:rPr lang="en-US" dirty="0"/>
              <a:t>consumer demands, she can therefore construct packages </a:t>
            </a:r>
            <a:r>
              <a:rPr lang="en-US" b="1" i="1" dirty="0"/>
              <a:t>such that consumers will reveal their type through their consumption decisions</a:t>
            </a:r>
            <a:r>
              <a:rPr lang="en-US" dirty="0"/>
              <a:t>. </a:t>
            </a:r>
          </a:p>
        </p:txBody>
      </p:sp>
      <p:sp>
        <p:nvSpPr>
          <p:cNvPr id="8" name="TextBox 7"/>
          <p:cNvSpPr txBox="1"/>
          <p:nvPr/>
        </p:nvSpPr>
        <p:spPr>
          <a:xfrm>
            <a:off x="533400" y="2133600"/>
            <a:ext cx="8229600" cy="646331"/>
          </a:xfrm>
          <a:prstGeom prst="rect">
            <a:avLst/>
          </a:prstGeom>
          <a:noFill/>
        </p:spPr>
        <p:txBody>
          <a:bodyPr wrap="square" rtlCol="0">
            <a:spAutoFit/>
          </a:bodyPr>
          <a:lstStyle/>
          <a:p>
            <a:r>
              <a:rPr lang="en-US" dirty="0"/>
              <a:t>A </a:t>
            </a:r>
            <a:r>
              <a:rPr lang="en-US" b="1" dirty="0"/>
              <a:t>profit-maximizing 2</a:t>
            </a:r>
            <a:r>
              <a:rPr lang="en-US" b="1" baseline="30000" dirty="0"/>
              <a:t>nd</a:t>
            </a:r>
            <a:r>
              <a:rPr lang="en-US" b="1" dirty="0"/>
              <a:t> degree </a:t>
            </a:r>
            <a:r>
              <a:rPr lang="en-US" dirty="0"/>
              <a:t>price-discriminating monopolist will offer two packages:</a:t>
            </a:r>
          </a:p>
        </p:txBody>
      </p:sp>
      <p:sp>
        <p:nvSpPr>
          <p:cNvPr id="9" name="TextBox 8"/>
          <p:cNvSpPr txBox="1"/>
          <p:nvPr/>
        </p:nvSpPr>
        <p:spPr>
          <a:xfrm>
            <a:off x="2209800" y="2590800"/>
            <a:ext cx="4876800" cy="369332"/>
          </a:xfrm>
          <a:prstGeom prst="rect">
            <a:avLst/>
          </a:prstGeom>
          <a:noFill/>
        </p:spPr>
        <p:txBody>
          <a:bodyPr wrap="square" rtlCol="0">
            <a:spAutoFit/>
          </a:bodyPr>
          <a:lstStyle/>
          <a:p>
            <a:r>
              <a:rPr lang="en-US" i="1" dirty="0"/>
              <a:t>A </a:t>
            </a:r>
            <a:r>
              <a:rPr lang="en-US" b="1" i="1" dirty="0">
                <a:solidFill>
                  <a:srgbClr val="F935C4"/>
                </a:solidFill>
              </a:rPr>
              <a:t>low-demand </a:t>
            </a:r>
            <a:r>
              <a:rPr lang="en-US" i="1" dirty="0"/>
              <a:t>package </a:t>
            </a:r>
            <a:r>
              <a:rPr lang="en-US" dirty="0"/>
              <a:t>of</a:t>
            </a:r>
            <a:r>
              <a:rPr lang="en-US" i="1" dirty="0"/>
              <a:t> </a:t>
            </a:r>
            <a:r>
              <a:rPr lang="en-US" b="1" i="1" dirty="0">
                <a:latin typeface="Times New Roman"/>
              </a:rPr>
              <a:t>x</a:t>
            </a:r>
            <a:r>
              <a:rPr lang="en-US" dirty="0"/>
              <a:t>* at €10</a:t>
            </a:r>
            <a:r>
              <a:rPr lang="en-US" b="1" i="1" dirty="0">
                <a:latin typeface="Times New Roman"/>
              </a:rPr>
              <a:t>x</a:t>
            </a:r>
            <a:r>
              <a:rPr lang="en-US" dirty="0"/>
              <a:t>* +</a:t>
            </a:r>
            <a:r>
              <a:rPr lang="en-US" i="1" dirty="0"/>
              <a:t>i </a:t>
            </a:r>
            <a:r>
              <a:rPr lang="en-US" dirty="0"/>
              <a:t>and</a:t>
            </a:r>
            <a:endParaRPr lang="en-US" i="1" dirty="0"/>
          </a:p>
        </p:txBody>
      </p:sp>
      <p:sp>
        <p:nvSpPr>
          <p:cNvPr id="10" name="TextBox 9"/>
          <p:cNvSpPr txBox="1"/>
          <p:nvPr/>
        </p:nvSpPr>
        <p:spPr>
          <a:xfrm>
            <a:off x="2209800" y="2907268"/>
            <a:ext cx="4876800" cy="369332"/>
          </a:xfrm>
          <a:prstGeom prst="rect">
            <a:avLst/>
          </a:prstGeom>
          <a:noFill/>
        </p:spPr>
        <p:txBody>
          <a:bodyPr wrap="square" rtlCol="0">
            <a:spAutoFit/>
          </a:bodyPr>
          <a:lstStyle/>
          <a:p>
            <a:r>
              <a:rPr lang="en-US" i="1" dirty="0"/>
              <a:t>A </a:t>
            </a:r>
            <a:r>
              <a:rPr lang="en-US" b="1" i="1" dirty="0">
                <a:solidFill>
                  <a:srgbClr val="0000FF"/>
                </a:solidFill>
              </a:rPr>
              <a:t>high-demand </a:t>
            </a:r>
            <a:r>
              <a:rPr lang="en-US" i="1" dirty="0"/>
              <a:t>package </a:t>
            </a:r>
            <a:r>
              <a:rPr lang="en-US" dirty="0"/>
              <a:t>of</a:t>
            </a:r>
            <a:r>
              <a:rPr lang="en-US" i="1" dirty="0"/>
              <a:t> </a:t>
            </a:r>
            <a:r>
              <a:rPr lang="en-US" dirty="0"/>
              <a:t>200 at €2,000+</a:t>
            </a:r>
            <a:r>
              <a:rPr lang="en-US" i="1" dirty="0"/>
              <a:t>i</a:t>
            </a:r>
            <a:r>
              <a:rPr lang="en-US" dirty="0"/>
              <a:t>+</a:t>
            </a:r>
            <a:r>
              <a:rPr lang="en-US" i="1" dirty="0"/>
              <a:t>l</a:t>
            </a:r>
            <a:r>
              <a:rPr lang="en-US" dirty="0"/>
              <a:t>+</a:t>
            </a:r>
            <a:r>
              <a:rPr lang="en-US" i="1" dirty="0"/>
              <a:t>k.</a:t>
            </a:r>
          </a:p>
        </p:txBody>
      </p:sp>
      <p:sp>
        <p:nvSpPr>
          <p:cNvPr id="11" name="TextBox 10"/>
          <p:cNvSpPr txBox="1"/>
          <p:nvPr/>
        </p:nvSpPr>
        <p:spPr>
          <a:xfrm>
            <a:off x="4419600" y="5181600"/>
            <a:ext cx="4572000" cy="369332"/>
          </a:xfrm>
          <a:prstGeom prst="rect">
            <a:avLst/>
          </a:prstGeom>
          <a:noFill/>
        </p:spPr>
        <p:txBody>
          <a:bodyPr wrap="square" rtlCol="0">
            <a:spAutoFit/>
          </a:bodyPr>
          <a:lstStyle/>
          <a:p>
            <a:r>
              <a:rPr lang="en-US" b="1" i="1" dirty="0">
                <a:solidFill>
                  <a:srgbClr val="F935C4"/>
                </a:solidFill>
              </a:rPr>
              <a:t>Low-demand </a:t>
            </a:r>
            <a:r>
              <a:rPr lang="en-US" dirty="0"/>
              <a:t>consumers get no surplus while</a:t>
            </a:r>
            <a:endParaRPr lang="en-US" i="1" dirty="0"/>
          </a:p>
        </p:txBody>
      </p:sp>
      <p:sp>
        <p:nvSpPr>
          <p:cNvPr id="12" name="TextBox 11"/>
          <p:cNvSpPr txBox="1"/>
          <p:nvPr/>
        </p:nvSpPr>
        <p:spPr>
          <a:xfrm>
            <a:off x="4419600" y="5486400"/>
            <a:ext cx="4443211" cy="369332"/>
          </a:xfrm>
          <a:prstGeom prst="rect">
            <a:avLst/>
          </a:prstGeom>
          <a:noFill/>
        </p:spPr>
        <p:txBody>
          <a:bodyPr wrap="square" rtlCol="0">
            <a:spAutoFit/>
          </a:bodyPr>
          <a:lstStyle/>
          <a:p>
            <a:r>
              <a:rPr lang="en-US" b="1" i="1" dirty="0">
                <a:solidFill>
                  <a:srgbClr val="0000FF"/>
                </a:solidFill>
              </a:rPr>
              <a:t>High-demand </a:t>
            </a:r>
            <a:r>
              <a:rPr lang="en-US" dirty="0"/>
              <a:t>consumers get surplus of </a:t>
            </a:r>
            <a:r>
              <a:rPr lang="en-US" i="1" dirty="0"/>
              <a:t>j</a:t>
            </a:r>
            <a:r>
              <a:rPr lang="en-US" dirty="0"/>
              <a:t>.</a:t>
            </a:r>
            <a:endParaRPr lang="en-US" i="1" dirty="0"/>
          </a:p>
        </p:txBody>
      </p:sp>
      <p:sp>
        <p:nvSpPr>
          <p:cNvPr id="13" name="TextBox 12"/>
          <p:cNvSpPr txBox="1"/>
          <p:nvPr/>
        </p:nvSpPr>
        <p:spPr>
          <a:xfrm>
            <a:off x="4724400" y="5955268"/>
            <a:ext cx="3810000" cy="369332"/>
          </a:xfrm>
          <a:prstGeom prst="rect">
            <a:avLst/>
          </a:prstGeom>
          <a:noFill/>
        </p:spPr>
        <p:txBody>
          <a:bodyPr wrap="square" rtlCol="0">
            <a:spAutoFit/>
          </a:bodyPr>
          <a:lstStyle/>
          <a:p>
            <a:r>
              <a:rPr lang="en-US" dirty="0"/>
              <a:t>And the monopolist gets </a:t>
            </a:r>
            <a:r>
              <a:rPr lang="en-US" i="1" dirty="0"/>
              <a:t>Profit</a:t>
            </a:r>
            <a:r>
              <a:rPr lang="en-US" dirty="0"/>
              <a:t>=2</a:t>
            </a:r>
            <a:r>
              <a:rPr lang="en-US" i="1" dirty="0"/>
              <a:t>i</a:t>
            </a:r>
            <a:r>
              <a:rPr lang="en-US" dirty="0"/>
              <a:t>+</a:t>
            </a:r>
            <a:r>
              <a:rPr lang="en-US" i="1" dirty="0"/>
              <a:t>l</a:t>
            </a:r>
            <a:r>
              <a:rPr lang="en-US" dirty="0"/>
              <a:t>+</a:t>
            </a:r>
            <a:r>
              <a:rPr lang="en-US" i="1" dirty="0"/>
              <a:t>k</a:t>
            </a:r>
            <a:r>
              <a:rPr lang="en-US" dirty="0"/>
              <a:t>.</a:t>
            </a:r>
          </a:p>
        </p:txBody>
      </p:sp>
      <p:sp>
        <p:nvSpPr>
          <p:cNvPr id="14" name="TextBox 13"/>
          <p:cNvSpPr txBox="1"/>
          <p:nvPr/>
        </p:nvSpPr>
        <p:spPr>
          <a:xfrm>
            <a:off x="2209800" y="3352800"/>
            <a:ext cx="6248400" cy="646331"/>
          </a:xfrm>
          <a:prstGeom prst="rect">
            <a:avLst/>
          </a:prstGeom>
          <a:noFill/>
        </p:spPr>
        <p:txBody>
          <a:bodyPr wrap="square" rtlCol="0">
            <a:spAutoFit/>
          </a:bodyPr>
          <a:lstStyle/>
          <a:p>
            <a:r>
              <a:rPr lang="en-US" dirty="0"/>
              <a:t>These can also be presented as </a:t>
            </a:r>
            <a:r>
              <a:rPr lang="en-US" b="1" i="1" dirty="0"/>
              <a:t>two-part tariffs</a:t>
            </a:r>
            <a:r>
              <a:rPr lang="en-US" dirty="0"/>
              <a:t> with a </a:t>
            </a:r>
            <a:r>
              <a:rPr lang="en-US" i="1" dirty="0"/>
              <a:t>per-unit price</a:t>
            </a:r>
            <a:r>
              <a:rPr lang="en-US" dirty="0"/>
              <a:t> and a </a:t>
            </a:r>
            <a:r>
              <a:rPr lang="en-US" i="1" dirty="0"/>
              <a:t>fixed fee</a:t>
            </a:r>
            <a:r>
              <a:rPr lang="en-US" dirty="0"/>
              <a:t>:</a:t>
            </a:r>
          </a:p>
        </p:txBody>
      </p:sp>
      <p:sp>
        <p:nvSpPr>
          <p:cNvPr id="15" name="TextBox 14"/>
          <p:cNvSpPr txBox="1"/>
          <p:nvPr/>
        </p:nvSpPr>
        <p:spPr>
          <a:xfrm>
            <a:off x="3200400" y="4331732"/>
            <a:ext cx="1828800" cy="369332"/>
          </a:xfrm>
          <a:prstGeom prst="rect">
            <a:avLst/>
          </a:prstGeom>
          <a:noFill/>
        </p:spPr>
        <p:txBody>
          <a:bodyPr wrap="square" rtlCol="0">
            <a:spAutoFit/>
          </a:bodyPr>
          <a:lstStyle/>
          <a:p>
            <a:r>
              <a:rPr lang="en-US" b="1" i="1" dirty="0">
                <a:solidFill>
                  <a:srgbClr val="F935C4"/>
                </a:solidFill>
              </a:rPr>
              <a:t>Package </a:t>
            </a:r>
            <a:r>
              <a:rPr lang="en-US" b="1" dirty="0">
                <a:solidFill>
                  <a:srgbClr val="F935C4"/>
                </a:solidFill>
              </a:rPr>
              <a:t>1 </a:t>
            </a:r>
            <a:endParaRPr lang="en-US" b="1" i="1" dirty="0">
              <a:solidFill>
                <a:srgbClr val="F935C4"/>
              </a:solidFill>
            </a:endParaRPr>
          </a:p>
        </p:txBody>
      </p:sp>
      <p:sp>
        <p:nvSpPr>
          <p:cNvPr id="16" name="TextBox 15"/>
          <p:cNvSpPr txBox="1"/>
          <p:nvPr/>
        </p:nvSpPr>
        <p:spPr>
          <a:xfrm>
            <a:off x="3200400" y="4648200"/>
            <a:ext cx="1828800" cy="369332"/>
          </a:xfrm>
          <a:prstGeom prst="rect">
            <a:avLst/>
          </a:prstGeom>
          <a:noFill/>
        </p:spPr>
        <p:txBody>
          <a:bodyPr wrap="square" rtlCol="0">
            <a:spAutoFit/>
          </a:bodyPr>
          <a:lstStyle/>
          <a:p>
            <a:r>
              <a:rPr lang="en-US" b="1" i="1" dirty="0">
                <a:solidFill>
                  <a:srgbClr val="0000FF"/>
                </a:solidFill>
              </a:rPr>
              <a:t>Package </a:t>
            </a:r>
            <a:r>
              <a:rPr lang="en-US" b="1" dirty="0">
                <a:solidFill>
                  <a:srgbClr val="0000FF"/>
                </a:solidFill>
              </a:rPr>
              <a:t>2</a:t>
            </a:r>
            <a:endParaRPr lang="en-US" b="1" i="1" dirty="0">
              <a:solidFill>
                <a:srgbClr val="0000FF"/>
              </a:solidFill>
            </a:endParaRPr>
          </a:p>
        </p:txBody>
      </p:sp>
      <p:sp>
        <p:nvSpPr>
          <p:cNvPr id="17" name="TextBox 16"/>
          <p:cNvSpPr txBox="1"/>
          <p:nvPr/>
        </p:nvSpPr>
        <p:spPr>
          <a:xfrm>
            <a:off x="5867400" y="3962400"/>
            <a:ext cx="1524000" cy="369332"/>
          </a:xfrm>
          <a:prstGeom prst="rect">
            <a:avLst/>
          </a:prstGeom>
          <a:noFill/>
        </p:spPr>
        <p:txBody>
          <a:bodyPr wrap="square" rtlCol="0">
            <a:spAutoFit/>
          </a:bodyPr>
          <a:lstStyle/>
          <a:p>
            <a:r>
              <a:rPr lang="en-US" i="1" dirty="0"/>
              <a:t>Per-unit price</a:t>
            </a:r>
          </a:p>
        </p:txBody>
      </p:sp>
      <p:sp>
        <p:nvSpPr>
          <p:cNvPr id="18" name="TextBox 17"/>
          <p:cNvSpPr txBox="1"/>
          <p:nvPr/>
        </p:nvSpPr>
        <p:spPr>
          <a:xfrm>
            <a:off x="7467600" y="3962400"/>
            <a:ext cx="1524000" cy="369332"/>
          </a:xfrm>
          <a:prstGeom prst="rect">
            <a:avLst/>
          </a:prstGeom>
          <a:noFill/>
        </p:spPr>
        <p:txBody>
          <a:bodyPr wrap="square" rtlCol="0">
            <a:spAutoFit/>
          </a:bodyPr>
          <a:lstStyle/>
          <a:p>
            <a:r>
              <a:rPr lang="en-US" i="1" dirty="0"/>
              <a:t>Fixed Fee</a:t>
            </a:r>
          </a:p>
        </p:txBody>
      </p:sp>
      <p:sp>
        <p:nvSpPr>
          <p:cNvPr id="19" name="TextBox 18"/>
          <p:cNvSpPr txBox="1"/>
          <p:nvPr/>
        </p:nvSpPr>
        <p:spPr>
          <a:xfrm>
            <a:off x="6324600" y="4331732"/>
            <a:ext cx="533400" cy="369332"/>
          </a:xfrm>
          <a:prstGeom prst="rect">
            <a:avLst/>
          </a:prstGeom>
          <a:noFill/>
        </p:spPr>
        <p:txBody>
          <a:bodyPr wrap="square" rtlCol="0">
            <a:spAutoFit/>
          </a:bodyPr>
          <a:lstStyle/>
          <a:p>
            <a:r>
              <a:rPr lang="en-US" b="1" dirty="0">
                <a:solidFill>
                  <a:srgbClr val="00AE00"/>
                </a:solidFill>
              </a:rPr>
              <a:t>10</a:t>
            </a:r>
          </a:p>
        </p:txBody>
      </p:sp>
      <p:sp>
        <p:nvSpPr>
          <p:cNvPr id="20" name="TextBox 19"/>
          <p:cNvSpPr txBox="1"/>
          <p:nvPr/>
        </p:nvSpPr>
        <p:spPr>
          <a:xfrm>
            <a:off x="6324600" y="4648200"/>
            <a:ext cx="533400" cy="369332"/>
          </a:xfrm>
          <a:prstGeom prst="rect">
            <a:avLst/>
          </a:prstGeom>
          <a:noFill/>
        </p:spPr>
        <p:txBody>
          <a:bodyPr wrap="square" rtlCol="0">
            <a:spAutoFit/>
          </a:bodyPr>
          <a:lstStyle/>
          <a:p>
            <a:r>
              <a:rPr lang="en-US" b="1" dirty="0">
                <a:solidFill>
                  <a:srgbClr val="00AE00"/>
                </a:solidFill>
              </a:rPr>
              <a:t>10</a:t>
            </a:r>
          </a:p>
        </p:txBody>
      </p:sp>
      <p:sp>
        <p:nvSpPr>
          <p:cNvPr id="21" name="TextBox 20"/>
          <p:cNvSpPr txBox="1"/>
          <p:nvPr/>
        </p:nvSpPr>
        <p:spPr>
          <a:xfrm>
            <a:off x="7772400" y="4331732"/>
            <a:ext cx="381000" cy="369332"/>
          </a:xfrm>
          <a:prstGeom prst="rect">
            <a:avLst/>
          </a:prstGeom>
          <a:noFill/>
        </p:spPr>
        <p:txBody>
          <a:bodyPr wrap="square" rtlCol="0">
            <a:spAutoFit/>
          </a:bodyPr>
          <a:lstStyle/>
          <a:p>
            <a:r>
              <a:rPr lang="en-US" b="1" i="1" dirty="0"/>
              <a:t>i</a:t>
            </a:r>
          </a:p>
        </p:txBody>
      </p:sp>
      <p:sp>
        <p:nvSpPr>
          <p:cNvPr id="22" name="TextBox 21"/>
          <p:cNvSpPr txBox="1"/>
          <p:nvPr/>
        </p:nvSpPr>
        <p:spPr>
          <a:xfrm>
            <a:off x="7620000" y="4648200"/>
            <a:ext cx="762000" cy="369332"/>
          </a:xfrm>
          <a:prstGeom prst="rect">
            <a:avLst/>
          </a:prstGeom>
          <a:noFill/>
        </p:spPr>
        <p:txBody>
          <a:bodyPr wrap="square" rtlCol="0">
            <a:spAutoFit/>
          </a:bodyPr>
          <a:lstStyle/>
          <a:p>
            <a:r>
              <a:rPr lang="en-US" b="1" i="1" dirty="0"/>
              <a:t>i</a:t>
            </a:r>
            <a:r>
              <a:rPr lang="en-US" b="1" dirty="0"/>
              <a:t>+</a:t>
            </a:r>
            <a:r>
              <a:rPr lang="en-US" b="1" i="1" dirty="0"/>
              <a:t>l</a:t>
            </a:r>
            <a:r>
              <a:rPr lang="en-US" b="1" dirty="0"/>
              <a:t>+</a:t>
            </a:r>
            <a:r>
              <a:rPr lang="en-US" b="1" i="1" dirty="0"/>
              <a:t>k</a:t>
            </a:r>
          </a:p>
        </p:txBody>
      </p:sp>
      <p:sp>
        <p:nvSpPr>
          <p:cNvPr id="23" name="TextBox 22"/>
          <p:cNvSpPr txBox="1"/>
          <p:nvPr/>
        </p:nvSpPr>
        <p:spPr>
          <a:xfrm>
            <a:off x="4648200" y="3962400"/>
            <a:ext cx="1524000" cy="369332"/>
          </a:xfrm>
          <a:prstGeom prst="rect">
            <a:avLst/>
          </a:prstGeom>
          <a:noFill/>
        </p:spPr>
        <p:txBody>
          <a:bodyPr wrap="square" rtlCol="0">
            <a:spAutoFit/>
          </a:bodyPr>
          <a:lstStyle/>
          <a:p>
            <a:r>
              <a:rPr lang="en-US" i="1" dirty="0"/>
              <a:t>Quantity</a:t>
            </a:r>
          </a:p>
        </p:txBody>
      </p:sp>
      <p:sp>
        <p:nvSpPr>
          <p:cNvPr id="24" name="TextBox 23"/>
          <p:cNvSpPr txBox="1"/>
          <p:nvPr/>
        </p:nvSpPr>
        <p:spPr>
          <a:xfrm>
            <a:off x="4953000" y="4331732"/>
            <a:ext cx="457200" cy="369332"/>
          </a:xfrm>
          <a:prstGeom prst="rect">
            <a:avLst/>
          </a:prstGeom>
          <a:noFill/>
        </p:spPr>
        <p:txBody>
          <a:bodyPr wrap="square" rtlCol="0">
            <a:spAutoFit/>
          </a:bodyPr>
          <a:lstStyle/>
          <a:p>
            <a:r>
              <a:rPr lang="en-US" b="1" i="1" dirty="0">
                <a:latin typeface="Times New Roman"/>
              </a:rPr>
              <a:t>x</a:t>
            </a:r>
            <a:r>
              <a:rPr lang="en-US" dirty="0"/>
              <a:t>* </a:t>
            </a:r>
            <a:endParaRPr lang="en-US" i="1" dirty="0"/>
          </a:p>
        </p:txBody>
      </p:sp>
      <p:sp>
        <p:nvSpPr>
          <p:cNvPr id="25" name="TextBox 24"/>
          <p:cNvSpPr txBox="1"/>
          <p:nvPr/>
        </p:nvSpPr>
        <p:spPr>
          <a:xfrm>
            <a:off x="4876800" y="4648200"/>
            <a:ext cx="762000" cy="369332"/>
          </a:xfrm>
          <a:prstGeom prst="rect">
            <a:avLst/>
          </a:prstGeom>
          <a:noFill/>
        </p:spPr>
        <p:txBody>
          <a:bodyPr wrap="square" rtlCol="0">
            <a:spAutoFit/>
          </a:bodyPr>
          <a:lstStyle/>
          <a:p>
            <a:r>
              <a:rPr lang="en-US" b="1" dirty="0">
                <a:solidFill>
                  <a:srgbClr val="3366FF"/>
                </a:solidFill>
              </a:rPr>
              <a:t>200</a:t>
            </a:r>
          </a:p>
        </p:txBody>
      </p:sp>
      <p:sp>
        <p:nvSpPr>
          <p:cNvPr id="26" name="TextBox 25">
            <a:extLst>
              <a:ext uri="{FF2B5EF4-FFF2-40B4-BE49-F238E27FC236}">
                <a16:creationId xmlns:a16="http://schemas.microsoft.com/office/drawing/2014/main" id="{BF52C1BD-2529-477D-919E-DB8FAD58EE16}"/>
              </a:ext>
            </a:extLst>
          </p:cNvPr>
          <p:cNvSpPr txBox="1"/>
          <p:nvPr/>
        </p:nvSpPr>
        <p:spPr>
          <a:xfrm>
            <a:off x="457962" y="3159995"/>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7" name="TextBox 26">
            <a:extLst>
              <a:ext uri="{FF2B5EF4-FFF2-40B4-BE49-F238E27FC236}">
                <a16:creationId xmlns:a16="http://schemas.microsoft.com/office/drawing/2014/main" id="{60719F67-C02A-462A-ADCE-51C76BC3A018}"/>
              </a:ext>
            </a:extLst>
          </p:cNvPr>
          <p:cNvSpPr txBox="1"/>
          <p:nvPr/>
        </p:nvSpPr>
        <p:spPr>
          <a:xfrm>
            <a:off x="376170" y="3198911"/>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8" name="Footer Placeholder 1">
            <a:extLst>
              <a:ext uri="{FF2B5EF4-FFF2-40B4-BE49-F238E27FC236}">
                <a16:creationId xmlns:a16="http://schemas.microsoft.com/office/drawing/2014/main" id="{23FE9803-E424-45B2-87C4-77569E2FB15F}"/>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0" nodeType="withEffect">
                                  <p:stCondLst>
                                    <p:cond delay="100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0" nodeType="withEffect">
                                  <p:stCondLst>
                                    <p:cond delay="200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1000"/>
                                  </p:stCondLst>
                                  <p:childTnLst>
                                    <p:set>
                                      <p:cBhvr>
                                        <p:cTn id="45" dur="1" fill="hold">
                                          <p:stCondLst>
                                            <p:cond delay="0"/>
                                          </p:stCondLst>
                                        </p:cTn>
                                        <p:tgtEl>
                                          <p:spTgt spid="20"/>
                                        </p:tgtEl>
                                        <p:attrNameLst>
                                          <p:attrName>style.visibility</p:attrName>
                                        </p:attrNameLst>
                                      </p:cBhvr>
                                      <p:to>
                                        <p:strVal val="visible"/>
                                      </p:to>
                                    </p:set>
                                  </p:childTnLst>
                                </p:cTn>
                              </p:par>
                              <p:par>
                                <p:cTn id="46" presetID="1" presetClass="entr" presetSubtype="0" fill="hold" grpId="0" nodeType="withEffect">
                                  <p:stCondLst>
                                    <p:cond delay="200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Barriers to Entry</a:t>
            </a:r>
          </a:p>
        </p:txBody>
      </p:sp>
      <p:sp>
        <p:nvSpPr>
          <p:cNvPr id="4" name="Content Placeholder 1"/>
          <p:cNvSpPr>
            <a:spLocks noGrp="1"/>
          </p:cNvSpPr>
          <p:nvPr>
            <p:ph idx="1"/>
          </p:nvPr>
        </p:nvSpPr>
        <p:spPr>
          <a:xfrm>
            <a:off x="152400" y="1295400"/>
            <a:ext cx="8763000" cy="5410200"/>
          </a:xfrm>
        </p:spPr>
        <p:txBody>
          <a:bodyPr>
            <a:normAutofit fontScale="62500" lnSpcReduction="20000"/>
          </a:bodyPr>
          <a:lstStyle/>
          <a:p>
            <a:r>
              <a:rPr lang="en-US" dirty="0"/>
              <a:t>Throughout, we have assumed that the firm </a:t>
            </a:r>
            <a:r>
              <a:rPr lang="en-US" i="1" dirty="0"/>
              <a:t>has monopoly power</a:t>
            </a:r>
            <a:r>
              <a:rPr lang="en-US" b="1" dirty="0"/>
              <a:t> </a:t>
            </a:r>
            <a:r>
              <a:rPr lang="en-US" dirty="0"/>
              <a:t>in the sense that the firm is guaranteed the market for the monopoly good</a:t>
            </a:r>
            <a:r>
              <a:rPr lang="en-US" i="1" dirty="0"/>
              <a:t>.</a:t>
            </a:r>
          </a:p>
          <a:p>
            <a:r>
              <a:rPr lang="en-US" i="1" dirty="0"/>
              <a:t>But </a:t>
            </a:r>
            <a:r>
              <a:rPr lang="en-US" dirty="0"/>
              <a:t>this requires some </a:t>
            </a:r>
            <a:r>
              <a:rPr lang="en-US" b="1" i="1" dirty="0"/>
              <a:t>barrier to entry </a:t>
            </a:r>
            <a:r>
              <a:rPr lang="en-US" dirty="0"/>
              <a:t>that keeps potential competitors from entering the market. </a:t>
            </a:r>
            <a:endParaRPr lang="en-US" b="1" i="1" dirty="0"/>
          </a:p>
          <a:p>
            <a:r>
              <a:rPr lang="en-US" dirty="0"/>
              <a:t>One such possible barrier is a </a:t>
            </a:r>
            <a:r>
              <a:rPr lang="en-US" b="1" i="1" dirty="0">
                <a:solidFill>
                  <a:srgbClr val="FF0000"/>
                </a:solidFill>
              </a:rPr>
              <a:t>technological barrier to entry</a:t>
            </a:r>
            <a:r>
              <a:rPr lang="en-US" dirty="0"/>
              <a:t> that results in </a:t>
            </a:r>
            <a:r>
              <a:rPr lang="en-US" i="1" dirty="0"/>
              <a:t>downward sloping AC curves.</a:t>
            </a:r>
            <a:endParaRPr lang="en-US" dirty="0"/>
          </a:p>
          <a:p>
            <a:r>
              <a:rPr lang="en-US" dirty="0"/>
              <a:t>In particular, the </a:t>
            </a:r>
            <a:r>
              <a:rPr lang="en-US" i="1" dirty="0"/>
              <a:t>downwards sloping AC curve </a:t>
            </a:r>
            <a:r>
              <a:rPr lang="en-US" dirty="0"/>
              <a:t>arises from the technology: </a:t>
            </a:r>
            <a:r>
              <a:rPr lang="en-US" b="1" i="1" dirty="0"/>
              <a:t>high fixed (entry) cost </a:t>
            </a:r>
            <a:r>
              <a:rPr lang="en-US" dirty="0"/>
              <a:t>and </a:t>
            </a:r>
            <a:r>
              <a:rPr lang="en-US" b="1" i="1" dirty="0"/>
              <a:t>low marginal costs</a:t>
            </a:r>
            <a:r>
              <a:rPr lang="en-US" dirty="0"/>
              <a:t>.</a:t>
            </a:r>
          </a:p>
          <a:p>
            <a:r>
              <a:rPr lang="en-US" dirty="0"/>
              <a:t>Monopolies that derive their monopoly power from </a:t>
            </a:r>
            <a:r>
              <a:rPr lang="en-US" i="1" dirty="0"/>
              <a:t>technological barriers to entry </a:t>
            </a:r>
            <a:r>
              <a:rPr lang="en-US" dirty="0"/>
              <a:t>are called </a:t>
            </a:r>
            <a:r>
              <a:rPr lang="en-US" b="1" i="1" dirty="0">
                <a:solidFill>
                  <a:srgbClr val="FF0000"/>
                </a:solidFill>
              </a:rPr>
              <a:t>natural monopolies</a:t>
            </a:r>
            <a:r>
              <a:rPr lang="en-US" i="1" dirty="0"/>
              <a:t>.</a:t>
            </a:r>
            <a:endParaRPr lang="en-US" dirty="0"/>
          </a:p>
          <a:p>
            <a:r>
              <a:rPr lang="en-US" dirty="0"/>
              <a:t>A second possible barrier is a </a:t>
            </a:r>
            <a:r>
              <a:rPr lang="en-US" b="1" i="1" dirty="0">
                <a:solidFill>
                  <a:srgbClr val="FF0000"/>
                </a:solidFill>
              </a:rPr>
              <a:t>legal barrier to entry</a:t>
            </a:r>
            <a:r>
              <a:rPr lang="en-US" dirty="0"/>
              <a:t> that makes it </a:t>
            </a:r>
            <a:r>
              <a:rPr lang="en-US" i="1" dirty="0"/>
              <a:t>illegal </a:t>
            </a:r>
            <a:r>
              <a:rPr lang="en-US" dirty="0"/>
              <a:t>for competitors to enter the market.</a:t>
            </a:r>
          </a:p>
          <a:p>
            <a:r>
              <a:rPr lang="en-US" dirty="0"/>
              <a:t>Such </a:t>
            </a:r>
            <a:r>
              <a:rPr lang="en-US" i="1" dirty="0"/>
              <a:t>legal barriers to entry </a:t>
            </a:r>
            <a:r>
              <a:rPr lang="en-US" dirty="0"/>
              <a:t>may emerge from </a:t>
            </a:r>
            <a:r>
              <a:rPr lang="en-US" b="1" i="1" dirty="0"/>
              <a:t>government grants of exclusive charters </a:t>
            </a:r>
            <a:r>
              <a:rPr lang="en-US" dirty="0"/>
              <a:t>or </a:t>
            </a:r>
            <a:r>
              <a:rPr lang="en-US" b="1" i="1" dirty="0"/>
              <a:t>licenses</a:t>
            </a:r>
            <a:r>
              <a:rPr lang="en-US" dirty="0"/>
              <a:t> that sometimes (but not always) come in the form of </a:t>
            </a:r>
            <a:r>
              <a:rPr lang="en-US" b="1" i="1" dirty="0"/>
              <a:t>patents </a:t>
            </a:r>
            <a:r>
              <a:rPr lang="en-US" dirty="0"/>
              <a:t>or </a:t>
            </a:r>
            <a:r>
              <a:rPr lang="en-US" b="1" i="1" dirty="0"/>
              <a:t>copyrights</a:t>
            </a:r>
            <a:r>
              <a:rPr lang="en-US" dirty="0"/>
              <a:t>.</a:t>
            </a:r>
          </a:p>
          <a:p>
            <a:r>
              <a:rPr lang="en-US" dirty="0"/>
              <a:t>Policies to </a:t>
            </a:r>
            <a:r>
              <a:rPr lang="en-US" b="1" i="1" dirty="0"/>
              <a:t>restrain monopoly power </a:t>
            </a:r>
            <a:r>
              <a:rPr lang="en-US" dirty="0"/>
              <a:t>depend on the </a:t>
            </a:r>
            <a:r>
              <a:rPr lang="en-US" i="1" dirty="0"/>
              <a:t>type of information </a:t>
            </a:r>
            <a:r>
              <a:rPr lang="en-US" dirty="0"/>
              <a:t>available and the </a:t>
            </a:r>
            <a:r>
              <a:rPr lang="en-US" i="1" dirty="0"/>
              <a:t>type of entry barrier </a:t>
            </a:r>
            <a:r>
              <a:rPr lang="en-US" dirty="0"/>
              <a:t>that has created the monopoly power.</a:t>
            </a:r>
          </a:p>
        </p:txBody>
      </p:sp>
      <p:sp>
        <p:nvSpPr>
          <p:cNvPr id="5" name="Footer Placeholder 1">
            <a:extLst>
              <a:ext uri="{FF2B5EF4-FFF2-40B4-BE49-F238E27FC236}">
                <a16:creationId xmlns:a16="http://schemas.microsoft.com/office/drawing/2014/main" id="{C27171ED-A1FF-4A59-A0A9-893100CBA01F}"/>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Natural Monopoly</a:t>
            </a:r>
          </a:p>
        </p:txBody>
      </p:sp>
      <p:pic>
        <p:nvPicPr>
          <p:cNvPr id="4" name="Picture 3"/>
          <p:cNvPicPr>
            <a:picLocks noChangeAspect="1"/>
          </p:cNvPicPr>
          <p:nvPr/>
        </p:nvPicPr>
        <p:blipFill>
          <a:blip r:embed="rId2"/>
          <a:stretch>
            <a:fillRect/>
          </a:stretch>
        </p:blipFill>
        <p:spPr>
          <a:xfrm>
            <a:off x="228600" y="3212592"/>
            <a:ext cx="3621024" cy="3086100"/>
          </a:xfrm>
          <a:prstGeom prst="rect">
            <a:avLst/>
          </a:prstGeom>
        </p:spPr>
      </p:pic>
      <p:pic>
        <p:nvPicPr>
          <p:cNvPr id="5" name="Picture 4"/>
          <p:cNvPicPr>
            <a:picLocks noChangeAspect="1"/>
          </p:cNvPicPr>
          <p:nvPr/>
        </p:nvPicPr>
        <p:blipFill>
          <a:blip r:embed="rId3"/>
          <a:stretch>
            <a:fillRect/>
          </a:stretch>
        </p:blipFill>
        <p:spPr>
          <a:xfrm>
            <a:off x="228600" y="3200400"/>
            <a:ext cx="3639312" cy="3086100"/>
          </a:xfrm>
          <a:prstGeom prst="rect">
            <a:avLst/>
          </a:prstGeom>
        </p:spPr>
      </p:pic>
      <p:pic>
        <p:nvPicPr>
          <p:cNvPr id="6" name="Picture 5"/>
          <p:cNvPicPr>
            <a:picLocks noChangeAspect="1"/>
          </p:cNvPicPr>
          <p:nvPr/>
        </p:nvPicPr>
        <p:blipFill>
          <a:blip r:embed="rId4"/>
          <a:stretch>
            <a:fillRect/>
          </a:stretch>
        </p:blipFill>
        <p:spPr>
          <a:xfrm>
            <a:off x="210312" y="3218688"/>
            <a:ext cx="3657600" cy="3369564"/>
          </a:xfrm>
          <a:prstGeom prst="rect">
            <a:avLst/>
          </a:prstGeom>
        </p:spPr>
      </p:pic>
      <p:pic>
        <p:nvPicPr>
          <p:cNvPr id="7" name="Picture 6"/>
          <p:cNvPicPr>
            <a:picLocks noChangeAspect="1"/>
          </p:cNvPicPr>
          <p:nvPr/>
        </p:nvPicPr>
        <p:blipFill>
          <a:blip r:embed="rId5"/>
          <a:stretch>
            <a:fillRect/>
          </a:stretch>
        </p:blipFill>
        <p:spPr>
          <a:xfrm>
            <a:off x="210312" y="3218688"/>
            <a:ext cx="3634740" cy="3351276"/>
          </a:xfrm>
          <a:prstGeom prst="rect">
            <a:avLst/>
          </a:prstGeom>
        </p:spPr>
      </p:pic>
      <p:pic>
        <p:nvPicPr>
          <p:cNvPr id="11" name="Picture 10"/>
          <p:cNvPicPr>
            <a:picLocks noChangeAspect="1"/>
          </p:cNvPicPr>
          <p:nvPr/>
        </p:nvPicPr>
        <p:blipFill>
          <a:blip r:embed="rId6"/>
          <a:stretch>
            <a:fillRect/>
          </a:stretch>
        </p:blipFill>
        <p:spPr>
          <a:xfrm>
            <a:off x="4407408" y="3218688"/>
            <a:ext cx="3602736" cy="3067812"/>
          </a:xfrm>
          <a:prstGeom prst="rect">
            <a:avLst/>
          </a:prstGeom>
        </p:spPr>
      </p:pic>
      <p:pic>
        <p:nvPicPr>
          <p:cNvPr id="12" name="Picture 11"/>
          <p:cNvPicPr>
            <a:picLocks noChangeAspect="1"/>
          </p:cNvPicPr>
          <p:nvPr/>
        </p:nvPicPr>
        <p:blipFill>
          <a:blip r:embed="rId7"/>
          <a:stretch>
            <a:fillRect/>
          </a:stretch>
        </p:blipFill>
        <p:spPr>
          <a:xfrm>
            <a:off x="4379976" y="3218688"/>
            <a:ext cx="3621024" cy="3351276"/>
          </a:xfrm>
          <a:prstGeom prst="rect">
            <a:avLst/>
          </a:prstGeom>
        </p:spPr>
      </p:pic>
      <p:pic>
        <p:nvPicPr>
          <p:cNvPr id="13" name="Picture 12"/>
          <p:cNvPicPr>
            <a:picLocks noChangeAspect="1"/>
          </p:cNvPicPr>
          <p:nvPr/>
        </p:nvPicPr>
        <p:blipFill>
          <a:blip r:embed="rId8"/>
          <a:stretch>
            <a:fillRect/>
          </a:stretch>
        </p:blipFill>
        <p:spPr>
          <a:xfrm>
            <a:off x="4379976" y="3218688"/>
            <a:ext cx="3657600" cy="3351276"/>
          </a:xfrm>
          <a:prstGeom prst="rect">
            <a:avLst/>
          </a:prstGeom>
        </p:spPr>
      </p:pic>
      <p:sp>
        <p:nvSpPr>
          <p:cNvPr id="14" name="TextBox 13"/>
          <p:cNvSpPr txBox="1"/>
          <p:nvPr/>
        </p:nvSpPr>
        <p:spPr>
          <a:xfrm>
            <a:off x="304800" y="1219200"/>
            <a:ext cx="3200400" cy="369332"/>
          </a:xfrm>
          <a:prstGeom prst="rect">
            <a:avLst/>
          </a:prstGeom>
          <a:noFill/>
        </p:spPr>
        <p:txBody>
          <a:bodyPr wrap="square" rtlCol="0">
            <a:spAutoFit/>
          </a:bodyPr>
          <a:lstStyle/>
          <a:p>
            <a:r>
              <a:rPr lang="en-US" dirty="0"/>
              <a:t>Suppose a firm has constant </a:t>
            </a:r>
            <a:r>
              <a:rPr lang="en-US" b="1" i="1" dirty="0">
                <a:solidFill>
                  <a:srgbClr val="00AE00"/>
                </a:solidFill>
              </a:rPr>
              <a:t>MC</a:t>
            </a:r>
            <a:r>
              <a:rPr lang="en-US" b="1" i="1" dirty="0"/>
              <a:t> </a:t>
            </a:r>
            <a:endParaRPr lang="en-US" dirty="0"/>
          </a:p>
        </p:txBody>
      </p:sp>
      <p:sp>
        <p:nvSpPr>
          <p:cNvPr id="15" name="TextBox 14"/>
          <p:cNvSpPr txBox="1"/>
          <p:nvPr/>
        </p:nvSpPr>
        <p:spPr>
          <a:xfrm>
            <a:off x="3352800" y="1219200"/>
            <a:ext cx="3200400" cy="369332"/>
          </a:xfrm>
          <a:prstGeom prst="rect">
            <a:avLst/>
          </a:prstGeom>
          <a:noFill/>
        </p:spPr>
        <p:txBody>
          <a:bodyPr wrap="square" rtlCol="0">
            <a:spAutoFit/>
          </a:bodyPr>
          <a:lstStyle/>
          <a:p>
            <a:r>
              <a:rPr lang="en-US" dirty="0"/>
              <a:t>but downward-sloping </a:t>
            </a:r>
            <a:r>
              <a:rPr lang="en-US" b="1" i="1" dirty="0">
                <a:solidFill>
                  <a:schemeClr val="tx1">
                    <a:lumMod val="75000"/>
                    <a:lumOff val="25000"/>
                  </a:schemeClr>
                </a:solidFill>
              </a:rPr>
              <a:t>AC</a:t>
            </a:r>
            <a:r>
              <a:rPr lang="en-US" dirty="0"/>
              <a:t>.</a:t>
            </a:r>
          </a:p>
        </p:txBody>
      </p:sp>
      <p:sp>
        <p:nvSpPr>
          <p:cNvPr id="16" name="TextBox 15"/>
          <p:cNvSpPr txBox="1"/>
          <p:nvPr/>
        </p:nvSpPr>
        <p:spPr>
          <a:xfrm>
            <a:off x="304800" y="1535668"/>
            <a:ext cx="8610600" cy="369332"/>
          </a:xfrm>
          <a:prstGeom prst="rect">
            <a:avLst/>
          </a:prstGeom>
          <a:noFill/>
        </p:spPr>
        <p:txBody>
          <a:bodyPr wrap="square" rtlCol="0">
            <a:spAutoFit/>
          </a:bodyPr>
          <a:lstStyle/>
          <a:p>
            <a:r>
              <a:rPr lang="en-US" dirty="0"/>
              <a:t>This is an example of a </a:t>
            </a:r>
            <a:r>
              <a:rPr lang="en-US" b="1" i="1" dirty="0">
                <a:solidFill>
                  <a:srgbClr val="FF0000"/>
                </a:solidFill>
              </a:rPr>
              <a:t>natural monopoly</a:t>
            </a:r>
            <a:r>
              <a:rPr lang="en-US" i="1" dirty="0"/>
              <a:t>.</a:t>
            </a:r>
            <a:endParaRPr lang="en-US" dirty="0"/>
          </a:p>
        </p:txBody>
      </p:sp>
      <p:sp>
        <p:nvSpPr>
          <p:cNvPr id="17" name="TextBox 16"/>
          <p:cNvSpPr txBox="1"/>
          <p:nvPr/>
        </p:nvSpPr>
        <p:spPr>
          <a:xfrm>
            <a:off x="304800" y="1905000"/>
            <a:ext cx="8458200" cy="381000"/>
          </a:xfrm>
          <a:prstGeom prst="rect">
            <a:avLst/>
          </a:prstGeom>
          <a:noFill/>
        </p:spPr>
        <p:txBody>
          <a:bodyPr wrap="square" rtlCol="0">
            <a:spAutoFit/>
          </a:bodyPr>
          <a:lstStyle/>
          <a:p>
            <a:r>
              <a:rPr lang="en-US" dirty="0"/>
              <a:t>The firm would then produce </a:t>
            </a:r>
            <a:r>
              <a:rPr lang="en-US" b="1" i="1" dirty="0">
                <a:latin typeface="Times New Roman"/>
              </a:rPr>
              <a:t>x</a:t>
            </a:r>
            <a:r>
              <a:rPr lang="en-US" b="1" baseline="30000" dirty="0">
                <a:solidFill>
                  <a:srgbClr val="0000FF"/>
                </a:solidFill>
              </a:rPr>
              <a:t>M </a:t>
            </a:r>
            <a:r>
              <a:rPr lang="en-US" dirty="0"/>
              <a:t>and sell at </a:t>
            </a:r>
            <a:r>
              <a:rPr lang="en-US" b="1" i="1" dirty="0" err="1">
                <a:latin typeface="Times New Roman"/>
              </a:rPr>
              <a:t>p</a:t>
            </a:r>
            <a:r>
              <a:rPr lang="en-US" b="1" baseline="30000" dirty="0" err="1">
                <a:solidFill>
                  <a:srgbClr val="0000FF"/>
                </a:solidFill>
              </a:rPr>
              <a:t>M</a:t>
            </a:r>
            <a:r>
              <a:rPr lang="en-US" i="1" dirty="0">
                <a:latin typeface="Times New Roman"/>
              </a:rPr>
              <a:t>,</a:t>
            </a:r>
            <a:r>
              <a:rPr lang="en-US" dirty="0"/>
              <a:t> resulting in the shaded </a:t>
            </a:r>
            <a:r>
              <a:rPr lang="en-US" b="1" i="1" dirty="0">
                <a:solidFill>
                  <a:srgbClr val="3366FF"/>
                </a:solidFill>
              </a:rPr>
              <a:t>profit</a:t>
            </a:r>
            <a:r>
              <a:rPr lang="en-US" i="1" dirty="0"/>
              <a:t> </a:t>
            </a:r>
            <a:r>
              <a:rPr lang="en-US" dirty="0"/>
              <a:t>area. </a:t>
            </a:r>
          </a:p>
        </p:txBody>
      </p:sp>
      <p:sp>
        <p:nvSpPr>
          <p:cNvPr id="18" name="TextBox 17"/>
          <p:cNvSpPr txBox="1"/>
          <p:nvPr/>
        </p:nvSpPr>
        <p:spPr>
          <a:xfrm>
            <a:off x="304800" y="2187200"/>
            <a:ext cx="8382000" cy="646331"/>
          </a:xfrm>
          <a:prstGeom prst="rect">
            <a:avLst/>
          </a:prstGeom>
          <a:noFill/>
        </p:spPr>
        <p:txBody>
          <a:bodyPr wrap="square" rtlCol="0">
            <a:spAutoFit/>
          </a:bodyPr>
          <a:lstStyle/>
          <a:p>
            <a:r>
              <a:rPr lang="en-US" dirty="0"/>
              <a:t>Efficient production </a:t>
            </a:r>
            <a:r>
              <a:rPr lang="en-US" b="1" i="1" dirty="0">
                <a:latin typeface="Times New Roman"/>
              </a:rPr>
              <a:t>x</a:t>
            </a:r>
            <a:r>
              <a:rPr lang="en-US" b="1" baseline="30000" dirty="0">
                <a:solidFill>
                  <a:srgbClr val="0000FF"/>
                </a:solidFill>
              </a:rPr>
              <a:t>* </a:t>
            </a:r>
            <a:r>
              <a:rPr lang="en-US" dirty="0"/>
              <a:t>(MC=D) leads to</a:t>
            </a:r>
            <a:r>
              <a:rPr lang="en-US" b="1" i="1" dirty="0"/>
              <a:t> negative profit</a:t>
            </a:r>
            <a:r>
              <a:rPr lang="en-US" dirty="0"/>
              <a:t>. Government could “incentivize” efficient production via a </a:t>
            </a:r>
            <a:r>
              <a:rPr lang="en-US" i="1" dirty="0"/>
              <a:t>two-part tariff</a:t>
            </a:r>
            <a:r>
              <a:rPr lang="en-US" dirty="0"/>
              <a:t>: regulate </a:t>
            </a:r>
            <a:r>
              <a:rPr lang="en-US"/>
              <a:t>p at MC </a:t>
            </a:r>
            <a:r>
              <a:rPr lang="en-US" dirty="0"/>
              <a:t>and cover loss with fixed fee. </a:t>
            </a:r>
            <a:r>
              <a:rPr lang="en-US" b="1" baseline="30000" dirty="0">
                <a:solidFill>
                  <a:srgbClr val="0000FF"/>
                </a:solidFill>
              </a:rPr>
              <a:t> </a:t>
            </a:r>
            <a:endParaRPr lang="en-US" dirty="0"/>
          </a:p>
        </p:txBody>
      </p:sp>
      <p:sp>
        <p:nvSpPr>
          <p:cNvPr id="19" name="TextBox 18"/>
          <p:cNvSpPr txBox="1"/>
          <p:nvPr/>
        </p:nvSpPr>
        <p:spPr>
          <a:xfrm>
            <a:off x="272238" y="2874994"/>
            <a:ext cx="3581400" cy="381000"/>
          </a:xfrm>
          <a:prstGeom prst="rect">
            <a:avLst/>
          </a:prstGeom>
          <a:noFill/>
        </p:spPr>
        <p:txBody>
          <a:bodyPr wrap="square" rtlCol="0">
            <a:spAutoFit/>
          </a:bodyPr>
          <a:lstStyle/>
          <a:p>
            <a:r>
              <a:rPr lang="en-US" dirty="0"/>
              <a:t>If </a:t>
            </a:r>
            <a:r>
              <a:rPr lang="en-US" b="1" i="1" dirty="0">
                <a:solidFill>
                  <a:schemeClr val="tx1">
                    <a:lumMod val="75000"/>
                    <a:lumOff val="25000"/>
                  </a:schemeClr>
                </a:solidFill>
              </a:rPr>
              <a:t>AC</a:t>
            </a:r>
            <a:r>
              <a:rPr lang="en-US" b="1" i="1" dirty="0"/>
              <a:t> </a:t>
            </a:r>
            <a:r>
              <a:rPr lang="en-US" dirty="0"/>
              <a:t>is high relative to demand, </a:t>
            </a:r>
            <a:r>
              <a:rPr lang="en-US" b="1" dirty="0"/>
              <a:t> </a:t>
            </a:r>
            <a:endParaRPr lang="en-US" dirty="0"/>
          </a:p>
        </p:txBody>
      </p:sp>
      <p:sp>
        <p:nvSpPr>
          <p:cNvPr id="21" name="TextBox 20"/>
          <p:cNvSpPr txBox="1"/>
          <p:nvPr/>
        </p:nvSpPr>
        <p:spPr>
          <a:xfrm>
            <a:off x="5924550" y="2853421"/>
            <a:ext cx="3200400" cy="369332"/>
          </a:xfrm>
          <a:prstGeom prst="rect">
            <a:avLst/>
          </a:prstGeom>
          <a:noFill/>
        </p:spPr>
        <p:txBody>
          <a:bodyPr wrap="square" rtlCol="0">
            <a:spAutoFit/>
          </a:bodyPr>
          <a:lstStyle/>
          <a:p>
            <a:r>
              <a:rPr lang="en-US" dirty="0"/>
              <a:t>also leading to </a:t>
            </a:r>
            <a:r>
              <a:rPr lang="en-US" b="1" i="1" dirty="0"/>
              <a:t>negative profit </a:t>
            </a:r>
            <a:endParaRPr lang="en-US" dirty="0"/>
          </a:p>
        </p:txBody>
      </p:sp>
      <p:sp>
        <p:nvSpPr>
          <p:cNvPr id="22" name="TextBox 21"/>
          <p:cNvSpPr txBox="1"/>
          <p:nvPr/>
        </p:nvSpPr>
        <p:spPr>
          <a:xfrm>
            <a:off x="3219451" y="2865613"/>
            <a:ext cx="2819400" cy="381000"/>
          </a:xfrm>
          <a:prstGeom prst="rect">
            <a:avLst/>
          </a:prstGeom>
          <a:noFill/>
        </p:spPr>
        <p:txBody>
          <a:bodyPr wrap="square" rtlCol="0">
            <a:spAutoFit/>
          </a:bodyPr>
          <a:lstStyle/>
          <a:p>
            <a:r>
              <a:rPr lang="en-US" dirty="0"/>
              <a:t> </a:t>
            </a:r>
            <a:r>
              <a:rPr lang="en-US" b="1" i="1" dirty="0">
                <a:solidFill>
                  <a:schemeClr val="tx1">
                    <a:lumMod val="75000"/>
                    <a:lumOff val="25000"/>
                  </a:schemeClr>
                </a:solidFill>
              </a:rPr>
              <a:t>AC</a:t>
            </a:r>
            <a:r>
              <a:rPr lang="en-US" b="1" i="1" dirty="0"/>
              <a:t> </a:t>
            </a:r>
            <a:r>
              <a:rPr lang="en-US" dirty="0"/>
              <a:t>may lie </a:t>
            </a:r>
            <a:r>
              <a:rPr lang="en-US" i="1" dirty="0"/>
              <a:t>above </a:t>
            </a:r>
            <a:r>
              <a:rPr lang="en-US" dirty="0"/>
              <a:t>demand – </a:t>
            </a:r>
            <a:r>
              <a:rPr lang="en-US" b="1" dirty="0"/>
              <a:t> </a:t>
            </a:r>
            <a:endParaRPr lang="en-US" dirty="0"/>
          </a:p>
        </p:txBody>
      </p:sp>
      <p:sp>
        <p:nvSpPr>
          <p:cNvPr id="23" name="TextBox 22"/>
          <p:cNvSpPr txBox="1"/>
          <p:nvPr/>
        </p:nvSpPr>
        <p:spPr>
          <a:xfrm>
            <a:off x="5276088" y="3136885"/>
            <a:ext cx="3657600" cy="369332"/>
          </a:xfrm>
          <a:prstGeom prst="rect">
            <a:avLst/>
          </a:prstGeom>
          <a:noFill/>
        </p:spPr>
        <p:txBody>
          <a:bodyPr wrap="square" rtlCol="0">
            <a:spAutoFit/>
          </a:bodyPr>
          <a:lstStyle/>
          <a:p>
            <a:r>
              <a:rPr lang="en-US" dirty="0"/>
              <a:t>if the firm produces where </a:t>
            </a:r>
            <a:r>
              <a:rPr lang="en-US" i="1" dirty="0"/>
              <a:t>MR</a:t>
            </a:r>
            <a:r>
              <a:rPr lang="en-US" dirty="0"/>
              <a:t> = </a:t>
            </a:r>
            <a:r>
              <a:rPr lang="en-US" i="1" dirty="0"/>
              <a:t>MC</a:t>
            </a:r>
            <a:r>
              <a:rPr lang="en-US" dirty="0"/>
              <a:t>.</a:t>
            </a:r>
          </a:p>
        </p:txBody>
      </p:sp>
      <p:sp>
        <p:nvSpPr>
          <p:cNvPr id="20" name="Footer Placeholder 1">
            <a:extLst>
              <a:ext uri="{FF2B5EF4-FFF2-40B4-BE49-F238E27FC236}">
                <a16:creationId xmlns:a16="http://schemas.microsoft.com/office/drawing/2014/main" id="{0D58C0A9-91D6-4E97-8141-4FAF69149926}"/>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4" name="TextBox 23">
            <a:extLst>
              <a:ext uri="{FF2B5EF4-FFF2-40B4-BE49-F238E27FC236}">
                <a16:creationId xmlns:a16="http://schemas.microsoft.com/office/drawing/2014/main" id="{B18C30AF-EC51-49E6-B684-B707966562D6}"/>
              </a:ext>
            </a:extLst>
          </p:cNvPr>
          <p:cNvSpPr txBox="1"/>
          <p:nvPr/>
        </p:nvSpPr>
        <p:spPr>
          <a:xfrm>
            <a:off x="228600" y="3182112"/>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5" name="TextBox 24">
            <a:extLst>
              <a:ext uri="{FF2B5EF4-FFF2-40B4-BE49-F238E27FC236}">
                <a16:creationId xmlns:a16="http://schemas.microsoft.com/office/drawing/2014/main" id="{BB6901D9-60A0-44DB-8A02-DE4F8822FA8E}"/>
              </a:ext>
            </a:extLst>
          </p:cNvPr>
          <p:cNvSpPr txBox="1"/>
          <p:nvPr/>
        </p:nvSpPr>
        <p:spPr>
          <a:xfrm>
            <a:off x="4389614" y="3182111"/>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6" name="TextBox 25">
            <a:extLst>
              <a:ext uri="{FF2B5EF4-FFF2-40B4-BE49-F238E27FC236}">
                <a16:creationId xmlns:a16="http://schemas.microsoft.com/office/drawing/2014/main" id="{53ADD08D-0327-4DF7-9970-A5986893A9CD}"/>
              </a:ext>
            </a:extLst>
          </p:cNvPr>
          <p:cNvSpPr txBox="1"/>
          <p:nvPr/>
        </p:nvSpPr>
        <p:spPr>
          <a:xfrm>
            <a:off x="201726" y="3164554"/>
            <a:ext cx="381000" cy="276999"/>
          </a:xfrm>
          <a:prstGeom prst="rect">
            <a:avLst/>
          </a:prstGeom>
          <a:noFill/>
        </p:spPr>
        <p:txBody>
          <a:bodyPr wrap="square" rtlCol="0">
            <a:spAutoFit/>
          </a:bodyPr>
          <a:lstStyle/>
          <a:p>
            <a:r>
              <a:rPr lang="en-GB" sz="10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EDD1D6AD-1235-4AFB-923C-DCCADB7D4A03}"/>
              </a:ext>
            </a:extLst>
          </p:cNvPr>
          <p:cNvSpPr txBox="1"/>
          <p:nvPr/>
        </p:nvSpPr>
        <p:spPr>
          <a:xfrm>
            <a:off x="4352544" y="3182111"/>
            <a:ext cx="381000" cy="276999"/>
          </a:xfrm>
          <a:prstGeom prst="rect">
            <a:avLst/>
          </a:prstGeom>
          <a:noFill/>
        </p:spPr>
        <p:txBody>
          <a:bodyPr wrap="square" rtlCol="0">
            <a:spAutoFit/>
          </a:bodyPr>
          <a:lstStyle/>
          <a:p>
            <a:r>
              <a:rPr lang="en-GB" sz="10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idx="4294967295"/>
          </p:nvPr>
        </p:nvSpPr>
        <p:spPr>
          <a:xfrm>
            <a:off x="0" y="-1397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Natural Monopoly</a:t>
            </a:r>
          </a:p>
        </p:txBody>
      </p:sp>
      <p:sp>
        <p:nvSpPr>
          <p:cNvPr id="6" name="TextBox 5"/>
          <p:cNvSpPr txBox="1"/>
          <p:nvPr/>
        </p:nvSpPr>
        <p:spPr>
          <a:xfrm>
            <a:off x="230155" y="1073319"/>
            <a:ext cx="8534400" cy="923330"/>
          </a:xfrm>
          <a:prstGeom prst="rect">
            <a:avLst/>
          </a:prstGeom>
          <a:noFill/>
        </p:spPr>
        <p:txBody>
          <a:bodyPr wrap="square" rtlCol="0">
            <a:spAutoFit/>
          </a:bodyPr>
          <a:lstStyle/>
          <a:p>
            <a:r>
              <a:rPr lang="en-US" dirty="0"/>
              <a:t>Firms that derive monopoly power from </a:t>
            </a:r>
            <a:r>
              <a:rPr lang="en-US" b="1" i="1" dirty="0"/>
              <a:t>technological barriers to entry </a:t>
            </a:r>
            <a:r>
              <a:rPr lang="en-US" dirty="0"/>
              <a:t>that result in downward-sloping </a:t>
            </a:r>
            <a:r>
              <a:rPr lang="en-US" i="1" dirty="0"/>
              <a:t>AC </a:t>
            </a:r>
            <a:r>
              <a:rPr lang="en-US" dirty="0"/>
              <a:t>curves are </a:t>
            </a:r>
            <a:r>
              <a:rPr lang="en-US" b="1" i="1" dirty="0"/>
              <a:t>“natural” </a:t>
            </a:r>
            <a:r>
              <a:rPr lang="en-US" dirty="0"/>
              <a:t>in the sense that the type of technology itself favors a single producer to minimize costs and achieve efficiency.</a:t>
            </a:r>
          </a:p>
        </p:txBody>
      </p:sp>
      <p:sp>
        <p:nvSpPr>
          <p:cNvPr id="8" name="TextBox 7"/>
          <p:cNvSpPr txBox="1"/>
          <p:nvPr/>
        </p:nvSpPr>
        <p:spPr>
          <a:xfrm>
            <a:off x="228600" y="1996649"/>
            <a:ext cx="8534400" cy="646331"/>
          </a:xfrm>
          <a:prstGeom prst="rect">
            <a:avLst/>
          </a:prstGeom>
          <a:noFill/>
        </p:spPr>
        <p:txBody>
          <a:bodyPr wrap="square" rtlCol="0">
            <a:spAutoFit/>
          </a:bodyPr>
          <a:lstStyle/>
          <a:p>
            <a:r>
              <a:rPr lang="en-US" dirty="0"/>
              <a:t>For this reason, governments have often resorted to </a:t>
            </a:r>
            <a:r>
              <a:rPr lang="en-US" b="1" i="1" dirty="0"/>
              <a:t>price regulation </a:t>
            </a:r>
            <a:r>
              <a:rPr lang="en-US" dirty="0"/>
              <a:t>aimed at insuring a “fair market return” to the monopolist.</a:t>
            </a:r>
          </a:p>
        </p:txBody>
      </p:sp>
      <p:sp>
        <p:nvSpPr>
          <p:cNvPr id="9" name="TextBox 8"/>
          <p:cNvSpPr txBox="1"/>
          <p:nvPr/>
        </p:nvSpPr>
        <p:spPr>
          <a:xfrm>
            <a:off x="258362" y="2642980"/>
            <a:ext cx="8534400" cy="1200329"/>
          </a:xfrm>
          <a:prstGeom prst="rect">
            <a:avLst/>
          </a:prstGeom>
          <a:noFill/>
        </p:spPr>
        <p:txBody>
          <a:bodyPr wrap="square" rtlCol="0">
            <a:spAutoFit/>
          </a:bodyPr>
          <a:lstStyle/>
          <a:p>
            <a:r>
              <a:rPr lang="en-US" dirty="0"/>
              <a:t>In markets like utilities industries where there is a high </a:t>
            </a:r>
            <a:r>
              <a:rPr lang="en-US" i="1" dirty="0"/>
              <a:t>fixed cost </a:t>
            </a:r>
            <a:r>
              <a:rPr lang="en-US" dirty="0"/>
              <a:t>for the infrastructure necessary to serve customers, such regulation often comes in the form of a </a:t>
            </a:r>
            <a:r>
              <a:rPr lang="en-US" b="1" i="1" dirty="0"/>
              <a:t>two part tariff</a:t>
            </a:r>
            <a:r>
              <a:rPr lang="en-US" dirty="0"/>
              <a:t> – a </a:t>
            </a:r>
            <a:r>
              <a:rPr lang="en-US" i="1" dirty="0"/>
              <a:t>fixed fee </a:t>
            </a:r>
            <a:r>
              <a:rPr lang="en-US" dirty="0"/>
              <a:t>to cover the consumer’s portion of </a:t>
            </a:r>
            <a:r>
              <a:rPr lang="en-US" i="1" dirty="0"/>
              <a:t>infrastructure costs</a:t>
            </a:r>
            <a:r>
              <a:rPr lang="en-US" dirty="0"/>
              <a:t>, and a </a:t>
            </a:r>
            <a:r>
              <a:rPr lang="en-US" i="1" dirty="0"/>
              <a:t>per-unit price </a:t>
            </a:r>
            <a:r>
              <a:rPr lang="en-US" dirty="0"/>
              <a:t>charged for each output unit consumed.</a:t>
            </a:r>
          </a:p>
        </p:txBody>
      </p:sp>
      <p:sp>
        <p:nvSpPr>
          <p:cNvPr id="10" name="TextBox 9"/>
          <p:cNvSpPr txBox="1"/>
          <p:nvPr/>
        </p:nvSpPr>
        <p:spPr>
          <a:xfrm>
            <a:off x="173609" y="4927331"/>
            <a:ext cx="8534400" cy="923330"/>
          </a:xfrm>
          <a:prstGeom prst="rect">
            <a:avLst/>
          </a:prstGeom>
          <a:noFill/>
        </p:spPr>
        <p:txBody>
          <a:bodyPr wrap="square" rtlCol="0">
            <a:spAutoFit/>
          </a:bodyPr>
          <a:lstStyle/>
          <a:p>
            <a:r>
              <a:rPr lang="en-US" dirty="0"/>
              <a:t>Alternatively, governments have more recently </a:t>
            </a:r>
            <a:r>
              <a:rPr lang="en-US" b="1" i="1" dirty="0"/>
              <a:t>introduced competition </a:t>
            </a:r>
            <a:r>
              <a:rPr lang="en-US" dirty="0"/>
              <a:t>by providing the infrastructure – such that the fixed costs approach zero – and then allowing multiple firms to compete in the delivery of the product.</a:t>
            </a:r>
          </a:p>
        </p:txBody>
      </p:sp>
      <p:sp>
        <p:nvSpPr>
          <p:cNvPr id="11" name="TextBox 10"/>
          <p:cNvSpPr txBox="1"/>
          <p:nvPr/>
        </p:nvSpPr>
        <p:spPr>
          <a:xfrm>
            <a:off x="173609" y="5850661"/>
            <a:ext cx="8534400" cy="923330"/>
          </a:xfrm>
          <a:prstGeom prst="rect">
            <a:avLst/>
          </a:prstGeom>
          <a:noFill/>
        </p:spPr>
        <p:txBody>
          <a:bodyPr wrap="square" rtlCol="0">
            <a:spAutoFit/>
          </a:bodyPr>
          <a:lstStyle/>
          <a:p>
            <a:r>
              <a:rPr lang="en-US" dirty="0"/>
              <a:t>Just as governments provide road infrastructure and then allow trucking companies to compete in shipping goods on that infrastructure, governments can provide the utilities grid on which electricity can then be delivered by power companies that share the grid.</a:t>
            </a:r>
          </a:p>
        </p:txBody>
      </p:sp>
      <p:sp>
        <p:nvSpPr>
          <p:cNvPr id="12" name="TextBox 11"/>
          <p:cNvSpPr txBox="1"/>
          <p:nvPr/>
        </p:nvSpPr>
        <p:spPr>
          <a:xfrm>
            <a:off x="1257300" y="3891599"/>
            <a:ext cx="6629400" cy="923330"/>
          </a:xfrm>
          <a:prstGeom prst="rect">
            <a:avLst/>
          </a:prstGeom>
          <a:solidFill>
            <a:srgbClr val="FF0000">
              <a:alpha val="20000"/>
            </a:srgbClr>
          </a:solidFill>
          <a:ln w="25400">
            <a:solidFill>
              <a:srgbClr val="FF0000"/>
            </a:solidFill>
          </a:ln>
          <a:effectLst>
            <a:outerShdw blurRad="50800" dist="38100" dir="2700000" algn="tl" rotWithShape="0">
              <a:srgbClr val="000000">
                <a:alpha val="43000"/>
              </a:srgbClr>
            </a:outerShdw>
          </a:effectLst>
        </p:spPr>
        <p:txBody>
          <a:bodyPr wrap="square" rtlCol="0">
            <a:spAutoFit/>
          </a:bodyPr>
          <a:lstStyle/>
          <a:p>
            <a:pPr algn="ctr"/>
            <a:r>
              <a:rPr lang="en-US" dirty="0"/>
              <a:t>The problem with </a:t>
            </a:r>
            <a:r>
              <a:rPr lang="en-US" i="1" dirty="0"/>
              <a:t>price regulation </a:t>
            </a:r>
            <a:r>
              <a:rPr lang="en-US" dirty="0"/>
              <a:t>is that it requires the government to have </a:t>
            </a:r>
            <a:r>
              <a:rPr lang="en-US" b="1" dirty="0"/>
              <a:t>good information </a:t>
            </a:r>
            <a:r>
              <a:rPr lang="en-US" dirty="0"/>
              <a:t>on costs of firms – but firms have no incentive to share such information truthfully.</a:t>
            </a:r>
          </a:p>
        </p:txBody>
      </p:sp>
      <p:sp>
        <p:nvSpPr>
          <p:cNvPr id="13" name="Footer Placeholder 1">
            <a:extLst>
              <a:ext uri="{FF2B5EF4-FFF2-40B4-BE49-F238E27FC236}">
                <a16:creationId xmlns:a16="http://schemas.microsoft.com/office/drawing/2014/main" id="{8D67D499-80FA-42CD-8E85-D61059DEE199}"/>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Monopoly Power</a:t>
            </a:r>
          </a:p>
        </p:txBody>
      </p:sp>
      <p:sp>
        <p:nvSpPr>
          <p:cNvPr id="4" name="Content Placeholder 1"/>
          <p:cNvSpPr>
            <a:spLocks noGrp="1"/>
          </p:cNvSpPr>
          <p:nvPr>
            <p:ph idx="1"/>
          </p:nvPr>
        </p:nvSpPr>
        <p:spPr>
          <a:xfrm>
            <a:off x="190500" y="1143000"/>
            <a:ext cx="8763000" cy="5334000"/>
          </a:xfrm>
        </p:spPr>
        <p:txBody>
          <a:bodyPr>
            <a:normAutofit fontScale="62500" lnSpcReduction="20000"/>
          </a:bodyPr>
          <a:lstStyle/>
          <a:p>
            <a:r>
              <a:rPr lang="en-US" dirty="0"/>
              <a:t>When firms are sufficiently “small” relative to the economic environment (</a:t>
            </a:r>
            <a:r>
              <a:rPr lang="en-US" i="1" dirty="0"/>
              <a:t>i.e.</a:t>
            </a:r>
            <a:r>
              <a:rPr lang="en-US" dirty="0"/>
              <a:t>, there are many small firms), they cannot influence prices and are said to have </a:t>
            </a:r>
            <a:r>
              <a:rPr lang="en-US" b="1" i="1" dirty="0"/>
              <a:t>no market power</a:t>
            </a:r>
            <a:r>
              <a:rPr lang="en-US" dirty="0"/>
              <a:t>.</a:t>
            </a:r>
          </a:p>
          <a:p>
            <a:r>
              <a:rPr lang="en-US" b="1" i="1" dirty="0">
                <a:solidFill>
                  <a:srgbClr val="FF0000"/>
                </a:solidFill>
              </a:rPr>
              <a:t>Market power </a:t>
            </a:r>
            <a:r>
              <a:rPr lang="en-US" dirty="0"/>
              <a:t>implies the </a:t>
            </a:r>
            <a:r>
              <a:rPr lang="en-US" i="1" dirty="0"/>
              <a:t>power to at least partially shape the economic environment </a:t>
            </a:r>
            <a:r>
              <a:rPr lang="en-US" dirty="0"/>
              <a:t>that is characterized by prices – and for firms, it means that they face downward-sloping demand curves for their output.</a:t>
            </a:r>
            <a:endParaRPr lang="en-US" b="1" i="1" dirty="0"/>
          </a:p>
          <a:p>
            <a:r>
              <a:rPr lang="en-US" dirty="0"/>
              <a:t>The most extreme form of </a:t>
            </a:r>
            <a:r>
              <a:rPr lang="en-US" i="1" dirty="0"/>
              <a:t>market power </a:t>
            </a:r>
            <a:r>
              <a:rPr lang="en-US" dirty="0"/>
              <a:t>is </a:t>
            </a:r>
            <a:r>
              <a:rPr lang="en-US" b="1" i="1" dirty="0">
                <a:solidFill>
                  <a:srgbClr val="FF0000"/>
                </a:solidFill>
              </a:rPr>
              <a:t>monopoly power </a:t>
            </a:r>
            <a:r>
              <a:rPr lang="en-US" dirty="0"/>
              <a:t>that derives from a firm’s unique position as the only one to serve a market.</a:t>
            </a:r>
          </a:p>
          <a:p>
            <a:r>
              <a:rPr lang="en-US" dirty="0"/>
              <a:t>Two primary conditions are required in order for a firm to sustain </a:t>
            </a:r>
            <a:r>
              <a:rPr lang="en-US" i="1" dirty="0"/>
              <a:t>monopoly power</a:t>
            </a:r>
            <a:r>
              <a:rPr lang="en-US" dirty="0"/>
              <a:t>: (1) it must produce a product that has </a:t>
            </a:r>
            <a:r>
              <a:rPr lang="en-US" b="1" i="1" dirty="0"/>
              <a:t>no close substitutes</a:t>
            </a:r>
            <a:r>
              <a:rPr lang="en-US" dirty="0"/>
              <a:t>, and (2) it must be protected from potential competitors by high </a:t>
            </a:r>
            <a:r>
              <a:rPr lang="en-US" b="1" i="1" dirty="0"/>
              <a:t>barriers to entry </a:t>
            </a:r>
            <a:r>
              <a:rPr lang="en-US" dirty="0"/>
              <a:t>into the industry. </a:t>
            </a:r>
          </a:p>
          <a:p>
            <a:r>
              <a:rPr lang="en-US" dirty="0"/>
              <a:t>A firm that has </a:t>
            </a:r>
            <a:r>
              <a:rPr lang="en-US" i="1" dirty="0"/>
              <a:t>monopoly power</a:t>
            </a:r>
            <a:r>
              <a:rPr lang="en-US" dirty="0"/>
              <a:t> tends to </a:t>
            </a:r>
            <a:r>
              <a:rPr lang="en-US" b="1" i="1" dirty="0">
                <a:solidFill>
                  <a:srgbClr val="FF0000"/>
                </a:solidFill>
              </a:rPr>
              <a:t>reduce output in order to raise price</a:t>
            </a:r>
            <a:r>
              <a:rPr lang="en-US" i="1" dirty="0"/>
              <a:t>, </a:t>
            </a:r>
            <a:r>
              <a:rPr lang="en-US" dirty="0"/>
              <a:t>and it is that tendency that creates </a:t>
            </a:r>
            <a:r>
              <a:rPr lang="en-US" b="1" i="1" dirty="0"/>
              <a:t>deadweight losses</a:t>
            </a:r>
            <a:r>
              <a:rPr lang="en-US" dirty="0"/>
              <a:t>.</a:t>
            </a:r>
          </a:p>
          <a:p>
            <a:r>
              <a:rPr lang="en-US" dirty="0"/>
              <a:t>When they are able to, monopolies can also use </a:t>
            </a:r>
            <a:r>
              <a:rPr lang="en-US" b="1" i="1" dirty="0"/>
              <a:t>pricing strategies </a:t>
            </a:r>
            <a:r>
              <a:rPr lang="en-US" dirty="0"/>
              <a:t>to increase monopoly profit – engaging in particular in one of three types of </a:t>
            </a:r>
            <a:r>
              <a:rPr lang="en-US" b="1" i="1" dirty="0">
                <a:solidFill>
                  <a:srgbClr val="FF0000"/>
                </a:solidFill>
              </a:rPr>
              <a:t>price discrimination</a:t>
            </a:r>
            <a:r>
              <a:rPr lang="en-US" dirty="0"/>
              <a:t>.</a:t>
            </a:r>
            <a:endParaRPr lang="en-US" b="1" i="1" dirty="0"/>
          </a:p>
        </p:txBody>
      </p:sp>
      <p:sp>
        <p:nvSpPr>
          <p:cNvPr id="2" name="Footer Placeholder 1"/>
          <p:cNvSpPr>
            <a:spLocks noGrp="1"/>
          </p:cNvSpPr>
          <p:nvPr>
            <p:ph type="ftr" sz="quarter" idx="11"/>
          </p:nvPr>
        </p:nvSpPr>
        <p:spPr>
          <a:xfrm>
            <a:off x="190500" y="6172200"/>
            <a:ext cx="8953500" cy="549275"/>
          </a:xfrm>
        </p:spPr>
        <p:txBody>
          <a:bodyPr/>
          <a:lstStyle/>
          <a:p>
            <a:r>
              <a:rPr lang="en-GB"/>
              <a:t>For use with Nechyba,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665"/>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Legal Barriers to Entry</a:t>
            </a:r>
          </a:p>
        </p:txBody>
      </p:sp>
      <p:sp>
        <p:nvSpPr>
          <p:cNvPr id="4" name="TextBox 3"/>
          <p:cNvSpPr txBox="1"/>
          <p:nvPr/>
        </p:nvSpPr>
        <p:spPr>
          <a:xfrm>
            <a:off x="381000" y="1334869"/>
            <a:ext cx="8382000" cy="646331"/>
          </a:xfrm>
          <a:prstGeom prst="rect">
            <a:avLst/>
          </a:prstGeom>
          <a:noFill/>
        </p:spPr>
        <p:txBody>
          <a:bodyPr wrap="square" rtlCol="0">
            <a:spAutoFit/>
          </a:bodyPr>
          <a:lstStyle/>
          <a:p>
            <a:r>
              <a:rPr lang="en-US" dirty="0"/>
              <a:t>Historically, monopoly power has often been granted by governments through exclusive charters and licenses.</a:t>
            </a:r>
          </a:p>
        </p:txBody>
      </p:sp>
      <p:sp>
        <p:nvSpPr>
          <p:cNvPr id="5" name="TextBox 4"/>
          <p:cNvSpPr txBox="1"/>
          <p:nvPr/>
        </p:nvSpPr>
        <p:spPr>
          <a:xfrm>
            <a:off x="381000" y="2020669"/>
            <a:ext cx="8382000" cy="923330"/>
          </a:xfrm>
          <a:prstGeom prst="rect">
            <a:avLst/>
          </a:prstGeom>
          <a:noFill/>
        </p:spPr>
        <p:txBody>
          <a:bodyPr wrap="square" rtlCol="0">
            <a:spAutoFit/>
          </a:bodyPr>
          <a:lstStyle/>
          <a:p>
            <a:r>
              <a:rPr lang="en-US" dirty="0"/>
              <a:t>The incentive to seek legal protection from competition continues to be present in democratically functioning governments where the </a:t>
            </a:r>
            <a:r>
              <a:rPr lang="en-US" b="1" i="1" dirty="0"/>
              <a:t>politics of concentrated benefits </a:t>
            </a:r>
            <a:r>
              <a:rPr lang="en-US" dirty="0"/>
              <a:t>can result in inefficient market regulations.</a:t>
            </a:r>
          </a:p>
        </p:txBody>
      </p:sp>
      <p:sp>
        <p:nvSpPr>
          <p:cNvPr id="6" name="TextBox 5"/>
          <p:cNvSpPr txBox="1"/>
          <p:nvPr/>
        </p:nvSpPr>
        <p:spPr>
          <a:xfrm>
            <a:off x="381000" y="3011269"/>
            <a:ext cx="8382000" cy="646331"/>
          </a:xfrm>
          <a:prstGeom prst="rect">
            <a:avLst/>
          </a:prstGeom>
          <a:noFill/>
        </p:spPr>
        <p:txBody>
          <a:bodyPr wrap="square" rtlCol="0">
            <a:spAutoFit/>
          </a:bodyPr>
          <a:lstStyle/>
          <a:p>
            <a:r>
              <a:rPr lang="en-US" dirty="0"/>
              <a:t>Frequently, however, monopoly power is granted by modern governments as an incentive for </a:t>
            </a:r>
            <a:r>
              <a:rPr lang="en-US" b="1" i="1" dirty="0"/>
              <a:t>innovation</a:t>
            </a:r>
            <a:r>
              <a:rPr lang="en-US" dirty="0"/>
              <a:t>.</a:t>
            </a:r>
          </a:p>
        </p:txBody>
      </p:sp>
      <p:sp>
        <p:nvSpPr>
          <p:cNvPr id="7" name="TextBox 6"/>
          <p:cNvSpPr txBox="1"/>
          <p:nvPr/>
        </p:nvSpPr>
        <p:spPr>
          <a:xfrm>
            <a:off x="381000" y="3697069"/>
            <a:ext cx="8382000" cy="646331"/>
          </a:xfrm>
          <a:prstGeom prst="rect">
            <a:avLst/>
          </a:prstGeom>
          <a:noFill/>
        </p:spPr>
        <p:txBody>
          <a:bodyPr wrap="square" rtlCol="0">
            <a:spAutoFit/>
          </a:bodyPr>
          <a:lstStyle/>
          <a:p>
            <a:r>
              <a:rPr lang="en-US" dirty="0"/>
              <a:t>Such legal protections from competition come in the form of </a:t>
            </a:r>
            <a:r>
              <a:rPr lang="en-US" b="1" i="1" dirty="0"/>
              <a:t>patents </a:t>
            </a:r>
            <a:r>
              <a:rPr lang="en-US" dirty="0"/>
              <a:t>and </a:t>
            </a:r>
            <a:r>
              <a:rPr lang="en-US" b="1" i="1" dirty="0"/>
              <a:t>copyrights</a:t>
            </a:r>
            <a:r>
              <a:rPr lang="en-US" dirty="0"/>
              <a:t> that are typically limited to a fixed number of years.</a:t>
            </a:r>
          </a:p>
        </p:txBody>
      </p:sp>
      <p:sp>
        <p:nvSpPr>
          <p:cNvPr id="8" name="TextBox 7"/>
          <p:cNvSpPr txBox="1"/>
          <p:nvPr/>
        </p:nvSpPr>
        <p:spPr>
          <a:xfrm>
            <a:off x="381000" y="4419600"/>
            <a:ext cx="8077200" cy="646331"/>
          </a:xfrm>
          <a:prstGeom prst="rect">
            <a:avLst/>
          </a:prstGeom>
          <a:noFill/>
        </p:spPr>
        <p:txBody>
          <a:bodyPr wrap="square" rtlCol="0">
            <a:spAutoFit/>
          </a:bodyPr>
          <a:lstStyle/>
          <a:p>
            <a:r>
              <a:rPr lang="en-US" dirty="0"/>
              <a:t>To the extent to which this fosters </a:t>
            </a:r>
            <a:r>
              <a:rPr lang="en-US" i="1" dirty="0"/>
              <a:t>innovations</a:t>
            </a:r>
            <a:r>
              <a:rPr lang="en-US" dirty="0"/>
              <a:t>, it helps create </a:t>
            </a:r>
            <a:r>
              <a:rPr lang="en-US" i="1" dirty="0"/>
              <a:t>new surplus from new products </a:t>
            </a:r>
            <a:r>
              <a:rPr lang="en-US" dirty="0"/>
              <a:t>that would not otherwise exist.</a:t>
            </a:r>
          </a:p>
        </p:txBody>
      </p:sp>
      <p:sp>
        <p:nvSpPr>
          <p:cNvPr id="9" name="TextBox 8"/>
          <p:cNvSpPr txBox="1"/>
          <p:nvPr/>
        </p:nvSpPr>
        <p:spPr>
          <a:xfrm>
            <a:off x="381000" y="5105400"/>
            <a:ext cx="8001000" cy="646331"/>
          </a:xfrm>
          <a:prstGeom prst="rect">
            <a:avLst/>
          </a:prstGeom>
          <a:noFill/>
        </p:spPr>
        <p:txBody>
          <a:bodyPr wrap="square" rtlCol="0">
            <a:spAutoFit/>
          </a:bodyPr>
          <a:lstStyle/>
          <a:p>
            <a:r>
              <a:rPr lang="en-US" dirty="0"/>
              <a:t>The policy challenge is then to balance the </a:t>
            </a:r>
            <a:r>
              <a:rPr lang="en-US" b="1" i="1" dirty="0"/>
              <a:t>static deadweight loss </a:t>
            </a:r>
            <a:r>
              <a:rPr lang="en-US" dirty="0"/>
              <a:t>from monopoly power with the </a:t>
            </a:r>
            <a:r>
              <a:rPr lang="en-US" b="1" i="1" dirty="0"/>
              <a:t>dynamic incentive for innovation</a:t>
            </a:r>
            <a:r>
              <a:rPr lang="en-US" dirty="0"/>
              <a:t>.</a:t>
            </a:r>
          </a:p>
        </p:txBody>
      </p:sp>
      <p:sp>
        <p:nvSpPr>
          <p:cNvPr id="10" name="TextBox 9"/>
          <p:cNvSpPr txBox="1"/>
          <p:nvPr/>
        </p:nvSpPr>
        <p:spPr>
          <a:xfrm>
            <a:off x="381000" y="5791200"/>
            <a:ext cx="7924800" cy="646331"/>
          </a:xfrm>
          <a:prstGeom prst="rect">
            <a:avLst/>
          </a:prstGeom>
          <a:noFill/>
        </p:spPr>
        <p:txBody>
          <a:bodyPr wrap="square" rtlCol="0">
            <a:spAutoFit/>
          </a:bodyPr>
          <a:lstStyle/>
          <a:p>
            <a:r>
              <a:rPr lang="en-US" dirty="0"/>
              <a:t>This topic is treated in more detail in the material on </a:t>
            </a:r>
            <a:r>
              <a:rPr lang="en-US" b="1" i="1" dirty="0"/>
              <a:t>monopolistic competition </a:t>
            </a:r>
            <a:r>
              <a:rPr lang="en-US" dirty="0"/>
              <a:t>in Chapter 26.</a:t>
            </a:r>
          </a:p>
        </p:txBody>
      </p:sp>
      <p:sp>
        <p:nvSpPr>
          <p:cNvPr id="11" name="Footer Placeholder 1">
            <a:extLst>
              <a:ext uri="{FF2B5EF4-FFF2-40B4-BE49-F238E27FC236}">
                <a16:creationId xmlns:a16="http://schemas.microsoft.com/office/drawing/2014/main" id="{9EDD1C8E-B148-420D-A9FD-30F5EB03E6D2}"/>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665"/>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Restraining Market Power</a:t>
            </a:r>
          </a:p>
        </p:txBody>
      </p:sp>
      <p:sp>
        <p:nvSpPr>
          <p:cNvPr id="4" name="Content Placeholder 1"/>
          <p:cNvSpPr>
            <a:spLocks noGrp="1"/>
          </p:cNvSpPr>
          <p:nvPr>
            <p:ph idx="1"/>
          </p:nvPr>
        </p:nvSpPr>
        <p:spPr>
          <a:xfrm>
            <a:off x="152400" y="1219200"/>
            <a:ext cx="8763000" cy="5410200"/>
          </a:xfrm>
        </p:spPr>
        <p:txBody>
          <a:bodyPr>
            <a:normAutofit fontScale="62500" lnSpcReduction="20000"/>
          </a:bodyPr>
          <a:lstStyle/>
          <a:p>
            <a:r>
              <a:rPr lang="en-US" dirty="0"/>
              <a:t>The optimal policy response to efficiency problems associated with market power is not always straightforward.</a:t>
            </a:r>
            <a:endParaRPr lang="en-US" i="1" dirty="0"/>
          </a:p>
          <a:p>
            <a:r>
              <a:rPr lang="en-US" i="1" dirty="0"/>
              <a:t>For instance, </a:t>
            </a:r>
            <a:r>
              <a:rPr lang="en-US" dirty="0"/>
              <a:t>we have seen that perfect price discrimination results in </a:t>
            </a:r>
            <a:r>
              <a:rPr lang="en-US" i="1" dirty="0"/>
              <a:t>efficiency</a:t>
            </a:r>
            <a:r>
              <a:rPr lang="en-US" dirty="0"/>
              <a:t> – but it also results in all surplus accruing to monopolists.</a:t>
            </a:r>
          </a:p>
          <a:p>
            <a:pPr>
              <a:buNone/>
            </a:pPr>
            <a:r>
              <a:rPr lang="en-US" b="1" i="1" dirty="0"/>
              <a:t>		Should policy primarily aim at efficiency, or should it protect consumers?</a:t>
            </a:r>
          </a:p>
          <a:p>
            <a:r>
              <a:rPr lang="en-US" dirty="0"/>
              <a:t>We have also seen that </a:t>
            </a:r>
            <a:r>
              <a:rPr lang="en-US" i="1" dirty="0"/>
              <a:t>some </a:t>
            </a:r>
            <a:r>
              <a:rPr lang="en-US" dirty="0"/>
              <a:t>legal barriers to entry may foster innovation.</a:t>
            </a:r>
          </a:p>
          <a:p>
            <a:pPr>
              <a:buNone/>
            </a:pPr>
            <a:r>
              <a:rPr lang="en-US" b="1" i="1" dirty="0"/>
              <a:t>		Should policy be primarily static, or should it consider future consumers?</a:t>
            </a:r>
            <a:endParaRPr lang="en-US" dirty="0"/>
          </a:p>
          <a:p>
            <a:r>
              <a:rPr lang="en-US" dirty="0"/>
              <a:t>Many policies may be straightforward in a model but then require unrealistic levels of </a:t>
            </a:r>
            <a:r>
              <a:rPr lang="en-US" b="1" i="1" dirty="0"/>
              <a:t>information </a:t>
            </a:r>
            <a:r>
              <a:rPr lang="en-US" dirty="0"/>
              <a:t>on the part of policy makers.</a:t>
            </a:r>
          </a:p>
          <a:p>
            <a:r>
              <a:rPr lang="en-US" dirty="0"/>
              <a:t>Often, the most powerful </a:t>
            </a:r>
            <a:r>
              <a:rPr lang="en-US" b="1" i="1" dirty="0"/>
              <a:t>restraint on monopoly power </a:t>
            </a:r>
            <a:r>
              <a:rPr lang="en-US" dirty="0"/>
              <a:t>comes not from policy but from the </a:t>
            </a:r>
            <a:r>
              <a:rPr lang="en-US" b="1" i="1" dirty="0"/>
              <a:t>threat of potential competition</a:t>
            </a:r>
            <a:r>
              <a:rPr lang="en-US" i="1" dirty="0"/>
              <a:t>.</a:t>
            </a:r>
            <a:endParaRPr lang="en-US" dirty="0"/>
          </a:p>
          <a:p>
            <a:r>
              <a:rPr lang="en-US" dirty="0"/>
              <a:t>We will see in Chapter 25, for instance, that </a:t>
            </a:r>
            <a:r>
              <a:rPr lang="en-US" i="1" dirty="0"/>
              <a:t>dominant firms </a:t>
            </a:r>
            <a:r>
              <a:rPr lang="en-US" dirty="0"/>
              <a:t>in markets have an incentive to </a:t>
            </a:r>
            <a:r>
              <a:rPr lang="en-US" b="1" i="1" dirty="0"/>
              <a:t>strategically deter entry </a:t>
            </a:r>
            <a:r>
              <a:rPr lang="en-US" dirty="0"/>
              <a:t>by setting price below what static models of monopoly power might predict.</a:t>
            </a:r>
          </a:p>
          <a:p>
            <a:r>
              <a:rPr lang="en-US" dirty="0"/>
              <a:t>The fields of </a:t>
            </a:r>
            <a:r>
              <a:rPr lang="en-US" b="1" i="1" dirty="0">
                <a:solidFill>
                  <a:srgbClr val="FF0000"/>
                </a:solidFill>
              </a:rPr>
              <a:t>industrial organization </a:t>
            </a:r>
            <a:r>
              <a:rPr lang="en-US" dirty="0"/>
              <a:t>and </a:t>
            </a:r>
            <a:r>
              <a:rPr lang="en-US" b="1" i="1" dirty="0">
                <a:solidFill>
                  <a:srgbClr val="FF0000"/>
                </a:solidFill>
              </a:rPr>
              <a:t>law and economics</a:t>
            </a:r>
            <a:r>
              <a:rPr lang="en-US" dirty="0">
                <a:solidFill>
                  <a:srgbClr val="FF0000"/>
                </a:solidFill>
              </a:rPr>
              <a:t> </a:t>
            </a:r>
            <a:r>
              <a:rPr lang="en-US" dirty="0"/>
              <a:t>treat these issues in much greater detail.</a:t>
            </a:r>
          </a:p>
        </p:txBody>
      </p:sp>
      <p:sp>
        <p:nvSpPr>
          <p:cNvPr id="5" name="Footer Placeholder 1">
            <a:extLst>
              <a:ext uri="{FF2B5EF4-FFF2-40B4-BE49-F238E27FC236}">
                <a16:creationId xmlns:a16="http://schemas.microsoft.com/office/drawing/2014/main" id="{F0521346-75E2-4467-89E2-B3FCC411808E}"/>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709AE-7229-ADEF-80BB-BFBF5AC41A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B960FA-B57D-5692-29FC-E3267EFB2622}"/>
              </a:ext>
            </a:extLst>
          </p:cNvPr>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Tutorial exercises</a:t>
            </a:r>
          </a:p>
        </p:txBody>
      </p:sp>
      <p:sp>
        <p:nvSpPr>
          <p:cNvPr id="4" name="Content Placeholder 1">
            <a:extLst>
              <a:ext uri="{FF2B5EF4-FFF2-40B4-BE49-F238E27FC236}">
                <a16:creationId xmlns:a16="http://schemas.microsoft.com/office/drawing/2014/main" id="{7EB3FE19-04A2-7824-B4F3-90F39CF2AB7B}"/>
              </a:ext>
            </a:extLst>
          </p:cNvPr>
          <p:cNvSpPr>
            <a:spLocks noGrp="1"/>
          </p:cNvSpPr>
          <p:nvPr>
            <p:ph idx="1"/>
          </p:nvPr>
        </p:nvSpPr>
        <p:spPr>
          <a:xfrm>
            <a:off x="228600" y="1371600"/>
            <a:ext cx="8686800" cy="4876800"/>
          </a:xfrm>
        </p:spPr>
        <p:txBody>
          <a:bodyPr>
            <a:normAutofit/>
          </a:bodyPr>
          <a:lstStyle/>
          <a:p>
            <a:r>
              <a:rPr lang="en-US" dirty="0"/>
              <a:t>Within-chapter exercises:</a:t>
            </a:r>
          </a:p>
          <a:p>
            <a:pPr lvl="1"/>
            <a:r>
              <a:rPr lang="en-US" b="1" i="1" dirty="0"/>
              <a:t>23A.1, 23A.2, 23A.5, 23A.6, 23A.8, 23A.9, 23A.11, 23A.17, 23A.19, 23A.20, 23A.21, 23A.22</a:t>
            </a:r>
            <a:endParaRPr lang="en-US" dirty="0"/>
          </a:p>
          <a:p>
            <a:pPr marL="457200" lvl="1" indent="0">
              <a:buNone/>
            </a:pPr>
            <a:endParaRPr lang="en-US" sz="1600" b="1" i="1" dirty="0"/>
          </a:p>
          <a:p>
            <a:r>
              <a:rPr lang="en-US" dirty="0"/>
              <a:t>End-of-chapter exercises:</a:t>
            </a:r>
          </a:p>
          <a:p>
            <a:pPr lvl="1"/>
            <a:r>
              <a:rPr lang="en-US" b="1" i="1" dirty="0"/>
              <a:t>23.1, 23.5, 23.6A</a:t>
            </a:r>
          </a:p>
          <a:p>
            <a:pPr marL="457200" lvl="1" indent="0">
              <a:buNone/>
            </a:pPr>
            <a:endParaRPr lang="en-US" sz="1600" b="1" i="1" dirty="0"/>
          </a:p>
        </p:txBody>
      </p:sp>
      <p:sp>
        <p:nvSpPr>
          <p:cNvPr id="2" name="Footer Placeholder 1">
            <a:extLst>
              <a:ext uri="{FF2B5EF4-FFF2-40B4-BE49-F238E27FC236}">
                <a16:creationId xmlns:a16="http://schemas.microsoft.com/office/drawing/2014/main" id="{1FF011FA-6293-6B2F-9E4F-E385D7053582}"/>
              </a:ext>
            </a:extLst>
          </p:cNvPr>
          <p:cNvSpPr>
            <a:spLocks noGrp="1"/>
          </p:cNvSpPr>
          <p:nvPr>
            <p:ph type="ftr" sz="quarter" idx="11"/>
          </p:nvPr>
        </p:nvSpPr>
        <p:spPr>
          <a:xfrm>
            <a:off x="228600" y="635635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extLst>
      <p:ext uri="{BB962C8B-B14F-4D97-AF65-F5344CB8AC3E}">
        <p14:creationId xmlns:p14="http://schemas.microsoft.com/office/powerpoint/2010/main" val="33377105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554069"/>
            <a:ext cx="8686800" cy="646331"/>
          </a:xfrm>
          <a:prstGeom prst="rect">
            <a:avLst/>
          </a:prstGeom>
          <a:noFill/>
        </p:spPr>
        <p:txBody>
          <a:bodyPr wrap="square" rtlCol="0">
            <a:spAutoFit/>
          </a:bodyPr>
          <a:lstStyle/>
          <a:p>
            <a:r>
              <a:rPr lang="en-US" dirty="0"/>
              <a:t>We then assume that a monopolist is facing a </a:t>
            </a:r>
            <a:r>
              <a:rPr lang="en-US" b="1" i="1" dirty="0"/>
              <a:t>demand curve</a:t>
            </a:r>
            <a:r>
              <a:rPr lang="en-US" dirty="0"/>
              <a:t>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 and we begin by assuming she </a:t>
            </a:r>
            <a:r>
              <a:rPr lang="en-US" dirty="0"/>
              <a:t>is restricted to charging </a:t>
            </a:r>
            <a:r>
              <a:rPr lang="en-US" b="1" i="1" dirty="0"/>
              <a:t>a single per-unit price</a:t>
            </a:r>
            <a:r>
              <a:rPr lang="en-US" i="1" dirty="0"/>
              <a:t> </a:t>
            </a:r>
            <a:r>
              <a:rPr lang="en-US" i="1" dirty="0">
                <a:latin typeface="Times New Roman"/>
              </a:rPr>
              <a:t>p</a:t>
            </a:r>
            <a:r>
              <a:rPr lang="en-US" i="1" dirty="0"/>
              <a:t> </a:t>
            </a:r>
            <a:r>
              <a:rPr lang="en-US" dirty="0"/>
              <a:t>to all consumers. </a:t>
            </a:r>
          </a:p>
        </p:txBody>
      </p:sp>
      <p:sp>
        <p:nvSpPr>
          <p:cNvPr id="7" name="Title 2"/>
          <p:cNvSpPr>
            <a:spLocks noGrp="1"/>
          </p:cNvSpPr>
          <p:nvPr>
            <p:ph type="title" idx="4294967295"/>
          </p:nvPr>
        </p:nvSpPr>
        <p:spPr>
          <a:xfrm>
            <a:off x="0" y="7374"/>
            <a:ext cx="9144000" cy="762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p:spPr>
        <p:txBody>
          <a:bodyPr/>
          <a:lstStyle/>
          <a:p>
            <a:r>
              <a:rPr lang="en-US" dirty="0"/>
              <a:t>Profit Maximizing by Monopolists</a:t>
            </a:r>
          </a:p>
        </p:txBody>
      </p:sp>
      <p:sp>
        <p:nvSpPr>
          <p:cNvPr id="16" name="TextBox 15"/>
          <p:cNvSpPr txBox="1"/>
          <p:nvPr/>
        </p:nvSpPr>
        <p:spPr>
          <a:xfrm>
            <a:off x="228600" y="1219200"/>
            <a:ext cx="8458200" cy="646331"/>
          </a:xfrm>
          <a:prstGeom prst="rect">
            <a:avLst/>
          </a:prstGeom>
          <a:noFill/>
        </p:spPr>
        <p:txBody>
          <a:bodyPr wrap="square" rtlCol="0">
            <a:spAutoFit/>
          </a:bodyPr>
          <a:lstStyle/>
          <a:p>
            <a:r>
              <a:rPr lang="en-US" dirty="0"/>
              <a:t>So long as a monopolist is a </a:t>
            </a:r>
            <a:r>
              <a:rPr lang="en-US" i="1" dirty="0"/>
              <a:t>price-taker in the input markets </a:t>
            </a:r>
            <a:r>
              <a:rPr lang="en-US" dirty="0"/>
              <a:t>for </a:t>
            </a:r>
            <a:r>
              <a:rPr lang="en-US"/>
              <a:t>labour</a:t>
            </a:r>
            <a:r>
              <a:rPr lang="en-US" dirty="0"/>
              <a:t> and capital, her </a:t>
            </a:r>
            <a:r>
              <a:rPr lang="en-US" b="1" i="1" dirty="0"/>
              <a:t>cost-minimization problem is identical to that of a perfect competitor</a:t>
            </a:r>
            <a:r>
              <a:rPr lang="en-US" dirty="0"/>
              <a:t>.  </a:t>
            </a:r>
          </a:p>
        </p:txBody>
      </p:sp>
      <p:sp>
        <p:nvSpPr>
          <p:cNvPr id="17" name="TextBox 16"/>
          <p:cNvSpPr txBox="1"/>
          <p:nvPr/>
        </p:nvSpPr>
        <p:spPr>
          <a:xfrm>
            <a:off x="228600" y="1868269"/>
            <a:ext cx="8458200" cy="646331"/>
          </a:xfrm>
          <a:prstGeom prst="rect">
            <a:avLst/>
          </a:prstGeom>
          <a:noFill/>
        </p:spPr>
        <p:txBody>
          <a:bodyPr wrap="square" rtlCol="0">
            <a:spAutoFit/>
          </a:bodyPr>
          <a:lstStyle/>
          <a:p>
            <a:r>
              <a:rPr lang="en-US" dirty="0"/>
              <a:t>For a given market wage and rental rate, her </a:t>
            </a:r>
            <a:r>
              <a:rPr lang="en-US" b="1" i="1" dirty="0"/>
              <a:t>cost function </a:t>
            </a:r>
            <a:r>
              <a:rPr lang="en-US" dirty="0"/>
              <a:t>can then be derived exactly as we derived it previously – and written as simply </a:t>
            </a:r>
            <a:r>
              <a:rPr lang="en-US" i="1" dirty="0">
                <a:latin typeface="Times New Roman"/>
              </a:rPr>
              <a:t>c</a:t>
            </a:r>
            <a:r>
              <a:rPr lang="en-US" dirty="0">
                <a:latin typeface="Times New Roman"/>
              </a:rPr>
              <a:t>(</a:t>
            </a:r>
            <a:r>
              <a:rPr lang="en-US" i="1" dirty="0">
                <a:latin typeface="Times New Roman"/>
              </a:rPr>
              <a:t>x</a:t>
            </a:r>
            <a:r>
              <a:rPr lang="en-US" dirty="0">
                <a:latin typeface="Times New Roman"/>
              </a:rPr>
              <a:t>)</a:t>
            </a:r>
            <a:r>
              <a:rPr lang="en-US" dirty="0"/>
              <a:t>.</a:t>
            </a:r>
          </a:p>
        </p:txBody>
      </p:sp>
      <p:sp>
        <p:nvSpPr>
          <p:cNvPr id="18" name="TextBox 17"/>
          <p:cNvSpPr txBox="1"/>
          <p:nvPr/>
        </p:nvSpPr>
        <p:spPr>
          <a:xfrm>
            <a:off x="228600" y="3212068"/>
            <a:ext cx="8686800" cy="369332"/>
          </a:xfrm>
          <a:prstGeom prst="rect">
            <a:avLst/>
          </a:prstGeom>
          <a:noFill/>
        </p:spPr>
        <p:txBody>
          <a:bodyPr wrap="square" rtlCol="0">
            <a:spAutoFit/>
          </a:bodyPr>
          <a:lstStyle/>
          <a:p>
            <a:r>
              <a:rPr lang="en-US" dirty="0"/>
              <a:t>Her </a:t>
            </a:r>
            <a:r>
              <a:rPr lang="en-US" i="1" dirty="0"/>
              <a:t>profit-maximization problem </a:t>
            </a:r>
            <a:r>
              <a:rPr lang="en-US" dirty="0"/>
              <a:t>can then be written as</a:t>
            </a:r>
          </a:p>
        </p:txBody>
      </p:sp>
      <p:pic>
        <p:nvPicPr>
          <p:cNvPr id="19" name="Picture 18"/>
          <p:cNvPicPr>
            <a:picLocks noChangeAspect="1"/>
          </p:cNvPicPr>
          <p:nvPr/>
        </p:nvPicPr>
        <p:blipFill>
          <a:blip r:embed="rId2"/>
          <a:stretch>
            <a:fillRect/>
          </a:stretch>
        </p:blipFill>
        <p:spPr>
          <a:xfrm>
            <a:off x="2362200" y="3657600"/>
            <a:ext cx="4153408" cy="463296"/>
          </a:xfrm>
          <a:prstGeom prst="rect">
            <a:avLst/>
          </a:prstGeom>
        </p:spPr>
      </p:pic>
      <p:sp>
        <p:nvSpPr>
          <p:cNvPr id="20" name="TextBox 19"/>
          <p:cNvSpPr txBox="1"/>
          <p:nvPr/>
        </p:nvSpPr>
        <p:spPr>
          <a:xfrm>
            <a:off x="228600" y="4114800"/>
            <a:ext cx="8458200" cy="369332"/>
          </a:xfrm>
          <a:prstGeom prst="rect">
            <a:avLst/>
          </a:prstGeom>
          <a:noFill/>
        </p:spPr>
        <p:txBody>
          <a:bodyPr wrap="square" rtlCol="0">
            <a:spAutoFit/>
          </a:bodyPr>
          <a:lstStyle/>
          <a:p>
            <a:r>
              <a:rPr lang="en-US" dirty="0"/>
              <a:t>where we know that the constraint will hold with equality; i.e. </a:t>
            </a:r>
            <a:r>
              <a:rPr lang="en-US" i="1" dirty="0">
                <a:latin typeface="Times New Roman"/>
              </a:rPr>
              <a:t>p </a:t>
            </a:r>
            <a:r>
              <a:rPr lang="en-US" dirty="0">
                <a:latin typeface="Times New Roman"/>
              </a:rPr>
              <a:t>=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a:t>
            </a:r>
            <a:r>
              <a:rPr lang="en-US" dirty="0"/>
              <a:t>.</a:t>
            </a:r>
          </a:p>
        </p:txBody>
      </p:sp>
      <p:sp>
        <p:nvSpPr>
          <p:cNvPr id="21" name="TextBox 20"/>
          <p:cNvSpPr txBox="1"/>
          <p:nvPr/>
        </p:nvSpPr>
        <p:spPr>
          <a:xfrm>
            <a:off x="228600" y="4572000"/>
            <a:ext cx="8763000" cy="646331"/>
          </a:xfrm>
          <a:prstGeom prst="rect">
            <a:avLst/>
          </a:prstGeom>
          <a:noFill/>
        </p:spPr>
        <p:txBody>
          <a:bodyPr wrap="square" rtlCol="0">
            <a:spAutoFit/>
          </a:bodyPr>
          <a:lstStyle/>
          <a:p>
            <a:r>
              <a:rPr lang="en-US" dirty="0"/>
              <a:t>Plugging the constraint </a:t>
            </a:r>
            <a:r>
              <a:rPr lang="en-US" i="1" dirty="0">
                <a:latin typeface="Times New Roman"/>
              </a:rPr>
              <a:t>p </a:t>
            </a:r>
            <a:r>
              <a:rPr lang="en-US" dirty="0">
                <a:latin typeface="Times New Roman"/>
              </a:rPr>
              <a:t>=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a:t>
            </a:r>
            <a:r>
              <a:rPr lang="en-US" dirty="0"/>
              <a:t> into the objective, this turns the profit maximization problem into </a:t>
            </a:r>
          </a:p>
        </p:txBody>
      </p:sp>
      <p:pic>
        <p:nvPicPr>
          <p:cNvPr id="22" name="Picture 21"/>
          <p:cNvPicPr>
            <a:picLocks noChangeAspect="1"/>
          </p:cNvPicPr>
          <p:nvPr/>
        </p:nvPicPr>
        <p:blipFill>
          <a:blip r:embed="rId3"/>
          <a:stretch>
            <a:fillRect/>
          </a:stretch>
        </p:blipFill>
        <p:spPr>
          <a:xfrm>
            <a:off x="3200400" y="5105400"/>
            <a:ext cx="2312416" cy="394208"/>
          </a:xfrm>
          <a:prstGeom prst="rect">
            <a:avLst/>
          </a:prstGeom>
        </p:spPr>
      </p:pic>
      <p:sp>
        <p:nvSpPr>
          <p:cNvPr id="23" name="TextBox 22"/>
          <p:cNvSpPr txBox="1"/>
          <p:nvPr/>
        </p:nvSpPr>
        <p:spPr>
          <a:xfrm>
            <a:off x="228600" y="5486400"/>
            <a:ext cx="8229600" cy="646331"/>
          </a:xfrm>
          <a:prstGeom prst="rect">
            <a:avLst/>
          </a:prstGeom>
          <a:noFill/>
        </p:spPr>
        <p:txBody>
          <a:bodyPr wrap="square" rtlCol="0">
            <a:spAutoFit/>
          </a:bodyPr>
          <a:lstStyle/>
          <a:p>
            <a:r>
              <a:rPr lang="en-US" dirty="0"/>
              <a:t>Equivalently, we could use the </a:t>
            </a:r>
            <a:r>
              <a:rPr lang="en-US" i="1" dirty="0"/>
              <a:t>demand function </a:t>
            </a:r>
            <a:r>
              <a:rPr lang="en-US" i="1" dirty="0">
                <a:latin typeface="Times New Roman"/>
              </a:rPr>
              <a:t>x</a:t>
            </a:r>
            <a:r>
              <a:rPr lang="en-US" dirty="0">
                <a:latin typeface="Times New Roman"/>
              </a:rPr>
              <a:t>(</a:t>
            </a:r>
            <a:r>
              <a:rPr lang="en-US" i="1" dirty="0">
                <a:latin typeface="Times New Roman"/>
              </a:rPr>
              <a:t>p</a:t>
            </a:r>
            <a:r>
              <a:rPr lang="en-US" dirty="0">
                <a:latin typeface="Times New Roman"/>
              </a:rPr>
              <a:t>)</a:t>
            </a:r>
            <a:r>
              <a:rPr lang="en-US" i="1" dirty="0"/>
              <a:t> </a:t>
            </a:r>
            <a:r>
              <a:rPr lang="en-US" dirty="0"/>
              <a:t>instead of the </a:t>
            </a:r>
            <a:r>
              <a:rPr lang="en-US" i="1" dirty="0"/>
              <a:t>demand curve </a:t>
            </a:r>
            <a:r>
              <a:rPr lang="en-US" dirty="0"/>
              <a:t>(or </a:t>
            </a:r>
            <a:r>
              <a:rPr lang="en-US" i="1" dirty="0"/>
              <a:t>inverse demand function</a:t>
            </a:r>
            <a:r>
              <a:rPr lang="en-US" dirty="0"/>
              <a:t>)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a:t>
            </a:r>
            <a:r>
              <a:rPr lang="en-US" dirty="0"/>
              <a:t> to write the problem as</a:t>
            </a:r>
            <a:r>
              <a:rPr lang="en-US" i="1" dirty="0"/>
              <a:t> </a:t>
            </a:r>
            <a:endParaRPr lang="en-US" dirty="0"/>
          </a:p>
        </p:txBody>
      </p:sp>
      <p:pic>
        <p:nvPicPr>
          <p:cNvPr id="24" name="Picture 23"/>
          <p:cNvPicPr>
            <a:picLocks noChangeAspect="1"/>
          </p:cNvPicPr>
          <p:nvPr/>
        </p:nvPicPr>
        <p:blipFill>
          <a:blip r:embed="rId4"/>
          <a:stretch>
            <a:fillRect/>
          </a:stretch>
        </p:blipFill>
        <p:spPr>
          <a:xfrm>
            <a:off x="3085592" y="6251448"/>
            <a:ext cx="2629408" cy="377952"/>
          </a:xfrm>
          <a:prstGeom prst="rect">
            <a:avLst/>
          </a:prstGeom>
        </p:spPr>
      </p:pic>
      <p:sp>
        <p:nvSpPr>
          <p:cNvPr id="14" name="Footer Placeholder 1">
            <a:extLst>
              <a:ext uri="{FF2B5EF4-FFF2-40B4-BE49-F238E27FC236}">
                <a16:creationId xmlns:a16="http://schemas.microsoft.com/office/drawing/2014/main" id="{0ADFFC77-FB71-4A6B-9A35-9CAAD449F2C2}"/>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18" grpId="0"/>
      <p:bldP spid="20"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1278"/>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Profit Maximizing by Monopolists</a:t>
            </a:r>
          </a:p>
        </p:txBody>
      </p:sp>
      <p:pic>
        <p:nvPicPr>
          <p:cNvPr id="18" name="Picture 17"/>
          <p:cNvPicPr>
            <a:picLocks noChangeAspect="1"/>
          </p:cNvPicPr>
          <p:nvPr/>
        </p:nvPicPr>
        <p:blipFill>
          <a:blip r:embed="rId2"/>
          <a:stretch>
            <a:fillRect/>
          </a:stretch>
        </p:blipFill>
        <p:spPr>
          <a:xfrm>
            <a:off x="4919472" y="1447800"/>
            <a:ext cx="2548128" cy="377952"/>
          </a:xfrm>
          <a:prstGeom prst="rect">
            <a:avLst/>
          </a:prstGeom>
        </p:spPr>
      </p:pic>
      <p:pic>
        <p:nvPicPr>
          <p:cNvPr id="19" name="Picture 18"/>
          <p:cNvPicPr>
            <a:picLocks noChangeAspect="1"/>
          </p:cNvPicPr>
          <p:nvPr/>
        </p:nvPicPr>
        <p:blipFill>
          <a:blip r:embed="rId3"/>
          <a:stretch>
            <a:fillRect/>
          </a:stretch>
        </p:blipFill>
        <p:spPr>
          <a:xfrm>
            <a:off x="1447800" y="1447800"/>
            <a:ext cx="2247392" cy="357632"/>
          </a:xfrm>
          <a:prstGeom prst="rect">
            <a:avLst/>
          </a:prstGeom>
        </p:spPr>
      </p:pic>
      <p:sp>
        <p:nvSpPr>
          <p:cNvPr id="20" name="Rectangle 19"/>
          <p:cNvSpPr/>
          <p:nvPr/>
        </p:nvSpPr>
        <p:spPr>
          <a:xfrm>
            <a:off x="1371600" y="1371600"/>
            <a:ext cx="2438400" cy="457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4876800" y="1371600"/>
            <a:ext cx="2667000" cy="457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457200" y="1981200"/>
            <a:ext cx="8458200" cy="923330"/>
          </a:xfrm>
          <a:prstGeom prst="rect">
            <a:avLst/>
          </a:prstGeom>
          <a:noFill/>
        </p:spPr>
        <p:txBody>
          <a:bodyPr wrap="square" rtlCol="0">
            <a:spAutoFit/>
          </a:bodyPr>
          <a:lstStyle/>
          <a:p>
            <a:r>
              <a:rPr lang="en-US" dirty="0"/>
              <a:t>The equivalence of these two problems – i.e. the equivalence of choosing quantity and choosing price to maximize profit – simply arises from the fact that the profit-maximizing monopolist has to choose a point on the </a:t>
            </a:r>
            <a:r>
              <a:rPr lang="en-US" i="1" dirty="0"/>
              <a:t>demand curve</a:t>
            </a:r>
            <a:r>
              <a:rPr lang="en-US" dirty="0"/>
              <a:t>.</a:t>
            </a:r>
          </a:p>
        </p:txBody>
      </p:sp>
      <p:sp>
        <p:nvSpPr>
          <p:cNvPr id="27" name="TextBox 26"/>
          <p:cNvSpPr txBox="1"/>
          <p:nvPr/>
        </p:nvSpPr>
        <p:spPr>
          <a:xfrm>
            <a:off x="457200" y="2895600"/>
            <a:ext cx="8458200" cy="646331"/>
          </a:xfrm>
          <a:prstGeom prst="rect">
            <a:avLst/>
          </a:prstGeom>
          <a:noFill/>
        </p:spPr>
        <p:txBody>
          <a:bodyPr wrap="square" rtlCol="0">
            <a:spAutoFit/>
          </a:bodyPr>
          <a:lstStyle/>
          <a:p>
            <a:r>
              <a:rPr lang="en-US" dirty="0"/>
              <a:t>A choice of </a:t>
            </a:r>
            <a:r>
              <a:rPr lang="en-US" i="1" dirty="0">
                <a:latin typeface="Times New Roman"/>
              </a:rPr>
              <a:t>x </a:t>
            </a:r>
            <a:r>
              <a:rPr lang="en-US" dirty="0"/>
              <a:t>logically maps to a price </a:t>
            </a:r>
            <a:r>
              <a:rPr lang="en-US" i="1" dirty="0">
                <a:latin typeface="Times New Roman"/>
              </a:rPr>
              <a:t>p </a:t>
            </a:r>
            <a:r>
              <a:rPr lang="en-US" dirty="0"/>
              <a:t>on the demand curve – just as a choice of </a:t>
            </a:r>
            <a:r>
              <a:rPr lang="en-US" i="1" dirty="0">
                <a:latin typeface="Times New Roman"/>
              </a:rPr>
              <a:t>p </a:t>
            </a:r>
            <a:r>
              <a:rPr lang="en-US" dirty="0"/>
              <a:t>maps back to a quantity </a:t>
            </a:r>
            <a:r>
              <a:rPr lang="en-US" i="1" dirty="0">
                <a:latin typeface="Times New Roman"/>
              </a:rPr>
              <a:t>x</a:t>
            </a:r>
            <a:r>
              <a:rPr lang="en-US" dirty="0"/>
              <a:t>. </a:t>
            </a:r>
          </a:p>
        </p:txBody>
      </p:sp>
      <p:sp>
        <p:nvSpPr>
          <p:cNvPr id="28" name="TextBox 27"/>
          <p:cNvSpPr txBox="1"/>
          <p:nvPr/>
        </p:nvSpPr>
        <p:spPr>
          <a:xfrm>
            <a:off x="457200" y="3581400"/>
            <a:ext cx="8305800" cy="646331"/>
          </a:xfrm>
          <a:prstGeom prst="rect">
            <a:avLst/>
          </a:prstGeom>
          <a:noFill/>
        </p:spPr>
        <p:txBody>
          <a:bodyPr wrap="square" rtlCol="0">
            <a:spAutoFit/>
          </a:bodyPr>
          <a:lstStyle/>
          <a:p>
            <a:r>
              <a:rPr lang="en-US" dirty="0"/>
              <a:t>Using the first version of the maximization problem, we then simply differentiate the objective with respect to the choice variable </a:t>
            </a:r>
            <a:r>
              <a:rPr lang="en-US" i="1" dirty="0">
                <a:latin typeface="Times New Roman"/>
              </a:rPr>
              <a:t>x </a:t>
            </a:r>
            <a:r>
              <a:rPr lang="en-US" dirty="0"/>
              <a:t>and set it to zero; i.e. </a:t>
            </a:r>
          </a:p>
        </p:txBody>
      </p:sp>
      <p:pic>
        <p:nvPicPr>
          <p:cNvPr id="29" name="Picture 28"/>
          <p:cNvPicPr>
            <a:picLocks noChangeAspect="1"/>
          </p:cNvPicPr>
          <p:nvPr/>
        </p:nvPicPr>
        <p:blipFill>
          <a:blip r:embed="rId4"/>
          <a:stretch>
            <a:fillRect/>
          </a:stretch>
        </p:blipFill>
        <p:spPr>
          <a:xfrm>
            <a:off x="3048000" y="4343400"/>
            <a:ext cx="2901696" cy="556768"/>
          </a:xfrm>
          <a:prstGeom prst="rect">
            <a:avLst/>
          </a:prstGeom>
        </p:spPr>
      </p:pic>
      <p:pic>
        <p:nvPicPr>
          <p:cNvPr id="31" name="Picture 30"/>
          <p:cNvPicPr>
            <a:picLocks noChangeAspect="1"/>
          </p:cNvPicPr>
          <p:nvPr/>
        </p:nvPicPr>
        <p:blipFill>
          <a:blip r:embed="rId5"/>
          <a:stretch>
            <a:fillRect/>
          </a:stretch>
        </p:blipFill>
        <p:spPr>
          <a:xfrm>
            <a:off x="3276600" y="5257006"/>
            <a:ext cx="2239264" cy="613664"/>
          </a:xfrm>
          <a:prstGeom prst="rect">
            <a:avLst/>
          </a:prstGeom>
        </p:spPr>
      </p:pic>
      <p:pic>
        <p:nvPicPr>
          <p:cNvPr id="32" name="Picture 31"/>
          <p:cNvPicPr>
            <a:picLocks noChangeAspect="1"/>
          </p:cNvPicPr>
          <p:nvPr/>
        </p:nvPicPr>
        <p:blipFill>
          <a:blip r:embed="rId6"/>
          <a:stretch>
            <a:fillRect/>
          </a:stretch>
        </p:blipFill>
        <p:spPr>
          <a:xfrm>
            <a:off x="2514600" y="5261070"/>
            <a:ext cx="666496" cy="605536"/>
          </a:xfrm>
          <a:prstGeom prst="rect">
            <a:avLst/>
          </a:prstGeom>
        </p:spPr>
      </p:pic>
      <p:pic>
        <p:nvPicPr>
          <p:cNvPr id="33" name="Picture 32"/>
          <p:cNvPicPr>
            <a:picLocks noChangeAspect="1"/>
          </p:cNvPicPr>
          <p:nvPr/>
        </p:nvPicPr>
        <p:blipFill>
          <a:blip r:embed="rId7"/>
          <a:stretch>
            <a:fillRect/>
          </a:stretch>
        </p:blipFill>
        <p:spPr>
          <a:xfrm>
            <a:off x="5613400" y="5276088"/>
            <a:ext cx="711200" cy="601472"/>
          </a:xfrm>
          <a:prstGeom prst="rect">
            <a:avLst/>
          </a:prstGeom>
        </p:spPr>
      </p:pic>
      <p:cxnSp>
        <p:nvCxnSpPr>
          <p:cNvPr id="35" name="Straight Arrow Connector 34"/>
          <p:cNvCxnSpPr/>
          <p:nvPr/>
        </p:nvCxnSpPr>
        <p:spPr>
          <a:xfrm rot="5400000">
            <a:off x="4305300" y="5066506"/>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3657600" y="6019800"/>
            <a:ext cx="1524000" cy="457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ooter Placeholder 1">
            <a:extLst>
              <a:ext uri="{FF2B5EF4-FFF2-40B4-BE49-F238E27FC236}">
                <a16:creationId xmlns:a16="http://schemas.microsoft.com/office/drawing/2014/main" id="{8F348AEF-33DE-473E-ABDF-193E803EC8B1}"/>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childTnLst>
                                </p:cTn>
                              </p:par>
                              <p:par>
                                <p:cTn id="22" presetID="1" presetClass="entr" presetSubtype="0" fill="hold" nodeType="withEffect">
                                  <p:stCondLst>
                                    <p:cond delay="100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3.48385E-6 3.20056E-6 L 0.14692 0.10004 " pathEditMode="relative" rAng="0" ptsTypes="AA">
                                      <p:cBhvr>
                                        <p:cTn id="35" dur="2000" fill="hold"/>
                                        <p:tgtEl>
                                          <p:spTgt spid="32"/>
                                        </p:tgtEl>
                                        <p:attrNameLst>
                                          <p:attrName>ppt_x</p:attrName>
                                          <p:attrName>ppt_y</p:attrName>
                                        </p:attrNameLst>
                                      </p:cBhvr>
                                      <p:rCtr x="7300" y="5000"/>
                                    </p:animMotion>
                                  </p:childTnLst>
                                </p:cTn>
                              </p:par>
                              <p:par>
                                <p:cTn id="36" presetID="0" presetClass="path" presetSubtype="0" accel="50000" decel="50000" fill="hold" nodeType="withEffect">
                                  <p:stCondLst>
                                    <p:cond delay="0"/>
                                  </p:stCondLst>
                                  <p:childTnLst>
                                    <p:animMotion origin="layout" path="M -4.51546E-6 4.78925E-6 L -0.14449 0.10027 " pathEditMode="relative" rAng="0" ptsTypes="AA">
                                      <p:cBhvr>
                                        <p:cTn id="37" dur="2000" fill="hold"/>
                                        <p:tgtEl>
                                          <p:spTgt spid="33"/>
                                        </p:tgtEl>
                                        <p:attrNameLst>
                                          <p:attrName>ppt_x</p:attrName>
                                          <p:attrName>ppt_y</p:attrName>
                                        </p:attrNameLst>
                                      </p:cBhvr>
                                      <p:rCtr x="-7200" y="5000"/>
                                    </p:animMotion>
                                  </p:childTnLst>
                                </p:cTn>
                              </p:par>
                              <p:par>
                                <p:cTn id="38" presetID="10" presetClass="entr" presetSubtype="0" fill="hold" grpId="0" nodeType="withEffect">
                                  <p:stCondLst>
                                    <p:cond delay="200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0" y="36871"/>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An Example</a:t>
            </a:r>
          </a:p>
        </p:txBody>
      </p:sp>
      <p:sp>
        <p:nvSpPr>
          <p:cNvPr id="11" name="TextBox 10"/>
          <p:cNvSpPr txBox="1"/>
          <p:nvPr/>
        </p:nvSpPr>
        <p:spPr>
          <a:xfrm>
            <a:off x="228600" y="1828800"/>
            <a:ext cx="8610600" cy="369332"/>
          </a:xfrm>
          <a:prstGeom prst="rect">
            <a:avLst/>
          </a:prstGeom>
          <a:noFill/>
        </p:spPr>
        <p:txBody>
          <a:bodyPr wrap="square" rtlCol="0">
            <a:spAutoFit/>
          </a:bodyPr>
          <a:lstStyle/>
          <a:p>
            <a:r>
              <a:rPr lang="en-US" dirty="0"/>
              <a:t>Suppose further that the monopolist is facing the demand </a:t>
            </a:r>
            <a:r>
              <a:rPr lang="en-US" i="1" dirty="0"/>
              <a:t>function</a:t>
            </a:r>
            <a:r>
              <a:rPr lang="en-US" dirty="0"/>
              <a:t> </a:t>
            </a:r>
          </a:p>
        </p:txBody>
      </p:sp>
      <p:pic>
        <p:nvPicPr>
          <p:cNvPr id="18" name="Picture 17"/>
          <p:cNvPicPr>
            <a:picLocks noChangeAspect="1"/>
          </p:cNvPicPr>
          <p:nvPr/>
        </p:nvPicPr>
        <p:blipFill>
          <a:blip r:embed="rId2"/>
          <a:stretch>
            <a:fillRect/>
          </a:stretch>
        </p:blipFill>
        <p:spPr>
          <a:xfrm>
            <a:off x="3810000" y="2286000"/>
            <a:ext cx="1633728" cy="280416"/>
          </a:xfrm>
          <a:prstGeom prst="rect">
            <a:avLst/>
          </a:prstGeom>
        </p:spPr>
      </p:pic>
      <p:sp>
        <p:nvSpPr>
          <p:cNvPr id="21" name="TextBox 20"/>
          <p:cNvSpPr txBox="1"/>
          <p:nvPr/>
        </p:nvSpPr>
        <p:spPr>
          <a:xfrm>
            <a:off x="228600" y="2590800"/>
            <a:ext cx="8686800" cy="369332"/>
          </a:xfrm>
          <a:prstGeom prst="rect">
            <a:avLst/>
          </a:prstGeom>
          <a:noFill/>
        </p:spPr>
        <p:txBody>
          <a:bodyPr wrap="square" rtlCol="0">
            <a:spAutoFit/>
          </a:bodyPr>
          <a:lstStyle/>
          <a:p>
            <a:r>
              <a:rPr lang="en-US" dirty="0"/>
              <a:t>that can equivalently written as the demand </a:t>
            </a:r>
            <a:r>
              <a:rPr lang="en-US" i="1" dirty="0"/>
              <a:t>curve</a:t>
            </a:r>
            <a:endParaRPr lang="en-US" dirty="0"/>
          </a:p>
        </p:txBody>
      </p:sp>
      <p:pic>
        <p:nvPicPr>
          <p:cNvPr id="22" name="Picture 21"/>
          <p:cNvPicPr>
            <a:picLocks noChangeAspect="1"/>
          </p:cNvPicPr>
          <p:nvPr/>
        </p:nvPicPr>
        <p:blipFill>
          <a:blip r:embed="rId3"/>
          <a:stretch>
            <a:fillRect/>
          </a:stretch>
        </p:blipFill>
        <p:spPr>
          <a:xfrm>
            <a:off x="3657600" y="2971800"/>
            <a:ext cx="1906016" cy="601472"/>
          </a:xfrm>
          <a:prstGeom prst="rect">
            <a:avLst/>
          </a:prstGeom>
        </p:spPr>
      </p:pic>
      <p:sp>
        <p:nvSpPr>
          <p:cNvPr id="23" name="TextBox 22"/>
          <p:cNvSpPr txBox="1"/>
          <p:nvPr/>
        </p:nvSpPr>
        <p:spPr>
          <a:xfrm>
            <a:off x="228600" y="1219200"/>
            <a:ext cx="6248400" cy="646331"/>
          </a:xfrm>
          <a:prstGeom prst="rect">
            <a:avLst/>
          </a:prstGeom>
          <a:noFill/>
        </p:spPr>
        <p:txBody>
          <a:bodyPr wrap="square" rtlCol="0">
            <a:spAutoFit/>
          </a:bodyPr>
          <a:lstStyle/>
          <a:p>
            <a:r>
              <a:rPr lang="en-US" dirty="0"/>
              <a:t>Suppose, for instance, that the </a:t>
            </a:r>
            <a:r>
              <a:rPr lang="en-US" i="1" dirty="0"/>
              <a:t>cost function </a:t>
            </a:r>
            <a:r>
              <a:rPr lang="en-US" dirty="0"/>
              <a:t>is given by </a:t>
            </a:r>
            <a:r>
              <a:rPr lang="en-US" i="1" dirty="0">
                <a:latin typeface="Times New Roman"/>
              </a:rPr>
              <a:t>c</a:t>
            </a:r>
            <a:r>
              <a:rPr lang="en-US" dirty="0">
                <a:latin typeface="Times New Roman"/>
              </a:rPr>
              <a:t>(</a:t>
            </a:r>
            <a:r>
              <a:rPr lang="en-US" i="1" dirty="0">
                <a:latin typeface="Times New Roman"/>
              </a:rPr>
              <a:t>x</a:t>
            </a:r>
            <a:r>
              <a:rPr lang="en-US" dirty="0">
                <a:latin typeface="Times New Roman"/>
              </a:rPr>
              <a:t>) = </a:t>
            </a:r>
            <a:r>
              <a:rPr lang="en-US" i="1" dirty="0">
                <a:latin typeface="Times New Roman"/>
              </a:rPr>
              <a:t>cx</a:t>
            </a:r>
            <a:r>
              <a:rPr lang="en-US" dirty="0"/>
              <a:t>, which makes the marginal cost just  </a:t>
            </a:r>
            <a:r>
              <a:rPr lang="en-US" i="1" dirty="0">
                <a:latin typeface="Times New Roman"/>
              </a:rPr>
              <a:t>MC = c.</a:t>
            </a:r>
            <a:endParaRPr lang="en-US" dirty="0"/>
          </a:p>
        </p:txBody>
      </p:sp>
      <p:pic>
        <p:nvPicPr>
          <p:cNvPr id="24" name="Picture 23"/>
          <p:cNvPicPr>
            <a:picLocks noChangeAspect="1"/>
          </p:cNvPicPr>
          <p:nvPr/>
        </p:nvPicPr>
        <p:blipFill>
          <a:blip r:embed="rId4"/>
          <a:stretch>
            <a:fillRect/>
          </a:stretch>
        </p:blipFill>
        <p:spPr>
          <a:xfrm>
            <a:off x="7772400" y="1371600"/>
            <a:ext cx="1109472" cy="191008"/>
          </a:xfrm>
          <a:prstGeom prst="rect">
            <a:avLst/>
          </a:prstGeom>
        </p:spPr>
      </p:pic>
      <p:sp>
        <p:nvSpPr>
          <p:cNvPr id="25" name="Rectangle 24"/>
          <p:cNvSpPr/>
          <p:nvPr/>
        </p:nvSpPr>
        <p:spPr>
          <a:xfrm>
            <a:off x="7696200" y="1295400"/>
            <a:ext cx="1295400" cy="381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228600" y="3497072"/>
            <a:ext cx="8686800" cy="381000"/>
          </a:xfrm>
          <a:prstGeom prst="rect">
            <a:avLst/>
          </a:prstGeom>
          <a:noFill/>
        </p:spPr>
        <p:txBody>
          <a:bodyPr wrap="square" rtlCol="0">
            <a:spAutoFit/>
          </a:bodyPr>
          <a:lstStyle/>
          <a:p>
            <a:r>
              <a:rPr lang="en-US" dirty="0"/>
              <a:t>Total Revenue for the firm can then be written as</a:t>
            </a:r>
          </a:p>
        </p:txBody>
      </p:sp>
      <p:pic>
        <p:nvPicPr>
          <p:cNvPr id="27" name="Picture 26"/>
          <p:cNvPicPr>
            <a:picLocks noChangeAspect="1"/>
          </p:cNvPicPr>
          <p:nvPr/>
        </p:nvPicPr>
        <p:blipFill>
          <a:blip r:embed="rId5"/>
          <a:stretch>
            <a:fillRect/>
          </a:stretch>
        </p:blipFill>
        <p:spPr>
          <a:xfrm>
            <a:off x="2312416" y="3962400"/>
            <a:ext cx="4697984" cy="638048"/>
          </a:xfrm>
          <a:prstGeom prst="rect">
            <a:avLst/>
          </a:prstGeom>
        </p:spPr>
      </p:pic>
      <p:sp>
        <p:nvSpPr>
          <p:cNvPr id="28" name="TextBox 27"/>
          <p:cNvSpPr txBox="1"/>
          <p:nvPr/>
        </p:nvSpPr>
        <p:spPr>
          <a:xfrm>
            <a:off x="228600" y="4800600"/>
            <a:ext cx="8153400" cy="646331"/>
          </a:xfrm>
          <a:prstGeom prst="rect">
            <a:avLst/>
          </a:prstGeom>
          <a:noFill/>
        </p:spPr>
        <p:txBody>
          <a:bodyPr wrap="square" rtlCol="0">
            <a:spAutoFit/>
          </a:bodyPr>
          <a:lstStyle/>
          <a:p>
            <a:r>
              <a:rPr lang="en-US" dirty="0"/>
              <a:t>From this, we can get </a:t>
            </a:r>
            <a:r>
              <a:rPr lang="en-US" i="1" dirty="0"/>
              <a:t>marginal revenue </a:t>
            </a:r>
            <a:r>
              <a:rPr lang="en-US" dirty="0"/>
              <a:t>as                                                        which we set equal to </a:t>
            </a:r>
            <a:r>
              <a:rPr lang="en-US" i="1" dirty="0">
                <a:latin typeface="Times New Roman"/>
              </a:rPr>
              <a:t>MC = c</a:t>
            </a:r>
            <a:r>
              <a:rPr lang="en-US" dirty="0"/>
              <a:t> and solve to get</a:t>
            </a:r>
          </a:p>
        </p:txBody>
      </p:sp>
      <p:pic>
        <p:nvPicPr>
          <p:cNvPr id="29" name="Picture 28"/>
          <p:cNvPicPr>
            <a:picLocks noChangeAspect="1"/>
          </p:cNvPicPr>
          <p:nvPr/>
        </p:nvPicPr>
        <p:blipFill>
          <a:blip r:embed="rId6"/>
          <a:stretch>
            <a:fillRect/>
          </a:stretch>
        </p:blipFill>
        <p:spPr>
          <a:xfrm>
            <a:off x="4294632" y="4736592"/>
            <a:ext cx="2775712" cy="544576"/>
          </a:xfrm>
          <a:prstGeom prst="rect">
            <a:avLst/>
          </a:prstGeom>
        </p:spPr>
      </p:pic>
      <p:pic>
        <p:nvPicPr>
          <p:cNvPr id="30" name="Picture 29"/>
          <p:cNvPicPr>
            <a:picLocks noChangeAspect="1"/>
          </p:cNvPicPr>
          <p:nvPr/>
        </p:nvPicPr>
        <p:blipFill>
          <a:blip r:embed="rId7"/>
          <a:stretch>
            <a:fillRect/>
          </a:stretch>
        </p:blipFill>
        <p:spPr>
          <a:xfrm>
            <a:off x="3810000" y="5410200"/>
            <a:ext cx="1601216" cy="536448"/>
          </a:xfrm>
          <a:prstGeom prst="rect">
            <a:avLst/>
          </a:prstGeom>
        </p:spPr>
      </p:pic>
      <p:sp>
        <p:nvSpPr>
          <p:cNvPr id="31" name="TextBox 30"/>
          <p:cNvSpPr txBox="1"/>
          <p:nvPr/>
        </p:nvSpPr>
        <p:spPr>
          <a:xfrm>
            <a:off x="228600" y="6019800"/>
            <a:ext cx="8382000" cy="369332"/>
          </a:xfrm>
          <a:prstGeom prst="rect">
            <a:avLst/>
          </a:prstGeom>
          <a:noFill/>
        </p:spPr>
        <p:txBody>
          <a:bodyPr wrap="square" rtlCol="0">
            <a:spAutoFit/>
          </a:bodyPr>
          <a:lstStyle/>
          <a:p>
            <a:r>
              <a:rPr lang="en-US" dirty="0"/>
              <a:t>Plugging this back into the demand </a:t>
            </a:r>
            <a:r>
              <a:rPr lang="en-US" i="1" dirty="0"/>
              <a:t>curve </a:t>
            </a:r>
            <a:r>
              <a:rPr lang="en-US" dirty="0"/>
              <a:t>equation, we also get</a:t>
            </a:r>
          </a:p>
        </p:txBody>
      </p:sp>
      <p:pic>
        <p:nvPicPr>
          <p:cNvPr id="32" name="Picture 31"/>
          <p:cNvPicPr>
            <a:picLocks noChangeAspect="1"/>
          </p:cNvPicPr>
          <p:nvPr/>
        </p:nvPicPr>
        <p:blipFill>
          <a:blip r:embed="rId8"/>
          <a:stretch>
            <a:fillRect/>
          </a:stretch>
        </p:blipFill>
        <p:spPr>
          <a:xfrm>
            <a:off x="6324600" y="5943600"/>
            <a:ext cx="1633728" cy="552704"/>
          </a:xfrm>
          <a:prstGeom prst="rect">
            <a:avLst/>
          </a:prstGeom>
        </p:spPr>
      </p:pic>
      <p:sp>
        <p:nvSpPr>
          <p:cNvPr id="19" name="Footer Placeholder 1">
            <a:extLst>
              <a:ext uri="{FF2B5EF4-FFF2-40B4-BE49-F238E27FC236}">
                <a16:creationId xmlns:a16="http://schemas.microsoft.com/office/drawing/2014/main" id="{8B4918F1-C3EE-4CFA-A98A-F3ACD40432FD}"/>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3" grpId="0"/>
      <p:bldP spid="26" grpId="0"/>
      <p:bldP spid="28"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4863"/>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Exploring Marginal Revenue and Price Elasticity</a:t>
            </a:r>
          </a:p>
        </p:txBody>
      </p:sp>
      <p:sp>
        <p:nvSpPr>
          <p:cNvPr id="16" name="TextBox 15"/>
          <p:cNvSpPr txBox="1"/>
          <p:nvPr/>
        </p:nvSpPr>
        <p:spPr>
          <a:xfrm>
            <a:off x="304800" y="1295400"/>
            <a:ext cx="8534400" cy="923330"/>
          </a:xfrm>
          <a:prstGeom prst="rect">
            <a:avLst/>
          </a:prstGeom>
          <a:noFill/>
        </p:spPr>
        <p:txBody>
          <a:bodyPr wrap="square" rtlCol="0">
            <a:spAutoFit/>
          </a:bodyPr>
          <a:lstStyle/>
          <a:p>
            <a:r>
              <a:rPr lang="en-US" dirty="0"/>
              <a:t>We can explore how marginal revenue depends on price elasticity of demand by beginning with the general expression for </a:t>
            </a:r>
            <a:r>
              <a:rPr lang="en-US" i="1" dirty="0"/>
              <a:t>total revenue </a:t>
            </a:r>
            <a:r>
              <a:rPr lang="en-US" i="1" dirty="0">
                <a:latin typeface="Times New Roman"/>
              </a:rPr>
              <a:t>TR</a:t>
            </a:r>
            <a:r>
              <a:rPr lang="en-US" dirty="0">
                <a:latin typeface="Times New Roman"/>
              </a:rPr>
              <a:t>(</a:t>
            </a:r>
            <a:r>
              <a:rPr lang="en-US" i="1" dirty="0">
                <a:latin typeface="Times New Roman"/>
              </a:rPr>
              <a:t>x</a:t>
            </a:r>
            <a:r>
              <a:rPr lang="en-US" dirty="0">
                <a:latin typeface="Times New Roman"/>
              </a:rPr>
              <a:t>) =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a:t>
            </a:r>
            <a:r>
              <a:rPr lang="en-US" i="1" dirty="0">
                <a:latin typeface="Times New Roman"/>
              </a:rPr>
              <a:t>x </a:t>
            </a:r>
            <a:r>
              <a:rPr lang="en-US" dirty="0"/>
              <a:t>and differentiating it to get </a:t>
            </a:r>
          </a:p>
        </p:txBody>
      </p:sp>
      <p:pic>
        <p:nvPicPr>
          <p:cNvPr id="17" name="Picture 16"/>
          <p:cNvPicPr>
            <a:picLocks noChangeAspect="1"/>
          </p:cNvPicPr>
          <p:nvPr/>
        </p:nvPicPr>
        <p:blipFill>
          <a:blip r:embed="rId2"/>
          <a:stretch>
            <a:fillRect/>
          </a:stretch>
        </p:blipFill>
        <p:spPr>
          <a:xfrm>
            <a:off x="3048000" y="2133600"/>
            <a:ext cx="1247648" cy="605536"/>
          </a:xfrm>
          <a:prstGeom prst="rect">
            <a:avLst/>
          </a:prstGeom>
        </p:spPr>
      </p:pic>
      <p:pic>
        <p:nvPicPr>
          <p:cNvPr id="18" name="Picture 17"/>
          <p:cNvPicPr>
            <a:picLocks noChangeAspect="1"/>
          </p:cNvPicPr>
          <p:nvPr/>
        </p:nvPicPr>
        <p:blipFill>
          <a:blip r:embed="rId3"/>
          <a:stretch>
            <a:fillRect/>
          </a:stretch>
        </p:blipFill>
        <p:spPr>
          <a:xfrm>
            <a:off x="4387850" y="2137918"/>
            <a:ext cx="1629664" cy="601472"/>
          </a:xfrm>
          <a:prstGeom prst="rect">
            <a:avLst/>
          </a:prstGeom>
        </p:spPr>
      </p:pic>
      <p:sp>
        <p:nvSpPr>
          <p:cNvPr id="19" name="TextBox 18"/>
          <p:cNvSpPr txBox="1"/>
          <p:nvPr/>
        </p:nvSpPr>
        <p:spPr>
          <a:xfrm>
            <a:off x="304800" y="2907268"/>
            <a:ext cx="7315200" cy="369332"/>
          </a:xfrm>
          <a:prstGeom prst="rect">
            <a:avLst/>
          </a:prstGeom>
          <a:noFill/>
        </p:spPr>
        <p:txBody>
          <a:bodyPr wrap="square" rtlCol="0">
            <a:spAutoFit/>
          </a:bodyPr>
          <a:lstStyle/>
          <a:p>
            <a:r>
              <a:rPr lang="en-US" dirty="0"/>
              <a:t>Multiplying the last term by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a:t>
            </a:r>
            <a:r>
              <a:rPr lang="en-US" dirty="0"/>
              <a:t>, we can then write marginal revenue as   </a:t>
            </a:r>
          </a:p>
        </p:txBody>
      </p:sp>
      <p:pic>
        <p:nvPicPr>
          <p:cNvPr id="20" name="Picture 19"/>
          <p:cNvPicPr>
            <a:picLocks noChangeAspect="1"/>
          </p:cNvPicPr>
          <p:nvPr/>
        </p:nvPicPr>
        <p:blipFill>
          <a:blip r:embed="rId4"/>
          <a:stretch>
            <a:fillRect/>
          </a:stretch>
        </p:blipFill>
        <p:spPr>
          <a:xfrm>
            <a:off x="3251200" y="3440176"/>
            <a:ext cx="2540000" cy="605536"/>
          </a:xfrm>
          <a:prstGeom prst="rect">
            <a:avLst/>
          </a:prstGeom>
        </p:spPr>
      </p:pic>
      <p:pic>
        <p:nvPicPr>
          <p:cNvPr id="21" name="Picture 20"/>
          <p:cNvPicPr>
            <a:picLocks noChangeAspect="1"/>
          </p:cNvPicPr>
          <p:nvPr/>
        </p:nvPicPr>
        <p:blipFill>
          <a:blip r:embed="rId5"/>
          <a:stretch>
            <a:fillRect/>
          </a:stretch>
        </p:blipFill>
        <p:spPr>
          <a:xfrm>
            <a:off x="3758184" y="4125976"/>
            <a:ext cx="2401824" cy="674624"/>
          </a:xfrm>
          <a:prstGeom prst="rect">
            <a:avLst/>
          </a:prstGeom>
        </p:spPr>
      </p:pic>
      <p:sp>
        <p:nvSpPr>
          <p:cNvPr id="23" name="TextBox 22"/>
          <p:cNvSpPr txBox="1"/>
          <p:nvPr/>
        </p:nvSpPr>
        <p:spPr>
          <a:xfrm>
            <a:off x="304800" y="5058664"/>
            <a:ext cx="8686800" cy="646331"/>
          </a:xfrm>
          <a:prstGeom prst="rect">
            <a:avLst/>
          </a:prstGeom>
          <a:noFill/>
        </p:spPr>
        <p:txBody>
          <a:bodyPr wrap="square" rtlCol="0">
            <a:spAutoFit/>
          </a:bodyPr>
          <a:lstStyle/>
          <a:p>
            <a:r>
              <a:rPr lang="en-US" dirty="0"/>
              <a:t>Noting that price elasticity can be written as                              , we can then write marginal revenue as</a:t>
            </a:r>
          </a:p>
        </p:txBody>
      </p:sp>
      <p:pic>
        <p:nvPicPr>
          <p:cNvPr id="24" name="Picture 23"/>
          <p:cNvPicPr>
            <a:picLocks noChangeAspect="1"/>
          </p:cNvPicPr>
          <p:nvPr/>
        </p:nvPicPr>
        <p:blipFill>
          <a:blip r:embed="rId6"/>
          <a:stretch>
            <a:fillRect/>
          </a:stretch>
        </p:blipFill>
        <p:spPr>
          <a:xfrm>
            <a:off x="4572000" y="5015992"/>
            <a:ext cx="1389888" cy="552704"/>
          </a:xfrm>
          <a:prstGeom prst="rect">
            <a:avLst/>
          </a:prstGeom>
        </p:spPr>
      </p:pic>
      <p:pic>
        <p:nvPicPr>
          <p:cNvPr id="25" name="Picture 24"/>
          <p:cNvPicPr>
            <a:picLocks noChangeAspect="1"/>
          </p:cNvPicPr>
          <p:nvPr/>
        </p:nvPicPr>
        <p:blipFill>
          <a:blip r:embed="rId7"/>
          <a:stretch>
            <a:fillRect/>
          </a:stretch>
        </p:blipFill>
        <p:spPr>
          <a:xfrm>
            <a:off x="3469640" y="5777992"/>
            <a:ext cx="2397760" cy="699008"/>
          </a:xfrm>
          <a:prstGeom prst="rect">
            <a:avLst/>
          </a:prstGeom>
        </p:spPr>
      </p:pic>
      <p:sp>
        <p:nvSpPr>
          <p:cNvPr id="26" name="Rectangle 25"/>
          <p:cNvSpPr/>
          <p:nvPr/>
        </p:nvSpPr>
        <p:spPr>
          <a:xfrm>
            <a:off x="3429000" y="5715000"/>
            <a:ext cx="25146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ooter Placeholder 1">
            <a:extLst>
              <a:ext uri="{FF2B5EF4-FFF2-40B4-BE49-F238E27FC236}">
                <a16:creationId xmlns:a16="http://schemas.microsoft.com/office/drawing/2014/main" id="{68550199-F960-410B-BB41-BD4E54F06C1A}"/>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25"/>
                                        </p:tgtEl>
                                        <p:attrNameLst>
                                          <p:attrName>style.visibility</p:attrName>
                                        </p:attrNameLst>
                                      </p:cBhvr>
                                      <p:to>
                                        <p:strVal val="visible"/>
                                      </p:to>
                                    </p:set>
                                  </p:childTnLst>
                                </p:cTn>
                              </p:par>
                              <p:par>
                                <p:cTn id="29" presetID="10" presetClass="entr" presetSubtype="0" fill="hold" grpId="0" nodeType="withEffect">
                                  <p:stCondLst>
                                    <p:cond delay="10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3" grpId="0"/>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77000" y="1371600"/>
            <a:ext cx="2316480" cy="625856"/>
          </a:xfrm>
          <a:prstGeom prst="rect">
            <a:avLst/>
          </a:prstGeom>
        </p:spPr>
      </p:pic>
      <p:sp>
        <p:nvSpPr>
          <p:cNvPr id="5" name="Rectangle 4"/>
          <p:cNvSpPr/>
          <p:nvPr/>
        </p:nvSpPr>
        <p:spPr>
          <a:xfrm>
            <a:off x="6400800" y="1295400"/>
            <a:ext cx="25146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stretch>
            <a:fillRect/>
          </a:stretch>
        </p:blipFill>
        <p:spPr>
          <a:xfrm>
            <a:off x="228600" y="1295400"/>
            <a:ext cx="6031382" cy="3167482"/>
          </a:xfrm>
          <a:prstGeom prst="rect">
            <a:avLst/>
          </a:prstGeom>
        </p:spPr>
      </p:pic>
      <p:sp>
        <p:nvSpPr>
          <p:cNvPr id="20" name="Left Brace 19"/>
          <p:cNvSpPr/>
          <p:nvPr/>
        </p:nvSpPr>
        <p:spPr>
          <a:xfrm rot="7012400">
            <a:off x="1658907" y="942482"/>
            <a:ext cx="279264" cy="2659940"/>
          </a:xfrm>
          <a:prstGeom prst="leftBrace">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Left Brace 21"/>
          <p:cNvSpPr/>
          <p:nvPr/>
        </p:nvSpPr>
        <p:spPr>
          <a:xfrm rot="7012400">
            <a:off x="4062132" y="2107220"/>
            <a:ext cx="279264" cy="2703654"/>
          </a:xfrm>
          <a:prstGeom prst="leftBrace">
            <a:avLst/>
          </a:prstGeom>
          <a:ln>
            <a:solidFill>
              <a:srgbClr val="F21AD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aphicFrame>
        <p:nvGraphicFramePr>
          <p:cNvPr id="148493" name="Object 13"/>
          <p:cNvGraphicFramePr>
            <a:graphicFrameLocks noChangeAspect="1"/>
          </p:cNvGraphicFramePr>
          <p:nvPr/>
        </p:nvGraphicFramePr>
        <p:xfrm>
          <a:off x="2971800" y="2576512"/>
          <a:ext cx="844550" cy="319088"/>
        </p:xfrm>
        <a:graphic>
          <a:graphicData uri="http://schemas.openxmlformats.org/presentationml/2006/ole">
            <mc:AlternateContent xmlns:mc="http://schemas.openxmlformats.org/markup-compatibility/2006">
              <mc:Choice xmlns:v="urn:schemas-microsoft-com:vml" Requires="v">
                <p:oleObj name="Equation" r:id="rId4" imgW="469900" imgH="177800" progId="Equation.3">
                  <p:embed/>
                </p:oleObj>
              </mc:Choice>
              <mc:Fallback>
                <p:oleObj name="Equation" r:id="rId4" imgW="469900" imgH="1778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576512"/>
                        <a:ext cx="844550"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94" name="Object 14"/>
          <p:cNvGraphicFramePr>
            <a:graphicFrameLocks noChangeAspect="1"/>
          </p:cNvGraphicFramePr>
          <p:nvPr/>
        </p:nvGraphicFramePr>
        <p:xfrm>
          <a:off x="4038600" y="2644775"/>
          <a:ext cx="319087" cy="182562"/>
        </p:xfrm>
        <a:graphic>
          <a:graphicData uri="http://schemas.openxmlformats.org/presentationml/2006/ole">
            <mc:AlternateContent xmlns:mc="http://schemas.openxmlformats.org/markup-compatibility/2006">
              <mc:Choice xmlns:v="urn:schemas-microsoft-com:vml" Requires="v">
                <p:oleObj name="Equation" r:id="rId6" imgW="177800" imgH="101600" progId="Equation.3">
                  <p:embed/>
                </p:oleObj>
              </mc:Choice>
              <mc:Fallback>
                <p:oleObj name="Equation" r:id="rId6" imgW="177800" imgH="101600" progId="Equation.3">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644775"/>
                        <a:ext cx="319087" cy="182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95" name="Object 15"/>
          <p:cNvGraphicFramePr>
            <a:graphicFrameLocks noChangeAspect="1"/>
          </p:cNvGraphicFramePr>
          <p:nvPr/>
        </p:nvGraphicFramePr>
        <p:xfrm>
          <a:off x="4484687" y="2620962"/>
          <a:ext cx="866775" cy="228600"/>
        </p:xfrm>
        <a:graphic>
          <a:graphicData uri="http://schemas.openxmlformats.org/presentationml/2006/ole">
            <mc:AlternateContent xmlns:mc="http://schemas.openxmlformats.org/markup-compatibility/2006">
              <mc:Choice xmlns:v="urn:schemas-microsoft-com:vml" Requires="v">
                <p:oleObj name="Equation" r:id="rId8" imgW="482600" imgH="127000" progId="Equation.3">
                  <p:embed/>
                </p:oleObj>
              </mc:Choice>
              <mc:Fallback>
                <p:oleObj name="Equation" r:id="rId8" imgW="482600" imgH="127000" progId="Equation.3">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4687" y="2620962"/>
                        <a:ext cx="8667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96" name="Object 16"/>
          <p:cNvGraphicFramePr>
            <a:graphicFrameLocks noChangeAspect="1"/>
          </p:cNvGraphicFramePr>
          <p:nvPr/>
        </p:nvGraphicFramePr>
        <p:xfrm>
          <a:off x="4343400" y="3124200"/>
          <a:ext cx="844550" cy="319088"/>
        </p:xfrm>
        <a:graphic>
          <a:graphicData uri="http://schemas.openxmlformats.org/presentationml/2006/ole">
            <mc:AlternateContent xmlns:mc="http://schemas.openxmlformats.org/markup-compatibility/2006">
              <mc:Choice xmlns:v="urn:schemas-microsoft-com:vml" Requires="v">
                <p:oleObj name="Equation" r:id="rId10" imgW="469900" imgH="177800" progId="Equation.3">
                  <p:embed/>
                </p:oleObj>
              </mc:Choice>
              <mc:Fallback>
                <p:oleObj name="Equation" r:id="rId10" imgW="469900" imgH="177800" progId="Equation.3">
                  <p:embed/>
                  <p:pic>
                    <p:nvPicPr>
                      <p:cNvPr id="0"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3124200"/>
                        <a:ext cx="844550"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97" name="Object 17"/>
          <p:cNvGraphicFramePr>
            <a:graphicFrameLocks noChangeAspect="1"/>
          </p:cNvGraphicFramePr>
          <p:nvPr/>
        </p:nvGraphicFramePr>
        <p:xfrm>
          <a:off x="5410200" y="3192463"/>
          <a:ext cx="319088" cy="182562"/>
        </p:xfrm>
        <a:graphic>
          <a:graphicData uri="http://schemas.openxmlformats.org/presentationml/2006/ole">
            <mc:AlternateContent xmlns:mc="http://schemas.openxmlformats.org/markup-compatibility/2006">
              <mc:Choice xmlns:v="urn:schemas-microsoft-com:vml" Requires="v">
                <p:oleObj name="Equation" r:id="rId12" imgW="177800" imgH="101600" progId="Equation.3">
                  <p:embed/>
                </p:oleObj>
              </mc:Choice>
              <mc:Fallback>
                <p:oleObj name="Equation" r:id="rId12" imgW="177800" imgH="101600" progId="Equation.3">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192463"/>
                        <a:ext cx="319088" cy="182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98" name="Object 18"/>
          <p:cNvGraphicFramePr>
            <a:graphicFrameLocks noChangeAspect="1"/>
          </p:cNvGraphicFramePr>
          <p:nvPr/>
        </p:nvGraphicFramePr>
        <p:xfrm>
          <a:off x="5856288" y="3168650"/>
          <a:ext cx="866775" cy="228600"/>
        </p:xfrm>
        <a:graphic>
          <a:graphicData uri="http://schemas.openxmlformats.org/presentationml/2006/ole">
            <mc:AlternateContent xmlns:mc="http://schemas.openxmlformats.org/markup-compatibility/2006">
              <mc:Choice xmlns:v="urn:schemas-microsoft-com:vml" Requires="v">
                <p:oleObj name="Equation" r:id="rId13" imgW="482600" imgH="127000" progId="Equation.3">
                  <p:embed/>
                </p:oleObj>
              </mc:Choice>
              <mc:Fallback>
                <p:oleObj name="Equation" r:id="rId13" imgW="482600" imgH="127000" progId="Equation.3">
                  <p:embed/>
                  <p:pic>
                    <p:nvPicPr>
                      <p:cNvPr id="0"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56288" y="3168650"/>
                        <a:ext cx="8667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99" name="Object 19"/>
          <p:cNvGraphicFramePr>
            <a:graphicFrameLocks noChangeAspect="1"/>
          </p:cNvGraphicFramePr>
          <p:nvPr/>
        </p:nvGraphicFramePr>
        <p:xfrm>
          <a:off x="1828800" y="1814513"/>
          <a:ext cx="844550" cy="319087"/>
        </p:xfrm>
        <a:graphic>
          <a:graphicData uri="http://schemas.openxmlformats.org/presentationml/2006/ole">
            <mc:AlternateContent xmlns:mc="http://schemas.openxmlformats.org/markup-compatibility/2006">
              <mc:Choice xmlns:v="urn:schemas-microsoft-com:vml" Requires="v">
                <p:oleObj name="Equation" r:id="rId15" imgW="469900" imgH="177800" progId="Equation.3">
                  <p:embed/>
                </p:oleObj>
              </mc:Choice>
              <mc:Fallback>
                <p:oleObj name="Equation" r:id="rId15" imgW="469900" imgH="177800" progId="Equation.3">
                  <p:embed/>
                  <p:pic>
                    <p:nvPicPr>
                      <p:cNvPr id="0"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800" y="1814513"/>
                        <a:ext cx="844550"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00" name="Object 20"/>
          <p:cNvGraphicFramePr>
            <a:graphicFrameLocks noChangeAspect="1"/>
          </p:cNvGraphicFramePr>
          <p:nvPr/>
        </p:nvGraphicFramePr>
        <p:xfrm>
          <a:off x="2895600" y="1882775"/>
          <a:ext cx="319088" cy="182563"/>
        </p:xfrm>
        <a:graphic>
          <a:graphicData uri="http://schemas.openxmlformats.org/presentationml/2006/ole">
            <mc:AlternateContent xmlns:mc="http://schemas.openxmlformats.org/markup-compatibility/2006">
              <mc:Choice xmlns:v="urn:schemas-microsoft-com:vml" Requires="v">
                <p:oleObj name="Equation" r:id="rId17" imgW="177800" imgH="101600" progId="Equation.3">
                  <p:embed/>
                </p:oleObj>
              </mc:Choice>
              <mc:Fallback>
                <p:oleObj name="Equation" r:id="rId17" imgW="177800" imgH="101600" progId="Equation.3">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882775"/>
                        <a:ext cx="319088"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01" name="Object 21"/>
          <p:cNvGraphicFramePr>
            <a:graphicFrameLocks noChangeAspect="1"/>
          </p:cNvGraphicFramePr>
          <p:nvPr/>
        </p:nvGraphicFramePr>
        <p:xfrm>
          <a:off x="3341688" y="1858963"/>
          <a:ext cx="866775" cy="228600"/>
        </p:xfrm>
        <a:graphic>
          <a:graphicData uri="http://schemas.openxmlformats.org/presentationml/2006/ole">
            <mc:AlternateContent xmlns:mc="http://schemas.openxmlformats.org/markup-compatibility/2006">
              <mc:Choice xmlns:v="urn:schemas-microsoft-com:vml" Requires="v">
                <p:oleObj name="Equation" r:id="rId18" imgW="482600" imgH="127000" progId="Equation.3">
                  <p:embed/>
                </p:oleObj>
              </mc:Choice>
              <mc:Fallback>
                <p:oleObj name="Equation" r:id="rId18" imgW="482600" imgH="127000" progId="Equation.3">
                  <p:embed/>
                  <p:pic>
                    <p:nvPicPr>
                      <p:cNvPr id="0" name="Picture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41688" y="1858963"/>
                        <a:ext cx="8667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5" name="Straight Connector 34"/>
          <p:cNvCxnSpPr/>
          <p:nvPr/>
        </p:nvCxnSpPr>
        <p:spPr>
          <a:xfrm>
            <a:off x="530352" y="1810512"/>
            <a:ext cx="3260921" cy="330956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657600" y="4724400"/>
            <a:ext cx="609600" cy="369332"/>
          </a:xfrm>
          <a:prstGeom prst="rect">
            <a:avLst/>
          </a:prstGeom>
          <a:noFill/>
        </p:spPr>
        <p:txBody>
          <a:bodyPr wrap="square" rtlCol="0">
            <a:spAutoFit/>
          </a:bodyPr>
          <a:lstStyle/>
          <a:p>
            <a:r>
              <a:rPr lang="en-US" b="1" i="1" dirty="0">
                <a:solidFill>
                  <a:srgbClr val="FF0000"/>
                </a:solidFill>
              </a:rPr>
              <a:t>MR</a:t>
            </a:r>
          </a:p>
        </p:txBody>
      </p:sp>
      <p:cxnSp>
        <p:nvCxnSpPr>
          <p:cNvPr id="40" name="Straight Connector 39"/>
          <p:cNvCxnSpPr/>
          <p:nvPr/>
        </p:nvCxnSpPr>
        <p:spPr>
          <a:xfrm rot="5400000">
            <a:off x="2316480" y="3611880"/>
            <a:ext cx="1188720" cy="158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aphicFrame>
        <p:nvGraphicFramePr>
          <p:cNvPr id="41" name="Object 40"/>
          <p:cNvGraphicFramePr>
            <a:graphicFrameLocks noChangeAspect="1"/>
          </p:cNvGraphicFramePr>
          <p:nvPr/>
        </p:nvGraphicFramePr>
        <p:xfrm>
          <a:off x="457200" y="4816475"/>
          <a:ext cx="1828801" cy="273269"/>
        </p:xfrm>
        <a:graphic>
          <a:graphicData uri="http://schemas.openxmlformats.org/presentationml/2006/ole">
            <mc:AlternateContent xmlns:mc="http://schemas.openxmlformats.org/markup-compatibility/2006">
              <mc:Choice xmlns:v="urn:schemas-microsoft-com:vml" Requires="v">
                <p:oleObj name="Equation" r:id="rId20" imgW="1104900" imgH="165100" progId="Equation.3">
                  <p:embed/>
                </p:oleObj>
              </mc:Choice>
              <mc:Fallback>
                <p:oleObj name="Equation" r:id="rId20" imgW="1104900" imgH="165100" progId="Equation.3">
                  <p:embed/>
                  <p:pic>
                    <p:nvPicPr>
                      <p:cNvPr id="0" name="Picture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200" y="4816475"/>
                        <a:ext cx="1828801" cy="2732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03" name="Object 23"/>
          <p:cNvGraphicFramePr>
            <a:graphicFrameLocks noChangeAspect="1"/>
          </p:cNvGraphicFramePr>
          <p:nvPr/>
        </p:nvGraphicFramePr>
        <p:xfrm>
          <a:off x="1789112" y="5257800"/>
          <a:ext cx="4687888" cy="334962"/>
        </p:xfrm>
        <a:graphic>
          <a:graphicData uri="http://schemas.openxmlformats.org/presentationml/2006/ole">
            <mc:AlternateContent xmlns:mc="http://schemas.openxmlformats.org/markup-compatibility/2006">
              <mc:Choice xmlns:v="urn:schemas-microsoft-com:vml" Requires="v">
                <p:oleObj name="Equation" r:id="rId22" imgW="2832100" imgH="203200" progId="Equation.3">
                  <p:embed/>
                </p:oleObj>
              </mc:Choice>
              <mc:Fallback>
                <p:oleObj name="Equation" r:id="rId22" imgW="2832100" imgH="203200" progId="Equation.3">
                  <p:embed/>
                  <p:pic>
                    <p:nvPicPr>
                      <p:cNvPr id="0" name="Picture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89112" y="5257800"/>
                        <a:ext cx="4687888"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04" name="Object 24"/>
          <p:cNvGraphicFramePr>
            <a:graphicFrameLocks noChangeAspect="1"/>
          </p:cNvGraphicFramePr>
          <p:nvPr/>
        </p:nvGraphicFramePr>
        <p:xfrm>
          <a:off x="3244850" y="5794375"/>
          <a:ext cx="2774950" cy="606425"/>
        </p:xfrm>
        <a:graphic>
          <a:graphicData uri="http://schemas.openxmlformats.org/presentationml/2006/ole">
            <mc:AlternateContent xmlns:mc="http://schemas.openxmlformats.org/markup-compatibility/2006">
              <mc:Choice xmlns:v="urn:schemas-microsoft-com:vml" Requires="v">
                <p:oleObj name="Equation" r:id="rId24" imgW="1676400" imgH="368300" progId="Equation.3">
                  <p:embed/>
                </p:oleObj>
              </mc:Choice>
              <mc:Fallback>
                <p:oleObj name="Equation" r:id="rId24" imgW="1676400" imgH="368300" progId="Equation.3">
                  <p:embed/>
                  <p:pic>
                    <p:nvPicPr>
                      <p:cNvPr id="0" name="Picture 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44850" y="5794375"/>
                        <a:ext cx="2774950"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Title 2"/>
          <p:cNvSpPr>
            <a:spLocks noGrp="1"/>
          </p:cNvSpPr>
          <p:nvPr>
            <p:ph type="title" idx="4294967295"/>
          </p:nvPr>
        </p:nvSpPr>
        <p:spPr>
          <a:xfrm>
            <a:off x="0" y="51594"/>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Marginal Revenue and Price Elasticity</a:t>
            </a:r>
          </a:p>
        </p:txBody>
      </p:sp>
      <p:sp>
        <p:nvSpPr>
          <p:cNvPr id="24" name="Footer Placeholder 1">
            <a:extLst>
              <a:ext uri="{FF2B5EF4-FFF2-40B4-BE49-F238E27FC236}">
                <a16:creationId xmlns:a16="http://schemas.microsoft.com/office/drawing/2014/main" id="{9E448B28-2732-4B4C-9651-4596A5A1A9DC}"/>
              </a:ext>
            </a:extLst>
          </p:cNvPr>
          <p:cNvSpPr txBox="1">
            <a:spLocks/>
          </p:cNvSpPr>
          <p:nvPr/>
        </p:nvSpPr>
        <p:spPr>
          <a:xfrm>
            <a:off x="287909" y="807721"/>
            <a:ext cx="830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For use with Nechyba,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par>
                                <p:cTn id="8" presetID="1" presetClass="entr" presetSubtype="0" fill="hold" nodeType="withEffect">
                                  <p:stCondLst>
                                    <p:cond delay="1000"/>
                                  </p:stCondLst>
                                  <p:childTnLst>
                                    <p:set>
                                      <p:cBhvr>
                                        <p:cTn id="9" dur="1" fill="hold">
                                          <p:stCondLst>
                                            <p:cond delay="0"/>
                                          </p:stCondLst>
                                        </p:cTn>
                                        <p:tgtEl>
                                          <p:spTgt spid="14849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8494"/>
                                        </p:tgtEl>
                                        <p:attrNameLst>
                                          <p:attrName>style.visibility</p:attrName>
                                        </p:attrNameLst>
                                      </p:cBhvr>
                                      <p:to>
                                        <p:strVal val="visible"/>
                                      </p:to>
                                    </p:set>
                                    <p:animEffect transition="in" filter="fade">
                                      <p:cBhvr>
                                        <p:cTn id="14" dur="1000"/>
                                        <p:tgtEl>
                                          <p:spTgt spid="148494"/>
                                        </p:tgtEl>
                                      </p:cBhvr>
                                    </p:animEffect>
                                  </p:childTnLst>
                                </p:cTn>
                              </p:par>
                              <p:par>
                                <p:cTn id="15" presetID="1" presetClass="entr" presetSubtype="0" fill="hold" nodeType="withEffect">
                                  <p:stCondLst>
                                    <p:cond delay="1000"/>
                                  </p:stCondLst>
                                  <p:childTnLst>
                                    <p:set>
                                      <p:cBhvr>
                                        <p:cTn id="16" dur="1" fill="hold">
                                          <p:stCondLst>
                                            <p:cond delay="0"/>
                                          </p:stCondLst>
                                        </p:cTn>
                                        <p:tgtEl>
                                          <p:spTgt spid="1484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cTn>
                              </p:par>
                              <p:par>
                                <p:cTn id="22" presetID="1" presetClass="entr" presetSubtype="0" fill="hold" nodeType="withEffect">
                                  <p:stCondLst>
                                    <p:cond delay="1000"/>
                                  </p:stCondLst>
                                  <p:childTnLst>
                                    <p:set>
                                      <p:cBhvr>
                                        <p:cTn id="23" dur="1" fill="hold">
                                          <p:stCondLst>
                                            <p:cond delay="0"/>
                                          </p:stCondLst>
                                        </p:cTn>
                                        <p:tgtEl>
                                          <p:spTgt spid="14849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8500"/>
                                        </p:tgtEl>
                                        <p:attrNameLst>
                                          <p:attrName>style.visibility</p:attrName>
                                        </p:attrNameLst>
                                      </p:cBhvr>
                                      <p:to>
                                        <p:strVal val="visible"/>
                                      </p:to>
                                    </p:set>
                                    <p:animEffect transition="in" filter="fade">
                                      <p:cBhvr>
                                        <p:cTn id="28" dur="1000"/>
                                        <p:tgtEl>
                                          <p:spTgt spid="148500"/>
                                        </p:tgtEl>
                                      </p:cBhvr>
                                    </p:animEffect>
                                  </p:childTnLst>
                                </p:cTn>
                              </p:par>
                              <p:par>
                                <p:cTn id="29" presetID="1" presetClass="entr" presetSubtype="0" fill="hold" nodeType="withEffect">
                                  <p:stCondLst>
                                    <p:cond delay="1000"/>
                                  </p:stCondLst>
                                  <p:childTnLst>
                                    <p:set>
                                      <p:cBhvr>
                                        <p:cTn id="30" dur="1" fill="hold">
                                          <p:stCondLst>
                                            <p:cond delay="0"/>
                                          </p:stCondLst>
                                        </p:cTn>
                                        <p:tgtEl>
                                          <p:spTgt spid="1485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childTnLst>
                                </p:cTn>
                              </p:par>
                              <p:par>
                                <p:cTn id="36" presetID="1" presetClass="entr" presetSubtype="0" fill="hold" nodeType="withEffect">
                                  <p:stCondLst>
                                    <p:cond delay="1000"/>
                                  </p:stCondLst>
                                  <p:childTnLst>
                                    <p:set>
                                      <p:cBhvr>
                                        <p:cTn id="37" dur="1" fill="hold">
                                          <p:stCondLst>
                                            <p:cond delay="0"/>
                                          </p:stCondLst>
                                        </p:cTn>
                                        <p:tgtEl>
                                          <p:spTgt spid="14849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8497"/>
                                        </p:tgtEl>
                                        <p:attrNameLst>
                                          <p:attrName>style.visibility</p:attrName>
                                        </p:attrNameLst>
                                      </p:cBhvr>
                                      <p:to>
                                        <p:strVal val="visible"/>
                                      </p:to>
                                    </p:set>
                                    <p:animEffect transition="in" filter="fade">
                                      <p:cBhvr>
                                        <p:cTn id="42" dur="1000"/>
                                        <p:tgtEl>
                                          <p:spTgt spid="148497"/>
                                        </p:tgtEl>
                                      </p:cBhvr>
                                    </p:animEffect>
                                  </p:childTnLst>
                                </p:cTn>
                              </p:par>
                              <p:par>
                                <p:cTn id="43" presetID="1" presetClass="entr" presetSubtype="0" fill="hold" nodeType="withEffect">
                                  <p:stCondLst>
                                    <p:cond delay="1000"/>
                                  </p:stCondLst>
                                  <p:childTnLst>
                                    <p:set>
                                      <p:cBhvr>
                                        <p:cTn id="44" dur="1" fill="hold">
                                          <p:stCondLst>
                                            <p:cond delay="0"/>
                                          </p:stCondLst>
                                        </p:cTn>
                                        <p:tgtEl>
                                          <p:spTgt spid="14849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850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8504"/>
                                        </p:tgtEl>
                                        <p:attrNameLst>
                                          <p:attrName>style.visibility</p:attrName>
                                        </p:attrNameLst>
                                      </p:cBhvr>
                                      <p:to>
                                        <p:strVal val="visible"/>
                                      </p:to>
                                    </p:set>
                                  </p:childTnLst>
                                </p:cTn>
                              </p:par>
                              <p:par>
                                <p:cTn id="57" presetID="10" presetClass="entr" presetSubtype="0" fill="hold" nodeType="withEffect">
                                  <p:stCondLst>
                                    <p:cond delay="100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2000"/>
                                        <p:tgtEl>
                                          <p:spTgt spid="35"/>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idx="4294967295"/>
          </p:nvPr>
        </p:nvSpPr>
        <p:spPr>
          <a:xfrm>
            <a:off x="0" y="8930"/>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normAutofit fontScale="90000"/>
          </a:bodyPr>
          <a:lstStyle/>
          <a:p>
            <a:r>
              <a:rPr lang="en-US" dirty="0"/>
              <a:t>Monopoly Markups with Constant Elasticities</a:t>
            </a:r>
          </a:p>
        </p:txBody>
      </p:sp>
      <p:pic>
        <p:nvPicPr>
          <p:cNvPr id="16" name="Picture 15"/>
          <p:cNvPicPr>
            <a:picLocks noChangeAspect="1"/>
          </p:cNvPicPr>
          <p:nvPr/>
        </p:nvPicPr>
        <p:blipFill>
          <a:blip r:embed="rId2"/>
          <a:stretch>
            <a:fillRect/>
          </a:stretch>
        </p:blipFill>
        <p:spPr>
          <a:xfrm>
            <a:off x="6477000" y="1371600"/>
            <a:ext cx="2316480" cy="625856"/>
          </a:xfrm>
          <a:prstGeom prst="rect">
            <a:avLst/>
          </a:prstGeom>
        </p:spPr>
      </p:pic>
      <p:sp>
        <p:nvSpPr>
          <p:cNvPr id="17" name="Rectangle 16"/>
          <p:cNvSpPr/>
          <p:nvPr/>
        </p:nvSpPr>
        <p:spPr>
          <a:xfrm>
            <a:off x="6400800" y="1295400"/>
            <a:ext cx="25146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381000" y="1219200"/>
            <a:ext cx="5257800" cy="923330"/>
          </a:xfrm>
          <a:prstGeom prst="rect">
            <a:avLst/>
          </a:prstGeom>
          <a:noFill/>
        </p:spPr>
        <p:txBody>
          <a:bodyPr wrap="square" rtlCol="0">
            <a:spAutoFit/>
          </a:bodyPr>
          <a:lstStyle/>
          <a:p>
            <a:r>
              <a:rPr lang="en-US" dirty="0"/>
              <a:t>When demand functions have </a:t>
            </a:r>
            <a:r>
              <a:rPr lang="en-US" i="1" dirty="0"/>
              <a:t>constant price elasticity</a:t>
            </a:r>
            <a:r>
              <a:rPr lang="en-US" dirty="0"/>
              <a:t> (instead of varying elasticities along linear demands), we can write the profit maximizing condition as </a:t>
            </a:r>
          </a:p>
        </p:txBody>
      </p:sp>
      <p:pic>
        <p:nvPicPr>
          <p:cNvPr id="19" name="Picture 18"/>
          <p:cNvPicPr>
            <a:picLocks noChangeAspect="1"/>
          </p:cNvPicPr>
          <p:nvPr/>
        </p:nvPicPr>
        <p:blipFill>
          <a:blip r:embed="rId2"/>
          <a:stretch>
            <a:fillRect/>
          </a:stretch>
        </p:blipFill>
        <p:spPr>
          <a:xfrm>
            <a:off x="2971800" y="2298700"/>
            <a:ext cx="2316480" cy="625856"/>
          </a:xfrm>
          <a:prstGeom prst="rect">
            <a:avLst/>
          </a:prstGeom>
        </p:spPr>
      </p:pic>
      <p:pic>
        <p:nvPicPr>
          <p:cNvPr id="20" name="Picture 19"/>
          <p:cNvPicPr>
            <a:picLocks noChangeAspect="1"/>
          </p:cNvPicPr>
          <p:nvPr/>
        </p:nvPicPr>
        <p:blipFill>
          <a:blip r:embed="rId3"/>
          <a:stretch>
            <a:fillRect/>
          </a:stretch>
        </p:blipFill>
        <p:spPr>
          <a:xfrm>
            <a:off x="5435092" y="2462784"/>
            <a:ext cx="699008" cy="280416"/>
          </a:xfrm>
          <a:prstGeom prst="rect">
            <a:avLst/>
          </a:prstGeom>
        </p:spPr>
      </p:pic>
      <p:sp>
        <p:nvSpPr>
          <p:cNvPr id="21" name="TextBox 20"/>
          <p:cNvSpPr txBox="1"/>
          <p:nvPr/>
        </p:nvSpPr>
        <p:spPr>
          <a:xfrm>
            <a:off x="381000" y="2971800"/>
            <a:ext cx="5638800" cy="369332"/>
          </a:xfrm>
          <a:prstGeom prst="rect">
            <a:avLst/>
          </a:prstGeom>
          <a:noFill/>
        </p:spPr>
        <p:txBody>
          <a:bodyPr wrap="square" rtlCol="0">
            <a:spAutoFit/>
          </a:bodyPr>
          <a:lstStyle/>
          <a:p>
            <a:r>
              <a:rPr lang="en-US" dirty="0"/>
              <a:t>Re-arranging terms, this can be written as</a:t>
            </a:r>
          </a:p>
        </p:txBody>
      </p:sp>
      <p:pic>
        <p:nvPicPr>
          <p:cNvPr id="22" name="Picture 21"/>
          <p:cNvPicPr>
            <a:picLocks noChangeAspect="1"/>
          </p:cNvPicPr>
          <p:nvPr/>
        </p:nvPicPr>
        <p:blipFill>
          <a:blip r:embed="rId4"/>
          <a:stretch>
            <a:fillRect/>
          </a:stretch>
        </p:blipFill>
        <p:spPr>
          <a:xfrm>
            <a:off x="3558032" y="3429000"/>
            <a:ext cx="1775968" cy="621792"/>
          </a:xfrm>
          <a:prstGeom prst="rect">
            <a:avLst/>
          </a:prstGeom>
        </p:spPr>
      </p:pic>
      <p:sp>
        <p:nvSpPr>
          <p:cNvPr id="23" name="TextBox 22"/>
          <p:cNvSpPr txBox="1"/>
          <p:nvPr/>
        </p:nvSpPr>
        <p:spPr>
          <a:xfrm>
            <a:off x="381000" y="4154269"/>
            <a:ext cx="8382000" cy="646331"/>
          </a:xfrm>
          <a:prstGeom prst="rect">
            <a:avLst/>
          </a:prstGeom>
          <a:noFill/>
        </p:spPr>
        <p:txBody>
          <a:bodyPr wrap="square" rtlCol="0">
            <a:spAutoFit/>
          </a:bodyPr>
          <a:lstStyle/>
          <a:p>
            <a:r>
              <a:rPr lang="en-US" dirty="0"/>
              <a:t>where the term </a:t>
            </a:r>
            <a:r>
              <a:rPr lang="en-US" dirty="0">
                <a:latin typeface="Times New Roman"/>
              </a:rPr>
              <a:t>(</a:t>
            </a:r>
            <a:r>
              <a:rPr lang="en-US" i="1" dirty="0">
                <a:latin typeface="Times New Roman"/>
              </a:rPr>
              <a:t>p – MC</a:t>
            </a:r>
            <a:r>
              <a:rPr lang="en-US" dirty="0">
                <a:latin typeface="Times New Roman"/>
              </a:rPr>
              <a:t>)</a:t>
            </a:r>
            <a:r>
              <a:rPr lang="en-US" dirty="0"/>
              <a:t> is referred to as the </a:t>
            </a:r>
            <a:r>
              <a:rPr lang="en-US" b="1" i="1" dirty="0"/>
              <a:t>monopoly markup</a:t>
            </a:r>
            <a:r>
              <a:rPr lang="en-US" i="1" dirty="0"/>
              <a:t> – </a:t>
            </a:r>
            <a:r>
              <a:rPr lang="en-US" dirty="0"/>
              <a:t>i.e. the amount the monopolists </a:t>
            </a:r>
            <a:r>
              <a:rPr lang="en-US" i="1" dirty="0"/>
              <a:t>marks price above MC</a:t>
            </a:r>
            <a:r>
              <a:rPr lang="en-US" dirty="0"/>
              <a:t>.  </a:t>
            </a:r>
          </a:p>
        </p:txBody>
      </p:sp>
      <p:sp>
        <p:nvSpPr>
          <p:cNvPr id="24" name="TextBox 23"/>
          <p:cNvSpPr txBox="1"/>
          <p:nvPr/>
        </p:nvSpPr>
        <p:spPr>
          <a:xfrm>
            <a:off x="381000" y="4840069"/>
            <a:ext cx="8382000" cy="646331"/>
          </a:xfrm>
          <a:prstGeom prst="rect">
            <a:avLst/>
          </a:prstGeom>
          <a:noFill/>
        </p:spPr>
        <p:txBody>
          <a:bodyPr wrap="square" rtlCol="0">
            <a:spAutoFit/>
          </a:bodyPr>
          <a:lstStyle/>
          <a:p>
            <a:r>
              <a:rPr lang="en-US" dirty="0"/>
              <a:t>The left-hand side term </a:t>
            </a:r>
            <a:r>
              <a:rPr lang="en-US" dirty="0">
                <a:latin typeface="Times New Roman"/>
              </a:rPr>
              <a:t>(</a:t>
            </a:r>
            <a:r>
              <a:rPr lang="en-US" i="1" dirty="0">
                <a:latin typeface="Times New Roman"/>
              </a:rPr>
              <a:t>p – MC</a:t>
            </a:r>
            <a:r>
              <a:rPr lang="en-US" dirty="0">
                <a:latin typeface="Times New Roman"/>
              </a:rPr>
              <a:t>)/</a:t>
            </a:r>
            <a:r>
              <a:rPr lang="en-US" i="1" dirty="0">
                <a:latin typeface="Times New Roman"/>
              </a:rPr>
              <a:t>p</a:t>
            </a:r>
            <a:r>
              <a:rPr lang="en-US" dirty="0"/>
              <a:t> is referred to as the </a:t>
            </a:r>
            <a:r>
              <a:rPr lang="en-US" b="1" i="1" dirty="0"/>
              <a:t>monopoly markup ratio </a:t>
            </a:r>
            <a:r>
              <a:rPr lang="en-US" dirty="0"/>
              <a:t>or the </a:t>
            </a:r>
            <a:r>
              <a:rPr lang="en-US" b="1" i="1" dirty="0"/>
              <a:t>Lerner Index</a:t>
            </a:r>
            <a:r>
              <a:rPr lang="en-US" dirty="0"/>
              <a:t> of monopoly power.  </a:t>
            </a:r>
          </a:p>
        </p:txBody>
      </p:sp>
      <p:sp>
        <p:nvSpPr>
          <p:cNvPr id="25" name="Right Brace 24"/>
          <p:cNvSpPr/>
          <p:nvPr/>
        </p:nvSpPr>
        <p:spPr>
          <a:xfrm>
            <a:off x="5410200" y="3276600"/>
            <a:ext cx="228600" cy="838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TextBox 25"/>
          <p:cNvSpPr txBox="1"/>
          <p:nvPr/>
        </p:nvSpPr>
        <p:spPr>
          <a:xfrm>
            <a:off x="5715000" y="3200400"/>
            <a:ext cx="2819400" cy="923330"/>
          </a:xfrm>
          <a:prstGeom prst="rect">
            <a:avLst/>
          </a:prstGeom>
          <a:noFill/>
        </p:spPr>
        <p:txBody>
          <a:bodyPr wrap="square" rtlCol="0">
            <a:spAutoFit/>
          </a:bodyPr>
          <a:lstStyle/>
          <a:p>
            <a:r>
              <a:rPr lang="en-US" dirty="0"/>
              <a:t>Since price elasticity is negative, the right hand side is positive.</a:t>
            </a:r>
          </a:p>
        </p:txBody>
      </p:sp>
      <p:sp>
        <p:nvSpPr>
          <p:cNvPr id="27" name="TextBox 26"/>
          <p:cNvSpPr txBox="1"/>
          <p:nvPr/>
        </p:nvSpPr>
        <p:spPr>
          <a:xfrm>
            <a:off x="990600" y="5638800"/>
            <a:ext cx="7239000" cy="923330"/>
          </a:xfrm>
          <a:prstGeom prst="rect">
            <a:avLst/>
          </a:prstGeom>
          <a:solidFill>
            <a:srgbClr val="FF0000">
              <a:alpha val="20000"/>
            </a:srgbClr>
          </a:solidFill>
          <a:ln w="25400">
            <a:solidFill>
              <a:srgbClr val="FF0000"/>
            </a:solidFill>
          </a:ln>
        </p:spPr>
        <p:txBody>
          <a:bodyPr wrap="square" rtlCol="0">
            <a:spAutoFit/>
          </a:bodyPr>
          <a:lstStyle/>
          <a:p>
            <a:pPr algn="ctr"/>
            <a:r>
              <a:rPr lang="en-US" dirty="0"/>
              <a:t>The size of the </a:t>
            </a:r>
            <a:r>
              <a:rPr lang="en-US" i="1" dirty="0"/>
              <a:t>monopoly markup ratio </a:t>
            </a:r>
            <a:r>
              <a:rPr lang="en-US" dirty="0"/>
              <a:t>is then inversely proportional to the absolute value of the price elasticity of demand,</a:t>
            </a:r>
          </a:p>
          <a:p>
            <a:pPr algn="ctr"/>
            <a:r>
              <a:rPr lang="en-US" dirty="0"/>
              <a:t>with monopoly power disappearing as price elasticity goes to minus infinity.</a:t>
            </a:r>
          </a:p>
        </p:txBody>
      </p:sp>
      <p:sp>
        <p:nvSpPr>
          <p:cNvPr id="28" name="Footer Placeholder 1">
            <a:extLst>
              <a:ext uri="{FF2B5EF4-FFF2-40B4-BE49-F238E27FC236}">
                <a16:creationId xmlns:a16="http://schemas.microsoft.com/office/drawing/2014/main" id="{85497B97-8987-4608-AD78-54BC2C43ED13}"/>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childTnLst>
                                </p:cTn>
                              </p:par>
                              <p:par>
                                <p:cTn id="24" presetID="1" presetClass="entr" presetSubtype="0" fill="hold" grpId="0" nodeType="withEffect">
                                  <p:stCondLst>
                                    <p:cond delay="100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P spid="24" grpId="0"/>
      <p:bldP spid="25" grpId="0" animBg="1"/>
      <p:bldP spid="26" grpId="0"/>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0" y="20000"/>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normAutofit/>
          </a:bodyPr>
          <a:lstStyle/>
          <a:p>
            <a:r>
              <a:rPr lang="en-US" dirty="0"/>
              <a:t>Price Discrimination in Two-Part Tariffs</a:t>
            </a:r>
          </a:p>
        </p:txBody>
      </p:sp>
      <p:sp>
        <p:nvSpPr>
          <p:cNvPr id="11" name="TextBox 10"/>
          <p:cNvSpPr txBox="1"/>
          <p:nvPr/>
        </p:nvSpPr>
        <p:spPr>
          <a:xfrm>
            <a:off x="228600" y="1905000"/>
            <a:ext cx="8610600" cy="923330"/>
          </a:xfrm>
          <a:prstGeom prst="rect">
            <a:avLst/>
          </a:prstGeom>
          <a:noFill/>
        </p:spPr>
        <p:txBody>
          <a:bodyPr wrap="square" rtlCol="0">
            <a:spAutoFit/>
          </a:bodyPr>
          <a:lstStyle/>
          <a:p>
            <a:r>
              <a:rPr lang="en-US" dirty="0"/>
              <a:t>Each form of </a:t>
            </a:r>
            <a:r>
              <a:rPr lang="en-US" i="1" dirty="0"/>
              <a:t>price discrimination </a:t>
            </a:r>
            <a:r>
              <a:rPr lang="en-US" dirty="0"/>
              <a:t>then be thought of as a combination of </a:t>
            </a:r>
            <a:r>
              <a:rPr lang="en-US" b="1" i="1" dirty="0"/>
              <a:t>two-part tariffs </a:t>
            </a:r>
            <a:r>
              <a:rPr lang="en-US" dirty="0"/>
              <a:t>where the total price        paid by type </a:t>
            </a:r>
            <a:r>
              <a:rPr lang="en-US" i="1" dirty="0"/>
              <a:t>n </a:t>
            </a:r>
            <a:r>
              <a:rPr lang="en-US" dirty="0"/>
              <a:t>demanders is composed of a </a:t>
            </a:r>
            <a:r>
              <a:rPr lang="en-US" b="1" i="1" dirty="0"/>
              <a:t>fixed fee       </a:t>
            </a:r>
            <a:r>
              <a:rPr lang="en-US" dirty="0"/>
              <a:t>and a </a:t>
            </a:r>
            <a:r>
              <a:rPr lang="en-US" b="1" i="1" dirty="0"/>
              <a:t>per-unit price       </a:t>
            </a:r>
            <a:r>
              <a:rPr lang="en-US" dirty="0"/>
              <a:t>such that:</a:t>
            </a:r>
          </a:p>
        </p:txBody>
      </p:sp>
      <p:sp>
        <p:nvSpPr>
          <p:cNvPr id="17" name="TextBox 16"/>
          <p:cNvSpPr txBox="1"/>
          <p:nvPr/>
        </p:nvSpPr>
        <p:spPr>
          <a:xfrm>
            <a:off x="228600" y="1219200"/>
            <a:ext cx="8686800" cy="646331"/>
          </a:xfrm>
          <a:prstGeom prst="rect">
            <a:avLst/>
          </a:prstGeom>
          <a:noFill/>
        </p:spPr>
        <p:txBody>
          <a:bodyPr wrap="square" rtlCol="0">
            <a:spAutoFit/>
          </a:bodyPr>
          <a:lstStyle/>
          <a:p>
            <a:r>
              <a:rPr lang="en-US" dirty="0"/>
              <a:t>We will illustrate the various forms of price discrimination mathematically for the case where there are two </a:t>
            </a:r>
            <a:r>
              <a:rPr lang="en-US" i="1" dirty="0"/>
              <a:t>types of demanders</a:t>
            </a:r>
            <a:r>
              <a:rPr lang="en-US" dirty="0"/>
              <a:t> and constant marginal cost </a:t>
            </a:r>
            <a:r>
              <a:rPr lang="en-US" i="1" dirty="0"/>
              <a:t>MC</a:t>
            </a:r>
            <a:r>
              <a:rPr lang="en-US" dirty="0"/>
              <a:t>.</a:t>
            </a:r>
          </a:p>
        </p:txBody>
      </p:sp>
      <p:pic>
        <p:nvPicPr>
          <p:cNvPr id="20" name="Picture 19"/>
          <p:cNvPicPr>
            <a:picLocks noChangeAspect="1"/>
          </p:cNvPicPr>
          <p:nvPr/>
        </p:nvPicPr>
        <p:blipFill>
          <a:blip r:embed="rId2"/>
          <a:stretch>
            <a:fillRect/>
          </a:stretch>
        </p:blipFill>
        <p:spPr>
          <a:xfrm>
            <a:off x="2921000" y="2868168"/>
            <a:ext cx="3251200" cy="256032"/>
          </a:xfrm>
          <a:prstGeom prst="rect">
            <a:avLst/>
          </a:prstGeom>
        </p:spPr>
      </p:pic>
      <p:pic>
        <p:nvPicPr>
          <p:cNvPr id="21" name="Picture 20"/>
          <p:cNvPicPr>
            <a:picLocks noChangeAspect="1"/>
          </p:cNvPicPr>
          <p:nvPr/>
        </p:nvPicPr>
        <p:blipFill>
          <a:blip r:embed="rId3"/>
          <a:stretch>
            <a:fillRect/>
          </a:stretch>
        </p:blipFill>
        <p:spPr>
          <a:xfrm>
            <a:off x="7620000" y="2276856"/>
            <a:ext cx="239776" cy="203200"/>
          </a:xfrm>
          <a:prstGeom prst="rect">
            <a:avLst/>
          </a:prstGeom>
        </p:spPr>
      </p:pic>
      <p:pic>
        <p:nvPicPr>
          <p:cNvPr id="22" name="Picture 21"/>
          <p:cNvPicPr>
            <a:picLocks noChangeAspect="1"/>
          </p:cNvPicPr>
          <p:nvPr/>
        </p:nvPicPr>
        <p:blipFill>
          <a:blip r:embed="rId4"/>
          <a:stretch>
            <a:fillRect/>
          </a:stretch>
        </p:blipFill>
        <p:spPr>
          <a:xfrm>
            <a:off x="2362200" y="2267712"/>
            <a:ext cx="243840" cy="203200"/>
          </a:xfrm>
          <a:prstGeom prst="rect">
            <a:avLst/>
          </a:prstGeom>
        </p:spPr>
      </p:pic>
      <p:pic>
        <p:nvPicPr>
          <p:cNvPr id="23" name="Picture 22"/>
          <p:cNvPicPr>
            <a:picLocks noChangeAspect="1"/>
          </p:cNvPicPr>
          <p:nvPr/>
        </p:nvPicPr>
        <p:blipFill>
          <a:blip r:embed="rId5"/>
          <a:stretch>
            <a:fillRect/>
          </a:stretch>
        </p:blipFill>
        <p:spPr>
          <a:xfrm>
            <a:off x="1676400" y="2514600"/>
            <a:ext cx="231648" cy="260096"/>
          </a:xfrm>
          <a:prstGeom prst="rect">
            <a:avLst/>
          </a:prstGeom>
        </p:spPr>
      </p:pic>
      <p:pic>
        <p:nvPicPr>
          <p:cNvPr id="25" name="Picture 24"/>
          <p:cNvPicPr>
            <a:picLocks noChangeAspect="1"/>
          </p:cNvPicPr>
          <p:nvPr/>
        </p:nvPicPr>
        <p:blipFill>
          <a:blip r:embed="rId6"/>
          <a:stretch>
            <a:fillRect/>
          </a:stretch>
        </p:blipFill>
        <p:spPr>
          <a:xfrm>
            <a:off x="6111240" y="3209389"/>
            <a:ext cx="2617216" cy="296672"/>
          </a:xfrm>
          <a:prstGeom prst="rect">
            <a:avLst/>
          </a:prstGeom>
        </p:spPr>
      </p:pic>
      <p:pic>
        <p:nvPicPr>
          <p:cNvPr id="28" name="Picture 27"/>
          <p:cNvPicPr>
            <a:picLocks noChangeAspect="1"/>
          </p:cNvPicPr>
          <p:nvPr/>
        </p:nvPicPr>
        <p:blipFill>
          <a:blip r:embed="rId7"/>
          <a:stretch>
            <a:fillRect/>
          </a:stretch>
        </p:blipFill>
        <p:spPr>
          <a:xfrm>
            <a:off x="5638800" y="5181600"/>
            <a:ext cx="1999488" cy="292608"/>
          </a:xfrm>
          <a:prstGeom prst="rect">
            <a:avLst/>
          </a:prstGeom>
        </p:spPr>
      </p:pic>
      <p:sp>
        <p:nvSpPr>
          <p:cNvPr id="29" name="TextBox 28"/>
          <p:cNvSpPr txBox="1"/>
          <p:nvPr/>
        </p:nvSpPr>
        <p:spPr>
          <a:xfrm>
            <a:off x="5029200" y="5650468"/>
            <a:ext cx="3505200" cy="369332"/>
          </a:xfrm>
          <a:prstGeom prst="rect">
            <a:avLst/>
          </a:prstGeom>
          <a:noFill/>
        </p:spPr>
        <p:txBody>
          <a:bodyPr wrap="square" rtlCol="0">
            <a:spAutoFit/>
          </a:bodyPr>
          <a:lstStyle/>
          <a:p>
            <a:r>
              <a:rPr lang="en-US" dirty="0"/>
              <a:t>where </a:t>
            </a:r>
          </a:p>
        </p:txBody>
      </p:sp>
      <p:pic>
        <p:nvPicPr>
          <p:cNvPr id="30" name="Picture 29"/>
          <p:cNvPicPr>
            <a:picLocks noChangeAspect="1"/>
          </p:cNvPicPr>
          <p:nvPr/>
        </p:nvPicPr>
        <p:blipFill>
          <a:blip r:embed="rId8"/>
          <a:stretch>
            <a:fillRect/>
          </a:stretch>
        </p:blipFill>
        <p:spPr>
          <a:xfrm>
            <a:off x="5791200" y="5699236"/>
            <a:ext cx="2544064" cy="264160"/>
          </a:xfrm>
          <a:prstGeom prst="rect">
            <a:avLst/>
          </a:prstGeom>
        </p:spPr>
      </p:pic>
      <p:pic>
        <p:nvPicPr>
          <p:cNvPr id="31" name="Picture 30"/>
          <p:cNvPicPr>
            <a:picLocks noChangeAspect="1"/>
          </p:cNvPicPr>
          <p:nvPr/>
        </p:nvPicPr>
        <p:blipFill>
          <a:blip r:embed="rId9"/>
          <a:stretch>
            <a:fillRect/>
          </a:stretch>
        </p:blipFill>
        <p:spPr>
          <a:xfrm>
            <a:off x="333451" y="3581400"/>
            <a:ext cx="4009949" cy="2906878"/>
          </a:xfrm>
          <a:prstGeom prst="rect">
            <a:avLst/>
          </a:prstGeom>
        </p:spPr>
      </p:pic>
      <p:cxnSp>
        <p:nvCxnSpPr>
          <p:cNvPr id="32" name="Straight Connector 31"/>
          <p:cNvCxnSpPr/>
          <p:nvPr/>
        </p:nvCxnSpPr>
        <p:spPr>
          <a:xfrm>
            <a:off x="557784" y="5791200"/>
            <a:ext cx="3581400" cy="1588"/>
          </a:xfrm>
          <a:prstGeom prst="line">
            <a:avLst/>
          </a:prstGeom>
          <a:ln>
            <a:solidFill>
              <a:srgbClr val="00AE00"/>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962400" y="5486400"/>
            <a:ext cx="457200" cy="307777"/>
          </a:xfrm>
          <a:prstGeom prst="rect">
            <a:avLst/>
          </a:prstGeom>
          <a:noFill/>
        </p:spPr>
        <p:txBody>
          <a:bodyPr wrap="square" rtlCol="0">
            <a:spAutoFit/>
          </a:bodyPr>
          <a:lstStyle/>
          <a:p>
            <a:r>
              <a:rPr lang="en-US" sz="1400" b="1" i="1" dirty="0">
                <a:solidFill>
                  <a:srgbClr val="00AE00"/>
                </a:solidFill>
              </a:rPr>
              <a:t>MC</a:t>
            </a:r>
          </a:p>
        </p:txBody>
      </p:sp>
      <p:cxnSp>
        <p:nvCxnSpPr>
          <p:cNvPr id="34" name="Straight Connector 33"/>
          <p:cNvCxnSpPr/>
          <p:nvPr/>
        </p:nvCxnSpPr>
        <p:spPr>
          <a:xfrm rot="5400000">
            <a:off x="3086100" y="6057900"/>
            <a:ext cx="533400" cy="1588"/>
          </a:xfrm>
          <a:prstGeom prst="line">
            <a:avLst/>
          </a:prstGeom>
          <a:ln w="15875">
            <a:prstDash val="sysDash"/>
          </a:ln>
          <a:effectLst/>
        </p:spPr>
        <p:style>
          <a:lnRef idx="2">
            <a:schemeClr val="accent1"/>
          </a:lnRef>
          <a:fillRef idx="0">
            <a:schemeClr val="accent1"/>
          </a:fillRef>
          <a:effectRef idx="1">
            <a:schemeClr val="accent1"/>
          </a:effectRef>
          <a:fontRef idx="minor">
            <a:schemeClr val="tx1"/>
          </a:fontRef>
        </p:style>
      </p:cxnSp>
      <p:sp>
        <p:nvSpPr>
          <p:cNvPr id="35" name="Right Triangle 34"/>
          <p:cNvSpPr/>
          <p:nvPr/>
        </p:nvSpPr>
        <p:spPr>
          <a:xfrm>
            <a:off x="557784" y="3810000"/>
            <a:ext cx="2743200" cy="1965960"/>
          </a:xfrm>
          <a:prstGeom prst="rtTriangle">
            <a:avLst/>
          </a:prstGeom>
          <a:solidFill>
            <a:srgbClr val="0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a:off x="557784" y="5797296"/>
            <a:ext cx="2788920" cy="521208"/>
          </a:xfrm>
          <a:prstGeom prst="rect">
            <a:avLst/>
          </a:prstGeom>
          <a:solidFill>
            <a:srgbClr val="00AE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228600" y="5605272"/>
            <a:ext cx="457200" cy="307777"/>
          </a:xfrm>
          <a:prstGeom prst="rect">
            <a:avLst/>
          </a:prstGeom>
          <a:noFill/>
        </p:spPr>
        <p:txBody>
          <a:bodyPr wrap="square" rtlCol="0">
            <a:spAutoFit/>
          </a:bodyPr>
          <a:lstStyle/>
          <a:p>
            <a:r>
              <a:rPr lang="en-US" sz="1400" b="1" i="1" dirty="0">
                <a:solidFill>
                  <a:srgbClr val="00AE00"/>
                </a:solidFill>
              </a:rPr>
              <a:t>p</a:t>
            </a:r>
            <a:r>
              <a:rPr lang="en-US" sz="1400" b="1" i="1" baseline="30000" dirty="0">
                <a:solidFill>
                  <a:srgbClr val="00AE00"/>
                </a:solidFill>
              </a:rPr>
              <a:t>c</a:t>
            </a:r>
          </a:p>
        </p:txBody>
      </p:sp>
      <p:sp>
        <p:nvSpPr>
          <p:cNvPr id="38" name="TextBox 37"/>
          <p:cNvSpPr txBox="1"/>
          <p:nvPr/>
        </p:nvSpPr>
        <p:spPr>
          <a:xfrm>
            <a:off x="1219200" y="5029200"/>
            <a:ext cx="685800" cy="369332"/>
          </a:xfrm>
          <a:prstGeom prst="rect">
            <a:avLst/>
          </a:prstGeom>
          <a:noFill/>
        </p:spPr>
        <p:txBody>
          <a:bodyPr wrap="square" rtlCol="0">
            <a:spAutoFit/>
          </a:bodyPr>
          <a:lstStyle/>
          <a:p>
            <a:r>
              <a:rPr lang="en-US" b="1" i="1" dirty="0"/>
              <a:t>CS</a:t>
            </a:r>
            <a:r>
              <a:rPr lang="en-US" b="1" baseline="30000" dirty="0"/>
              <a:t>1</a:t>
            </a:r>
            <a:endParaRPr lang="en-US" b="1" i="1" baseline="30000" dirty="0"/>
          </a:p>
        </p:txBody>
      </p:sp>
      <p:sp>
        <p:nvSpPr>
          <p:cNvPr id="39" name="TextBox 38"/>
          <p:cNvSpPr txBox="1"/>
          <p:nvPr/>
        </p:nvSpPr>
        <p:spPr>
          <a:xfrm>
            <a:off x="1600200" y="5867400"/>
            <a:ext cx="685800" cy="369332"/>
          </a:xfrm>
          <a:prstGeom prst="rect">
            <a:avLst/>
          </a:prstGeom>
          <a:noFill/>
        </p:spPr>
        <p:txBody>
          <a:bodyPr wrap="square" rtlCol="0">
            <a:spAutoFit/>
          </a:bodyPr>
          <a:lstStyle/>
          <a:p>
            <a:r>
              <a:rPr lang="en-US" b="1" i="1" dirty="0"/>
              <a:t>p</a:t>
            </a:r>
            <a:r>
              <a:rPr lang="en-US" b="1" baseline="30000" dirty="0"/>
              <a:t>c</a:t>
            </a:r>
            <a:r>
              <a:rPr lang="en-US" b="1" i="1" dirty="0"/>
              <a:t>x</a:t>
            </a:r>
            <a:endParaRPr lang="en-US" b="1" i="1" baseline="30000" dirty="0"/>
          </a:p>
        </p:txBody>
      </p:sp>
      <p:sp>
        <p:nvSpPr>
          <p:cNvPr id="40" name="TextBox 39"/>
          <p:cNvSpPr txBox="1"/>
          <p:nvPr/>
        </p:nvSpPr>
        <p:spPr>
          <a:xfrm>
            <a:off x="838200" y="3163669"/>
            <a:ext cx="8077200" cy="646331"/>
          </a:xfrm>
          <a:prstGeom prst="rect">
            <a:avLst/>
          </a:prstGeom>
          <a:noFill/>
        </p:spPr>
        <p:txBody>
          <a:bodyPr wrap="square" rtlCol="0">
            <a:spAutoFit/>
          </a:bodyPr>
          <a:lstStyle/>
          <a:p>
            <a:r>
              <a:rPr lang="en-US" dirty="0"/>
              <a:t>In the absence of any price discrimination, for instance,                                                    , with the single price set to sell the monopoly quantity determined where </a:t>
            </a:r>
            <a:r>
              <a:rPr lang="en-US" i="1" dirty="0"/>
              <a:t>MR</a:t>
            </a:r>
            <a:r>
              <a:rPr lang="en-US" dirty="0"/>
              <a:t> = </a:t>
            </a:r>
            <a:r>
              <a:rPr lang="en-US" i="1" dirty="0"/>
              <a:t>MC</a:t>
            </a:r>
            <a:r>
              <a:rPr lang="en-US" dirty="0"/>
              <a:t>. </a:t>
            </a:r>
          </a:p>
        </p:txBody>
      </p:sp>
      <p:sp>
        <p:nvSpPr>
          <p:cNvPr id="41" name="TextBox 40"/>
          <p:cNvSpPr txBox="1"/>
          <p:nvPr/>
        </p:nvSpPr>
        <p:spPr>
          <a:xfrm>
            <a:off x="2971800" y="3962400"/>
            <a:ext cx="6019800" cy="923330"/>
          </a:xfrm>
          <a:prstGeom prst="rect">
            <a:avLst/>
          </a:prstGeom>
          <a:noFill/>
        </p:spPr>
        <p:txBody>
          <a:bodyPr wrap="square" rtlCol="0">
            <a:spAutoFit/>
          </a:bodyPr>
          <a:lstStyle/>
          <a:p>
            <a:r>
              <a:rPr lang="en-US" dirty="0"/>
              <a:t>Under </a:t>
            </a:r>
            <a:r>
              <a:rPr lang="en-US" b="1" i="1" dirty="0"/>
              <a:t>first degree (perfect) price discrimination</a:t>
            </a:r>
            <a:r>
              <a:rPr lang="en-US" dirty="0"/>
              <a:t>, firms will charge a per-unit price equal </a:t>
            </a:r>
            <a:r>
              <a:rPr lang="en-US" i="1" dirty="0">
                <a:latin typeface="Times New Roman"/>
              </a:rPr>
              <a:t>p</a:t>
            </a:r>
            <a:r>
              <a:rPr lang="en-US" i="1" baseline="30000" dirty="0">
                <a:latin typeface="Times New Roman"/>
              </a:rPr>
              <a:t>c</a:t>
            </a:r>
            <a:r>
              <a:rPr lang="en-US" dirty="0">
                <a:latin typeface="Times New Roman"/>
              </a:rPr>
              <a:t> = </a:t>
            </a:r>
            <a:r>
              <a:rPr lang="en-US" i="1" dirty="0">
                <a:latin typeface="Times New Roman"/>
              </a:rPr>
              <a:t>MC </a:t>
            </a:r>
            <a:r>
              <a:rPr lang="en-US" dirty="0"/>
              <a:t>and then set the fixed fees equal to each consumer’s consumer surplus; i.e. </a:t>
            </a:r>
          </a:p>
        </p:txBody>
      </p:sp>
      <p:sp>
        <p:nvSpPr>
          <p:cNvPr id="26" name="Footer Placeholder 1">
            <a:extLst>
              <a:ext uri="{FF2B5EF4-FFF2-40B4-BE49-F238E27FC236}">
                <a16:creationId xmlns:a16="http://schemas.microsoft.com/office/drawing/2014/main" id="{9614A3B0-0279-477D-B0B3-8823D874F54A}"/>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7" name="TextBox 26">
            <a:extLst>
              <a:ext uri="{FF2B5EF4-FFF2-40B4-BE49-F238E27FC236}">
                <a16:creationId xmlns:a16="http://schemas.microsoft.com/office/drawing/2014/main" id="{1C90CF9F-DBC9-49BA-88E4-E505CD608A87}"/>
              </a:ext>
            </a:extLst>
          </p:cNvPr>
          <p:cNvSpPr txBox="1"/>
          <p:nvPr/>
        </p:nvSpPr>
        <p:spPr>
          <a:xfrm>
            <a:off x="287909" y="3465278"/>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2" name="TextBox 41">
            <a:extLst>
              <a:ext uri="{FF2B5EF4-FFF2-40B4-BE49-F238E27FC236}">
                <a16:creationId xmlns:a16="http://schemas.microsoft.com/office/drawing/2014/main" id="{555D07BB-8D90-48ED-B23A-0A65DBCFB237}"/>
              </a:ext>
            </a:extLst>
          </p:cNvPr>
          <p:cNvSpPr txBox="1"/>
          <p:nvPr/>
        </p:nvSpPr>
        <p:spPr>
          <a:xfrm>
            <a:off x="243929" y="3495333"/>
            <a:ext cx="381000" cy="276999"/>
          </a:xfrm>
          <a:prstGeom prst="rect">
            <a:avLst/>
          </a:prstGeom>
          <a:noFill/>
        </p:spPr>
        <p:txBody>
          <a:bodyPr wrap="square" rtlCol="0">
            <a:spAutoFit/>
          </a:bodyPr>
          <a:lstStyle/>
          <a:p>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0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20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2000"/>
                                        <p:tgtEl>
                                          <p:spTgt spid="33"/>
                                        </p:tgtEl>
                                      </p:cBhvr>
                                    </p:animEffect>
                                  </p:childTnLst>
                                </p:cTn>
                              </p:par>
                              <p:par>
                                <p:cTn id="34" presetID="10" presetClass="entr" presetSubtype="0" fill="hold" nodeType="withEffect">
                                  <p:stCondLst>
                                    <p:cond delay="100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2000"/>
                                        <p:tgtEl>
                                          <p:spTgt spid="34"/>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0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2000"/>
                                        <p:tgtEl>
                                          <p:spTgt spid="3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2000"/>
                                        <p:tgtEl>
                                          <p:spTgt spid="36"/>
                                        </p:tgtEl>
                                      </p:cBhvr>
                                    </p:animEffect>
                                  </p:childTnLst>
                                </p:cTn>
                              </p:par>
                              <p:par>
                                <p:cTn id="54" presetID="10" presetClass="entr" presetSubtype="0" fill="hold" grpId="0" nodeType="withEffect">
                                  <p:stCondLst>
                                    <p:cond delay="150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2000"/>
                                        <p:tgtEl>
                                          <p:spTgt spid="38"/>
                                        </p:tgtEl>
                                      </p:cBhvr>
                                    </p:animEffect>
                                  </p:childTnLst>
                                </p:cTn>
                              </p:par>
                              <p:par>
                                <p:cTn id="57" presetID="10" presetClass="entr" presetSubtype="0" fill="hold" grpId="0" nodeType="withEffect">
                                  <p:stCondLst>
                                    <p:cond delay="150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p:bldP spid="33" grpId="0"/>
      <p:bldP spid="35" grpId="0" animBg="1"/>
      <p:bldP spid="36" grpId="0" animBg="1"/>
      <p:bldP spid="37" grpId="0"/>
      <p:bldP spid="38" grpId="0"/>
      <p:bldP spid="39"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506"/>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sz="3600" dirty="0"/>
              <a:t>Review of Price Elasticity and Linear Demand</a:t>
            </a:r>
          </a:p>
        </p:txBody>
      </p:sp>
      <p:pic>
        <p:nvPicPr>
          <p:cNvPr id="13" name="Picture 12"/>
          <p:cNvPicPr>
            <a:picLocks noChangeAspect="1"/>
          </p:cNvPicPr>
          <p:nvPr/>
        </p:nvPicPr>
        <p:blipFill>
          <a:blip r:embed="rId2"/>
          <a:stretch>
            <a:fillRect/>
          </a:stretch>
        </p:blipFill>
        <p:spPr>
          <a:xfrm>
            <a:off x="228600" y="3581400"/>
            <a:ext cx="6031382" cy="3167482"/>
          </a:xfrm>
          <a:prstGeom prst="rect">
            <a:avLst/>
          </a:prstGeom>
        </p:spPr>
      </p:pic>
      <p:pic>
        <p:nvPicPr>
          <p:cNvPr id="14" name="Picture 13"/>
          <p:cNvPicPr>
            <a:picLocks noChangeAspect="1"/>
          </p:cNvPicPr>
          <p:nvPr/>
        </p:nvPicPr>
        <p:blipFill>
          <a:blip r:embed="rId3"/>
          <a:stretch>
            <a:fillRect/>
          </a:stretch>
        </p:blipFill>
        <p:spPr>
          <a:xfrm>
            <a:off x="237744" y="3593592"/>
            <a:ext cx="6002122" cy="3152851"/>
          </a:xfrm>
          <a:prstGeom prst="rect">
            <a:avLst/>
          </a:prstGeom>
        </p:spPr>
      </p:pic>
      <p:pic>
        <p:nvPicPr>
          <p:cNvPr id="15" name="Picture 14"/>
          <p:cNvPicPr>
            <a:picLocks noChangeAspect="1"/>
          </p:cNvPicPr>
          <p:nvPr/>
        </p:nvPicPr>
        <p:blipFill>
          <a:blip r:embed="rId4"/>
          <a:stretch>
            <a:fillRect/>
          </a:stretch>
        </p:blipFill>
        <p:spPr>
          <a:xfrm>
            <a:off x="228600" y="3581400"/>
            <a:ext cx="6002122" cy="3167482"/>
          </a:xfrm>
          <a:prstGeom prst="rect">
            <a:avLst/>
          </a:prstGeom>
        </p:spPr>
      </p:pic>
      <p:pic>
        <p:nvPicPr>
          <p:cNvPr id="16" name="Picture 15"/>
          <p:cNvPicPr>
            <a:picLocks noChangeAspect="1"/>
          </p:cNvPicPr>
          <p:nvPr/>
        </p:nvPicPr>
        <p:blipFill>
          <a:blip r:embed="rId5"/>
          <a:stretch>
            <a:fillRect/>
          </a:stretch>
        </p:blipFill>
        <p:spPr>
          <a:xfrm>
            <a:off x="228600" y="3581400"/>
            <a:ext cx="6016752" cy="3167482"/>
          </a:xfrm>
          <a:prstGeom prst="rect">
            <a:avLst/>
          </a:prstGeom>
        </p:spPr>
      </p:pic>
      <p:pic>
        <p:nvPicPr>
          <p:cNvPr id="17" name="Picture 16"/>
          <p:cNvPicPr>
            <a:picLocks noChangeAspect="1"/>
          </p:cNvPicPr>
          <p:nvPr/>
        </p:nvPicPr>
        <p:blipFill>
          <a:blip r:embed="rId6"/>
          <a:stretch>
            <a:fillRect/>
          </a:stretch>
        </p:blipFill>
        <p:spPr>
          <a:xfrm>
            <a:off x="237744" y="3566160"/>
            <a:ext cx="5987491" cy="3200400"/>
          </a:xfrm>
          <a:prstGeom prst="rect">
            <a:avLst/>
          </a:prstGeom>
        </p:spPr>
      </p:pic>
      <p:sp>
        <p:nvSpPr>
          <p:cNvPr id="10" name="TextBox 9"/>
          <p:cNvSpPr txBox="1"/>
          <p:nvPr/>
        </p:nvSpPr>
        <p:spPr>
          <a:xfrm>
            <a:off x="252492" y="1219200"/>
            <a:ext cx="6096000" cy="646331"/>
          </a:xfrm>
          <a:prstGeom prst="rect">
            <a:avLst/>
          </a:prstGeom>
          <a:noFill/>
        </p:spPr>
        <p:txBody>
          <a:bodyPr wrap="square" rtlCol="0">
            <a:spAutoFit/>
          </a:bodyPr>
          <a:lstStyle/>
          <a:p>
            <a:r>
              <a:rPr lang="en-US" dirty="0"/>
              <a:t>Along a linear demand curve, </a:t>
            </a:r>
            <a:r>
              <a:rPr lang="en-US" b="1" i="1" dirty="0"/>
              <a:t>price elasticity varies along the demand curve</a:t>
            </a:r>
            <a:r>
              <a:rPr lang="en-US" i="1" dirty="0"/>
              <a:t>. (p=400-0.5x</a:t>
            </a:r>
            <a:r>
              <a:rPr lang="en-US" i="1" dirty="0">
                <a:sym typeface="Wingdings" panose="05000000000000000000" pitchFamily="2" charset="2"/>
              </a:rPr>
              <a:t>          x=800-2p</a:t>
            </a:r>
            <a:r>
              <a:rPr lang="en-US" i="1" dirty="0"/>
              <a:t>)</a:t>
            </a:r>
            <a:endParaRPr lang="en-US" dirty="0"/>
          </a:p>
        </p:txBody>
      </p:sp>
      <p:graphicFrame>
        <p:nvGraphicFramePr>
          <p:cNvPr id="11" name="Object 2"/>
          <p:cNvGraphicFramePr>
            <a:graphicFrameLocks noChangeAspect="1"/>
          </p:cNvGraphicFramePr>
          <p:nvPr/>
        </p:nvGraphicFramePr>
        <p:xfrm>
          <a:off x="6816725" y="1219200"/>
          <a:ext cx="2070100" cy="588963"/>
        </p:xfrm>
        <a:graphic>
          <a:graphicData uri="http://schemas.openxmlformats.org/presentationml/2006/ole">
            <mc:AlternateContent xmlns:mc="http://schemas.openxmlformats.org/markup-compatibility/2006">
              <mc:Choice xmlns:v="urn:schemas-microsoft-com:vml" Requires="v">
                <p:oleObj name="Equation" r:id="rId7" imgW="1384300" imgH="393700" progId="Equation.3">
                  <p:embed/>
                </p:oleObj>
              </mc:Choice>
              <mc:Fallback>
                <p:oleObj name="Equation" r:id="rId7" imgW="1384300" imgH="3937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6725" y="1219200"/>
                        <a:ext cx="2070100"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6705600" y="1219200"/>
            <a:ext cx="2286000" cy="609600"/>
          </a:xfrm>
          <a:prstGeom prst="rect">
            <a:avLst/>
          </a:prstGeom>
          <a:solidFill>
            <a:srgbClr val="FF0000">
              <a:alpha val="20000"/>
            </a:srgbClr>
          </a:solid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228600" y="1868269"/>
            <a:ext cx="8686800" cy="646331"/>
          </a:xfrm>
          <a:prstGeom prst="rect">
            <a:avLst/>
          </a:prstGeom>
          <a:noFill/>
        </p:spPr>
        <p:txBody>
          <a:bodyPr wrap="square" rtlCol="0">
            <a:spAutoFit/>
          </a:bodyPr>
          <a:lstStyle/>
          <a:p>
            <a:r>
              <a:rPr lang="en-US" dirty="0"/>
              <a:t>Around the midpoint </a:t>
            </a:r>
            <a:r>
              <a:rPr lang="en-US" b="1" i="1" dirty="0">
                <a:solidFill>
                  <a:srgbClr val="0000FF"/>
                </a:solidFill>
              </a:rPr>
              <a:t>A</a:t>
            </a:r>
            <a:r>
              <a:rPr lang="en-US" dirty="0"/>
              <a:t> of this demand curve, a 1% </a:t>
            </a:r>
            <a:r>
              <a:rPr lang="en-US" i="1" dirty="0"/>
              <a:t>increase</a:t>
            </a:r>
            <a:r>
              <a:rPr lang="en-US" dirty="0"/>
              <a:t> in price is 2, which causes the quantity demanded to drop by 4 –  a 1% drop. Thus, </a:t>
            </a:r>
            <a:r>
              <a:rPr lang="en-US" i="1" dirty="0"/>
              <a:t>price elasticity at the midpoint is </a:t>
            </a:r>
            <a:r>
              <a:rPr lang="en-US" b="1" i="1" dirty="0">
                <a:solidFill>
                  <a:srgbClr val="0000FF"/>
                </a:solidFill>
              </a:rPr>
              <a:t>–1</a:t>
            </a:r>
            <a:r>
              <a:rPr lang="en-US" dirty="0"/>
              <a:t>.  </a:t>
            </a:r>
          </a:p>
        </p:txBody>
      </p:sp>
      <p:sp>
        <p:nvSpPr>
          <p:cNvPr id="19" name="TextBox 18"/>
          <p:cNvSpPr txBox="1"/>
          <p:nvPr/>
        </p:nvSpPr>
        <p:spPr>
          <a:xfrm>
            <a:off x="228600" y="2554069"/>
            <a:ext cx="8686800" cy="646331"/>
          </a:xfrm>
          <a:prstGeom prst="rect">
            <a:avLst/>
          </a:prstGeom>
          <a:noFill/>
        </p:spPr>
        <p:txBody>
          <a:bodyPr wrap="square" rtlCol="0">
            <a:spAutoFit/>
          </a:bodyPr>
          <a:lstStyle/>
          <a:p>
            <a:r>
              <a:rPr lang="en-US" dirty="0"/>
              <a:t>Around </a:t>
            </a:r>
            <a:r>
              <a:rPr lang="en-US" b="1" i="1" dirty="0">
                <a:solidFill>
                  <a:srgbClr val="F21AD8"/>
                </a:solidFill>
              </a:rPr>
              <a:t>B</a:t>
            </a:r>
            <a:r>
              <a:rPr lang="en-US" dirty="0"/>
              <a:t>, a 1% </a:t>
            </a:r>
            <a:r>
              <a:rPr lang="en-US" i="1" dirty="0"/>
              <a:t>increase</a:t>
            </a:r>
            <a:r>
              <a:rPr lang="en-US" dirty="0"/>
              <a:t> in price is 3, which causes the quantity demanded to drop by 6 –  a 3% drop from 200. Thus, </a:t>
            </a:r>
            <a:r>
              <a:rPr lang="en-US" i="1" dirty="0"/>
              <a:t>price elasticity at </a:t>
            </a:r>
            <a:r>
              <a:rPr lang="en-US" b="1" i="1" dirty="0">
                <a:solidFill>
                  <a:srgbClr val="F21AD8"/>
                </a:solidFill>
              </a:rPr>
              <a:t>B</a:t>
            </a:r>
            <a:r>
              <a:rPr lang="en-US" i="1" dirty="0"/>
              <a:t> is </a:t>
            </a:r>
            <a:r>
              <a:rPr lang="en-US" b="1" i="1" dirty="0">
                <a:solidFill>
                  <a:srgbClr val="F21AD8"/>
                </a:solidFill>
              </a:rPr>
              <a:t>–3</a:t>
            </a:r>
            <a:r>
              <a:rPr lang="en-US" dirty="0"/>
              <a:t>.  </a:t>
            </a:r>
          </a:p>
        </p:txBody>
      </p:sp>
      <p:sp>
        <p:nvSpPr>
          <p:cNvPr id="20" name="TextBox 19"/>
          <p:cNvSpPr txBox="1"/>
          <p:nvPr/>
        </p:nvSpPr>
        <p:spPr>
          <a:xfrm>
            <a:off x="3352800" y="3343870"/>
            <a:ext cx="5486400" cy="923330"/>
          </a:xfrm>
          <a:prstGeom prst="rect">
            <a:avLst/>
          </a:prstGeom>
          <a:noFill/>
        </p:spPr>
        <p:txBody>
          <a:bodyPr wrap="square" rtlCol="0">
            <a:spAutoFit/>
          </a:bodyPr>
          <a:lstStyle/>
          <a:p>
            <a:r>
              <a:rPr lang="en-US" dirty="0"/>
              <a:t>Around </a:t>
            </a:r>
            <a:r>
              <a:rPr lang="en-US" b="1" i="1" dirty="0">
                <a:solidFill>
                  <a:srgbClr val="008000"/>
                </a:solidFill>
              </a:rPr>
              <a:t>C</a:t>
            </a:r>
            <a:r>
              <a:rPr lang="en-US" dirty="0"/>
              <a:t>, a 1% </a:t>
            </a:r>
            <a:r>
              <a:rPr lang="en-US" i="1" dirty="0"/>
              <a:t>increase</a:t>
            </a:r>
            <a:r>
              <a:rPr lang="en-US" dirty="0"/>
              <a:t> in price is only 1, which causes the quantity demanded to drop by 2 –  a (1/3)% drop from 600. Thus, </a:t>
            </a:r>
            <a:r>
              <a:rPr lang="en-US" i="1" dirty="0"/>
              <a:t>price elasticity at </a:t>
            </a:r>
            <a:r>
              <a:rPr lang="en-US" b="1" i="1" dirty="0">
                <a:solidFill>
                  <a:srgbClr val="008000"/>
                </a:solidFill>
              </a:rPr>
              <a:t>C </a:t>
            </a:r>
            <a:r>
              <a:rPr lang="en-US" i="1" dirty="0"/>
              <a:t>is </a:t>
            </a:r>
            <a:r>
              <a:rPr lang="en-US" b="1" i="1" dirty="0">
                <a:solidFill>
                  <a:srgbClr val="008000"/>
                </a:solidFill>
              </a:rPr>
              <a:t>–1/3</a:t>
            </a:r>
            <a:r>
              <a:rPr lang="en-US" dirty="0"/>
              <a:t>.  </a:t>
            </a:r>
          </a:p>
        </p:txBody>
      </p:sp>
      <p:sp>
        <p:nvSpPr>
          <p:cNvPr id="21" name="TextBox 20"/>
          <p:cNvSpPr txBox="1"/>
          <p:nvPr/>
        </p:nvSpPr>
        <p:spPr>
          <a:xfrm>
            <a:off x="6019800" y="4417873"/>
            <a:ext cx="2743200" cy="1754327"/>
          </a:xfrm>
          <a:prstGeom prst="rect">
            <a:avLst/>
          </a:prstGeom>
          <a:solidFill>
            <a:srgbClr val="FF0000">
              <a:alpha val="20000"/>
            </a:srgbClr>
          </a:solidFill>
          <a:ln w="25400">
            <a:solidFill>
              <a:srgbClr val="FF0000"/>
            </a:solidFill>
          </a:ln>
        </p:spPr>
        <p:txBody>
          <a:bodyPr wrap="square" rtlCol="0">
            <a:spAutoFit/>
          </a:bodyPr>
          <a:lstStyle/>
          <a:p>
            <a:pPr algn="ctr"/>
            <a:r>
              <a:rPr lang="en-US" dirty="0"/>
              <a:t>Along a linear demand curve, the price elasticity goes from </a:t>
            </a:r>
            <a:r>
              <a:rPr lang="en-US" b="1" i="1" dirty="0"/>
              <a:t>minus infinity</a:t>
            </a:r>
            <a:r>
              <a:rPr lang="en-US" b="1" dirty="0"/>
              <a:t> </a:t>
            </a:r>
            <a:r>
              <a:rPr lang="en-US" dirty="0"/>
              <a:t>at the vertical intercept to </a:t>
            </a:r>
            <a:r>
              <a:rPr lang="en-US" b="1" i="1" dirty="0"/>
              <a:t>–1 </a:t>
            </a:r>
            <a:r>
              <a:rPr lang="en-US" dirty="0"/>
              <a:t>at the midpoint to </a:t>
            </a:r>
            <a:r>
              <a:rPr lang="en-US" b="1" i="1" dirty="0"/>
              <a:t>0</a:t>
            </a:r>
            <a:r>
              <a:rPr lang="en-US" b="1" dirty="0"/>
              <a:t> </a:t>
            </a:r>
            <a:r>
              <a:rPr lang="en-US" dirty="0"/>
              <a:t>at the horizontal intercept.</a:t>
            </a:r>
            <a:r>
              <a:rPr lang="en-US" b="1" i="1" dirty="0"/>
              <a:t> </a:t>
            </a:r>
            <a:endParaRPr lang="en-US" dirty="0"/>
          </a:p>
        </p:txBody>
      </p:sp>
      <p:sp>
        <p:nvSpPr>
          <p:cNvPr id="2" name="Footer Placeholder 1"/>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5" name="Pijl: links/rechts 4">
            <a:extLst>
              <a:ext uri="{FF2B5EF4-FFF2-40B4-BE49-F238E27FC236}">
                <a16:creationId xmlns:a16="http://schemas.microsoft.com/office/drawing/2014/main" id="{7CD50DA8-3FF1-CBC2-F99E-7B638E922FCE}"/>
              </a:ext>
            </a:extLst>
          </p:cNvPr>
          <p:cNvSpPr/>
          <p:nvPr/>
        </p:nvSpPr>
        <p:spPr>
          <a:xfrm>
            <a:off x="2967729" y="1604516"/>
            <a:ext cx="389839" cy="14650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2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19" grpId="0"/>
      <p:bldP spid="20" grpId="0"/>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5568"/>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Third Degree Price Discrimination</a:t>
            </a:r>
          </a:p>
        </p:txBody>
      </p:sp>
      <p:sp>
        <p:nvSpPr>
          <p:cNvPr id="19" name="TextBox 18"/>
          <p:cNvSpPr txBox="1"/>
          <p:nvPr/>
        </p:nvSpPr>
        <p:spPr>
          <a:xfrm>
            <a:off x="304800" y="1219200"/>
            <a:ext cx="5181600" cy="923330"/>
          </a:xfrm>
          <a:prstGeom prst="rect">
            <a:avLst/>
          </a:prstGeom>
          <a:noFill/>
        </p:spPr>
        <p:txBody>
          <a:bodyPr wrap="square" rtlCol="0">
            <a:spAutoFit/>
          </a:bodyPr>
          <a:lstStyle/>
          <a:p>
            <a:r>
              <a:rPr lang="en-US" dirty="0"/>
              <a:t>A third degree price discriminating monopolist can only set different per-unit prices for the two demand types and is thus restricted to setting                            . </a:t>
            </a:r>
          </a:p>
        </p:txBody>
      </p:sp>
      <p:pic>
        <p:nvPicPr>
          <p:cNvPr id="20" name="Picture 19"/>
          <p:cNvPicPr>
            <a:picLocks noChangeAspect="1"/>
          </p:cNvPicPr>
          <p:nvPr/>
        </p:nvPicPr>
        <p:blipFill>
          <a:blip r:embed="rId2"/>
          <a:stretch>
            <a:fillRect/>
          </a:stretch>
        </p:blipFill>
        <p:spPr>
          <a:xfrm>
            <a:off x="6934200" y="2362200"/>
            <a:ext cx="1857248" cy="312928"/>
          </a:xfrm>
          <a:prstGeom prst="rect">
            <a:avLst/>
          </a:prstGeom>
        </p:spPr>
      </p:pic>
      <p:sp>
        <p:nvSpPr>
          <p:cNvPr id="23" name="Rectangle 22"/>
          <p:cNvSpPr/>
          <p:nvPr/>
        </p:nvSpPr>
        <p:spPr>
          <a:xfrm>
            <a:off x="6781800" y="2286000"/>
            <a:ext cx="2133600" cy="457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3"/>
          <a:stretch>
            <a:fillRect/>
          </a:stretch>
        </p:blipFill>
        <p:spPr>
          <a:xfrm>
            <a:off x="3886200" y="1819656"/>
            <a:ext cx="1341120" cy="256032"/>
          </a:xfrm>
          <a:prstGeom prst="rect">
            <a:avLst/>
          </a:prstGeom>
        </p:spPr>
      </p:pic>
      <p:sp>
        <p:nvSpPr>
          <p:cNvPr id="25" name="TextBox 24"/>
          <p:cNvSpPr txBox="1"/>
          <p:nvPr/>
        </p:nvSpPr>
        <p:spPr>
          <a:xfrm>
            <a:off x="304800" y="2209800"/>
            <a:ext cx="6019800" cy="1200329"/>
          </a:xfrm>
          <a:prstGeom prst="rect">
            <a:avLst/>
          </a:prstGeom>
          <a:noFill/>
        </p:spPr>
        <p:txBody>
          <a:bodyPr wrap="square" rtlCol="0">
            <a:spAutoFit/>
          </a:bodyPr>
          <a:lstStyle/>
          <a:p>
            <a:r>
              <a:rPr lang="en-US" dirty="0"/>
              <a:t>With constant marginal cost, such a monopolist can then treat the two demand types as different markets, solving the typical monopolist’s problem twice and setting quantity in each market such that </a:t>
            </a:r>
          </a:p>
        </p:txBody>
      </p:sp>
      <p:pic>
        <p:nvPicPr>
          <p:cNvPr id="26" name="Picture 25"/>
          <p:cNvPicPr>
            <a:picLocks noChangeAspect="1"/>
          </p:cNvPicPr>
          <p:nvPr/>
        </p:nvPicPr>
        <p:blipFill>
          <a:blip r:embed="rId4"/>
          <a:stretch>
            <a:fillRect/>
          </a:stretch>
        </p:blipFill>
        <p:spPr>
          <a:xfrm>
            <a:off x="3578352" y="3276600"/>
            <a:ext cx="2060448" cy="280416"/>
          </a:xfrm>
          <a:prstGeom prst="rect">
            <a:avLst/>
          </a:prstGeom>
        </p:spPr>
      </p:pic>
      <p:pic>
        <p:nvPicPr>
          <p:cNvPr id="27" name="Picture 26"/>
          <p:cNvPicPr>
            <a:picLocks noChangeAspect="1"/>
          </p:cNvPicPr>
          <p:nvPr/>
        </p:nvPicPr>
        <p:blipFill>
          <a:blip r:embed="rId5"/>
          <a:stretch>
            <a:fillRect/>
          </a:stretch>
        </p:blipFill>
        <p:spPr>
          <a:xfrm>
            <a:off x="6477000" y="1371600"/>
            <a:ext cx="2316480" cy="625856"/>
          </a:xfrm>
          <a:prstGeom prst="rect">
            <a:avLst/>
          </a:prstGeom>
        </p:spPr>
      </p:pic>
      <p:sp>
        <p:nvSpPr>
          <p:cNvPr id="28" name="Rectangle 27"/>
          <p:cNvSpPr/>
          <p:nvPr/>
        </p:nvSpPr>
        <p:spPr>
          <a:xfrm>
            <a:off x="6400800" y="1295400"/>
            <a:ext cx="25146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304800" y="3657600"/>
            <a:ext cx="8534400" cy="369332"/>
          </a:xfrm>
          <a:prstGeom prst="rect">
            <a:avLst/>
          </a:prstGeom>
          <a:noFill/>
        </p:spPr>
        <p:txBody>
          <a:bodyPr wrap="square" rtlCol="0">
            <a:spAutoFit/>
          </a:bodyPr>
          <a:lstStyle/>
          <a:p>
            <a:r>
              <a:rPr lang="en-US" dirty="0"/>
              <a:t>Using  </a:t>
            </a:r>
            <a:r>
              <a:rPr lang="en-US" i="1" dirty="0"/>
              <a:t>MR </a:t>
            </a:r>
            <a:r>
              <a:rPr lang="en-US" dirty="0"/>
              <a:t>in the price-elasticity form, this can be expressed as</a:t>
            </a:r>
          </a:p>
        </p:txBody>
      </p:sp>
      <p:sp>
        <p:nvSpPr>
          <p:cNvPr id="31" name="TextBox 30"/>
          <p:cNvSpPr txBox="1"/>
          <p:nvPr/>
        </p:nvSpPr>
        <p:spPr>
          <a:xfrm>
            <a:off x="304800" y="4809744"/>
            <a:ext cx="8534400" cy="369332"/>
          </a:xfrm>
          <a:prstGeom prst="rect">
            <a:avLst/>
          </a:prstGeom>
          <a:noFill/>
        </p:spPr>
        <p:txBody>
          <a:bodyPr wrap="square" rtlCol="0">
            <a:spAutoFit/>
          </a:bodyPr>
          <a:lstStyle/>
          <a:p>
            <a:r>
              <a:rPr lang="en-US" dirty="0"/>
              <a:t>If the firm sets              , this equation implies that</a:t>
            </a:r>
          </a:p>
        </p:txBody>
      </p:sp>
      <p:pic>
        <p:nvPicPr>
          <p:cNvPr id="33" name="Picture 32"/>
          <p:cNvPicPr>
            <a:picLocks noChangeAspect="1"/>
          </p:cNvPicPr>
          <p:nvPr/>
        </p:nvPicPr>
        <p:blipFill>
          <a:blip r:embed="rId6"/>
          <a:stretch>
            <a:fillRect/>
          </a:stretch>
        </p:blipFill>
        <p:spPr>
          <a:xfrm>
            <a:off x="2648712" y="4114800"/>
            <a:ext cx="4133088" cy="613664"/>
          </a:xfrm>
          <a:prstGeom prst="rect">
            <a:avLst/>
          </a:prstGeom>
        </p:spPr>
      </p:pic>
      <p:graphicFrame>
        <p:nvGraphicFramePr>
          <p:cNvPr id="34" name="Object 33"/>
          <p:cNvGraphicFramePr>
            <a:graphicFrameLocks noChangeAspect="1"/>
          </p:cNvGraphicFramePr>
          <p:nvPr/>
        </p:nvGraphicFramePr>
        <p:xfrm>
          <a:off x="1743075" y="4857750"/>
          <a:ext cx="704850" cy="314325"/>
        </p:xfrm>
        <a:graphic>
          <a:graphicData uri="http://schemas.openxmlformats.org/presentationml/2006/ole">
            <mc:AlternateContent xmlns:mc="http://schemas.openxmlformats.org/markup-compatibility/2006">
              <mc:Choice xmlns:v="urn:schemas-microsoft-com:vml" Requires="v">
                <p:oleObj name="Equation" r:id="rId7" imgW="457200" imgH="203200" progId="Equation.3">
                  <p:embed/>
                </p:oleObj>
              </mc:Choice>
              <mc:Fallback>
                <p:oleObj name="Equation" r:id="rId7" imgW="457200" imgH="2032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3075" y="4857750"/>
                        <a:ext cx="7048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0531" name="Object 3"/>
          <p:cNvGraphicFramePr>
            <a:graphicFrameLocks noChangeAspect="1"/>
          </p:cNvGraphicFramePr>
          <p:nvPr/>
        </p:nvGraphicFramePr>
        <p:xfrm>
          <a:off x="4519168" y="5468938"/>
          <a:ext cx="176213" cy="157162"/>
        </p:xfrm>
        <a:graphic>
          <a:graphicData uri="http://schemas.openxmlformats.org/presentationml/2006/ole">
            <mc:AlternateContent xmlns:mc="http://schemas.openxmlformats.org/markup-compatibility/2006">
              <mc:Choice xmlns:v="urn:schemas-microsoft-com:vml" Requires="v">
                <p:oleObj name="Equation" r:id="rId9" imgW="114300" imgH="101600" progId="Equation.3">
                  <p:embed/>
                </p:oleObj>
              </mc:Choice>
              <mc:Fallback>
                <p:oleObj name="Equation" r:id="rId9" imgW="114300" imgH="10160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9168" y="5468938"/>
                        <a:ext cx="176213" cy="157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 name="Picture 35"/>
          <p:cNvPicPr>
            <a:picLocks noChangeAspect="1"/>
          </p:cNvPicPr>
          <p:nvPr/>
        </p:nvPicPr>
        <p:blipFill>
          <a:blip r:embed="rId11"/>
          <a:stretch>
            <a:fillRect/>
          </a:stretch>
        </p:blipFill>
        <p:spPr>
          <a:xfrm>
            <a:off x="3223768" y="5230368"/>
            <a:ext cx="1202944" cy="625856"/>
          </a:xfrm>
          <a:prstGeom prst="rect">
            <a:avLst/>
          </a:prstGeom>
        </p:spPr>
      </p:pic>
      <p:pic>
        <p:nvPicPr>
          <p:cNvPr id="37" name="Picture 36"/>
          <p:cNvPicPr>
            <a:picLocks noChangeAspect="1"/>
          </p:cNvPicPr>
          <p:nvPr/>
        </p:nvPicPr>
        <p:blipFill>
          <a:blip r:embed="rId12"/>
          <a:stretch>
            <a:fillRect/>
          </a:stretch>
        </p:blipFill>
        <p:spPr>
          <a:xfrm>
            <a:off x="4823968" y="5230368"/>
            <a:ext cx="1272032" cy="613664"/>
          </a:xfrm>
          <a:prstGeom prst="rect">
            <a:avLst/>
          </a:prstGeom>
        </p:spPr>
      </p:pic>
      <p:sp>
        <p:nvSpPr>
          <p:cNvPr id="38" name="TextBox 37"/>
          <p:cNvSpPr txBox="1"/>
          <p:nvPr/>
        </p:nvSpPr>
        <p:spPr>
          <a:xfrm>
            <a:off x="304800" y="5797296"/>
            <a:ext cx="2971800" cy="369332"/>
          </a:xfrm>
          <a:prstGeom prst="rect">
            <a:avLst/>
          </a:prstGeom>
          <a:noFill/>
        </p:spPr>
        <p:txBody>
          <a:bodyPr wrap="square" rtlCol="0">
            <a:spAutoFit/>
          </a:bodyPr>
          <a:lstStyle/>
          <a:p>
            <a:r>
              <a:rPr lang="en-US" dirty="0"/>
              <a:t>which implies                    ; i.e.         </a:t>
            </a:r>
          </a:p>
        </p:txBody>
      </p:sp>
      <p:pic>
        <p:nvPicPr>
          <p:cNvPr id="40" name="Picture 39"/>
          <p:cNvPicPr>
            <a:picLocks noChangeAspect="1"/>
          </p:cNvPicPr>
          <p:nvPr/>
        </p:nvPicPr>
        <p:blipFill>
          <a:blip r:embed="rId13"/>
          <a:stretch>
            <a:fillRect/>
          </a:stretch>
        </p:blipFill>
        <p:spPr>
          <a:xfrm>
            <a:off x="1752600" y="5943600"/>
            <a:ext cx="312928" cy="178816"/>
          </a:xfrm>
          <a:prstGeom prst="rect">
            <a:avLst/>
          </a:prstGeom>
        </p:spPr>
      </p:pic>
      <p:graphicFrame>
        <p:nvGraphicFramePr>
          <p:cNvPr id="150532" name="Object 4"/>
          <p:cNvGraphicFramePr>
            <a:graphicFrameLocks noChangeAspect="1"/>
          </p:cNvGraphicFramePr>
          <p:nvPr/>
        </p:nvGraphicFramePr>
        <p:xfrm>
          <a:off x="2093976" y="5938838"/>
          <a:ext cx="176212" cy="157162"/>
        </p:xfrm>
        <a:graphic>
          <a:graphicData uri="http://schemas.openxmlformats.org/presentationml/2006/ole">
            <mc:AlternateContent xmlns:mc="http://schemas.openxmlformats.org/markup-compatibility/2006">
              <mc:Choice xmlns:v="urn:schemas-microsoft-com:vml" Requires="v">
                <p:oleObj name="Equation" r:id="rId14" imgW="114300" imgH="101600" progId="Equation.3">
                  <p:embed/>
                </p:oleObj>
              </mc:Choice>
              <mc:Fallback>
                <p:oleObj name="Equation" r:id="rId14" imgW="114300" imgH="101600" progId="Equation.3">
                  <p:embed/>
                  <p:pic>
                    <p:nvPicPr>
                      <p:cNvPr id="0"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3976" y="5938838"/>
                        <a:ext cx="176212" cy="157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2" name="Picture 41"/>
          <p:cNvPicPr>
            <a:picLocks noChangeAspect="1"/>
          </p:cNvPicPr>
          <p:nvPr/>
        </p:nvPicPr>
        <p:blipFill>
          <a:blip r:embed="rId16"/>
          <a:stretch>
            <a:fillRect/>
          </a:stretch>
        </p:blipFill>
        <p:spPr>
          <a:xfrm>
            <a:off x="2322576" y="5943600"/>
            <a:ext cx="321056" cy="178816"/>
          </a:xfrm>
          <a:prstGeom prst="rect">
            <a:avLst/>
          </a:prstGeom>
        </p:spPr>
      </p:pic>
      <p:sp>
        <p:nvSpPr>
          <p:cNvPr id="43" name="TextBox 42"/>
          <p:cNvSpPr txBox="1"/>
          <p:nvPr/>
        </p:nvSpPr>
        <p:spPr>
          <a:xfrm>
            <a:off x="3200400" y="6059269"/>
            <a:ext cx="5715000" cy="646331"/>
          </a:xfrm>
          <a:prstGeom prst="rect">
            <a:avLst/>
          </a:prstGeom>
          <a:solidFill>
            <a:srgbClr val="FF0000">
              <a:alpha val="20000"/>
            </a:srgbClr>
          </a:solidFill>
          <a:ln w="25400">
            <a:solidFill>
              <a:srgbClr val="FF0000"/>
            </a:solidFill>
          </a:ln>
        </p:spPr>
        <p:txBody>
          <a:bodyPr wrap="square" rtlCol="0">
            <a:spAutoFit/>
          </a:bodyPr>
          <a:lstStyle/>
          <a:p>
            <a:pPr algn="ctr"/>
            <a:r>
              <a:rPr lang="en-US" dirty="0"/>
              <a:t>The </a:t>
            </a:r>
            <a:r>
              <a:rPr lang="en-US" i="1" dirty="0"/>
              <a:t>more price inelastic </a:t>
            </a:r>
            <a:r>
              <a:rPr lang="en-US" dirty="0"/>
              <a:t>demand type is charged a </a:t>
            </a:r>
          </a:p>
          <a:p>
            <a:pPr algn="ctr"/>
            <a:r>
              <a:rPr lang="en-US" i="1" dirty="0"/>
              <a:t>higher </a:t>
            </a:r>
            <a:r>
              <a:rPr lang="en-US" dirty="0"/>
              <a:t>per-unit price under 3</a:t>
            </a:r>
            <a:r>
              <a:rPr lang="en-US" baseline="30000" dirty="0"/>
              <a:t>rd</a:t>
            </a:r>
            <a:r>
              <a:rPr lang="en-US" dirty="0"/>
              <a:t> degree price discrimination.</a:t>
            </a:r>
          </a:p>
        </p:txBody>
      </p:sp>
      <p:sp>
        <p:nvSpPr>
          <p:cNvPr id="30" name="Footer Placeholder 1">
            <a:extLst>
              <a:ext uri="{FF2B5EF4-FFF2-40B4-BE49-F238E27FC236}">
                <a16:creationId xmlns:a16="http://schemas.microsoft.com/office/drawing/2014/main" id="{3F4DB2BE-DF40-42EC-B29C-01C48320B388}"/>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2000"/>
                                  </p:stCondLst>
                                  <p:childTnLst>
                                    <p:set>
                                      <p:cBhvr>
                                        <p:cTn id="30" dur="1" fill="hold">
                                          <p:stCondLst>
                                            <p:cond delay="0"/>
                                          </p:stCondLst>
                                        </p:cTn>
                                        <p:tgtEl>
                                          <p:spTgt spid="150531"/>
                                        </p:tgtEl>
                                        <p:attrNameLst>
                                          <p:attrName>style.visibility</p:attrName>
                                        </p:attrNameLst>
                                      </p:cBhvr>
                                      <p:to>
                                        <p:strVal val="visible"/>
                                      </p:to>
                                    </p:set>
                                  </p:childTnLst>
                                </p:cTn>
                              </p:par>
                              <p:par>
                                <p:cTn id="31" presetID="1" presetClass="entr" presetSubtype="0" fill="hold" nodeType="withEffect">
                                  <p:stCondLst>
                                    <p:cond delay="300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05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9" grpId="0"/>
      <p:bldP spid="31" grpId="0"/>
      <p:bldP spid="38" grpId="0"/>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733"/>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Beginning Second Degree Price Discrimination</a:t>
            </a:r>
          </a:p>
        </p:txBody>
      </p:sp>
      <p:pic>
        <p:nvPicPr>
          <p:cNvPr id="24" name="Picture 23"/>
          <p:cNvPicPr>
            <a:picLocks noChangeAspect="1"/>
          </p:cNvPicPr>
          <p:nvPr/>
        </p:nvPicPr>
        <p:blipFill>
          <a:blip r:embed="rId2"/>
          <a:stretch>
            <a:fillRect/>
          </a:stretch>
        </p:blipFill>
        <p:spPr>
          <a:xfrm>
            <a:off x="36576" y="3657600"/>
            <a:ext cx="9074785" cy="433070"/>
          </a:xfrm>
          <a:prstGeom prst="rect">
            <a:avLst/>
          </a:prstGeom>
        </p:spPr>
      </p:pic>
      <p:pic>
        <p:nvPicPr>
          <p:cNvPr id="27" name="Picture 26"/>
          <p:cNvPicPr>
            <a:picLocks noChangeAspect="1"/>
          </p:cNvPicPr>
          <p:nvPr/>
        </p:nvPicPr>
        <p:blipFill>
          <a:blip r:embed="rId3"/>
          <a:stretch>
            <a:fillRect/>
          </a:stretch>
        </p:blipFill>
        <p:spPr>
          <a:xfrm>
            <a:off x="36576" y="4069080"/>
            <a:ext cx="877951" cy="2059051"/>
          </a:xfrm>
          <a:prstGeom prst="rect">
            <a:avLst/>
          </a:prstGeom>
        </p:spPr>
      </p:pic>
      <p:pic>
        <p:nvPicPr>
          <p:cNvPr id="28" name="Picture 27"/>
          <p:cNvPicPr>
            <a:picLocks noChangeAspect="1"/>
          </p:cNvPicPr>
          <p:nvPr/>
        </p:nvPicPr>
        <p:blipFill>
          <a:blip r:embed="rId4"/>
          <a:stretch>
            <a:fillRect/>
          </a:stretch>
        </p:blipFill>
        <p:spPr>
          <a:xfrm>
            <a:off x="905256" y="4069080"/>
            <a:ext cx="1129919" cy="2055114"/>
          </a:xfrm>
          <a:prstGeom prst="rect">
            <a:avLst/>
          </a:prstGeom>
        </p:spPr>
      </p:pic>
      <p:pic>
        <p:nvPicPr>
          <p:cNvPr id="29" name="Picture 28"/>
          <p:cNvPicPr>
            <a:picLocks noChangeAspect="1"/>
          </p:cNvPicPr>
          <p:nvPr/>
        </p:nvPicPr>
        <p:blipFill>
          <a:blip r:embed="rId5"/>
          <a:stretch>
            <a:fillRect/>
          </a:stretch>
        </p:blipFill>
        <p:spPr>
          <a:xfrm>
            <a:off x="2029968" y="4069080"/>
            <a:ext cx="1771650" cy="2086610"/>
          </a:xfrm>
          <a:prstGeom prst="rect">
            <a:avLst/>
          </a:prstGeom>
        </p:spPr>
      </p:pic>
      <p:pic>
        <p:nvPicPr>
          <p:cNvPr id="31" name="Picture 30"/>
          <p:cNvPicPr>
            <a:picLocks noChangeAspect="1"/>
          </p:cNvPicPr>
          <p:nvPr/>
        </p:nvPicPr>
        <p:blipFill>
          <a:blip r:embed="rId6"/>
          <a:stretch>
            <a:fillRect/>
          </a:stretch>
        </p:blipFill>
        <p:spPr>
          <a:xfrm>
            <a:off x="3794760" y="4069080"/>
            <a:ext cx="1751965" cy="2070862"/>
          </a:xfrm>
          <a:prstGeom prst="rect">
            <a:avLst/>
          </a:prstGeom>
        </p:spPr>
      </p:pic>
      <p:pic>
        <p:nvPicPr>
          <p:cNvPr id="32" name="Picture 31"/>
          <p:cNvPicPr>
            <a:picLocks noChangeAspect="1"/>
          </p:cNvPicPr>
          <p:nvPr/>
        </p:nvPicPr>
        <p:blipFill>
          <a:blip r:embed="rId7"/>
          <a:stretch>
            <a:fillRect/>
          </a:stretch>
        </p:blipFill>
        <p:spPr>
          <a:xfrm>
            <a:off x="5541264" y="4069080"/>
            <a:ext cx="1929130" cy="2059051"/>
          </a:xfrm>
          <a:prstGeom prst="rect">
            <a:avLst/>
          </a:prstGeom>
        </p:spPr>
      </p:pic>
      <p:pic>
        <p:nvPicPr>
          <p:cNvPr id="33" name="Picture 32"/>
          <p:cNvPicPr>
            <a:picLocks noChangeAspect="1"/>
          </p:cNvPicPr>
          <p:nvPr/>
        </p:nvPicPr>
        <p:blipFill>
          <a:blip r:embed="rId8"/>
          <a:stretch>
            <a:fillRect/>
          </a:stretch>
        </p:blipFill>
        <p:spPr>
          <a:xfrm>
            <a:off x="7461504" y="4069080"/>
            <a:ext cx="1633855" cy="2086610"/>
          </a:xfrm>
          <a:prstGeom prst="rect">
            <a:avLst/>
          </a:prstGeom>
        </p:spPr>
      </p:pic>
      <p:sp>
        <p:nvSpPr>
          <p:cNvPr id="34" name="TextBox 33"/>
          <p:cNvSpPr txBox="1"/>
          <p:nvPr/>
        </p:nvSpPr>
        <p:spPr>
          <a:xfrm>
            <a:off x="152400" y="1154668"/>
            <a:ext cx="8915400" cy="646331"/>
          </a:xfrm>
          <a:prstGeom prst="rect">
            <a:avLst/>
          </a:prstGeom>
          <a:noFill/>
        </p:spPr>
        <p:txBody>
          <a:bodyPr wrap="square" rtlCol="0">
            <a:spAutoFit/>
          </a:bodyPr>
          <a:lstStyle/>
          <a:p>
            <a:r>
              <a:rPr lang="en-US" dirty="0"/>
              <a:t>We have seen that </a:t>
            </a:r>
            <a:r>
              <a:rPr lang="en-US" b="1" i="1" dirty="0"/>
              <a:t>no price discrimination </a:t>
            </a:r>
            <a:r>
              <a:rPr lang="en-US" dirty="0"/>
              <a:t>is equivalent to two-part tariffs with no fixed fees and equal per-unit prices for both demand types.</a:t>
            </a:r>
          </a:p>
        </p:txBody>
      </p:sp>
      <p:sp>
        <p:nvSpPr>
          <p:cNvPr id="35" name="TextBox 34"/>
          <p:cNvSpPr txBox="1"/>
          <p:nvPr/>
        </p:nvSpPr>
        <p:spPr>
          <a:xfrm>
            <a:off x="4800600" y="1435084"/>
            <a:ext cx="4267200" cy="369332"/>
          </a:xfrm>
          <a:prstGeom prst="rect">
            <a:avLst/>
          </a:prstGeom>
          <a:noFill/>
        </p:spPr>
        <p:txBody>
          <a:bodyPr wrap="square" rtlCol="0">
            <a:spAutoFit/>
          </a:bodyPr>
          <a:lstStyle/>
          <a:p>
            <a:r>
              <a:rPr lang="en-US" b="1" i="1" dirty="0"/>
              <a:t>First-degree price discrimination</a:t>
            </a:r>
            <a:r>
              <a:rPr lang="en-US" b="1" dirty="0"/>
              <a:t> </a:t>
            </a:r>
            <a:r>
              <a:rPr lang="en-US" dirty="0"/>
              <a:t>places no</a:t>
            </a:r>
            <a:endParaRPr lang="en-US" i="1" dirty="0"/>
          </a:p>
        </p:txBody>
      </p:sp>
      <p:sp>
        <p:nvSpPr>
          <p:cNvPr id="36" name="TextBox 35"/>
          <p:cNvSpPr txBox="1"/>
          <p:nvPr/>
        </p:nvSpPr>
        <p:spPr>
          <a:xfrm>
            <a:off x="152400" y="1700260"/>
            <a:ext cx="8610600" cy="646331"/>
          </a:xfrm>
          <a:prstGeom prst="rect">
            <a:avLst/>
          </a:prstGeom>
          <a:noFill/>
        </p:spPr>
        <p:txBody>
          <a:bodyPr wrap="square" rtlCol="0">
            <a:spAutoFit/>
          </a:bodyPr>
          <a:lstStyle/>
          <a:p>
            <a:r>
              <a:rPr lang="en-US" dirty="0"/>
              <a:t>restrictions on two-part tariffs – although monopolists will </a:t>
            </a:r>
            <a:r>
              <a:rPr lang="en-US" i="1" dirty="0"/>
              <a:t>choose</a:t>
            </a:r>
            <a:r>
              <a:rPr lang="en-US" dirty="0"/>
              <a:t> the same per-unit prices under constant </a:t>
            </a:r>
            <a:r>
              <a:rPr lang="en-US" i="1" dirty="0"/>
              <a:t>MC</a:t>
            </a:r>
            <a:r>
              <a:rPr lang="en-US" dirty="0"/>
              <a:t>.</a:t>
            </a:r>
          </a:p>
        </p:txBody>
      </p:sp>
      <p:sp>
        <p:nvSpPr>
          <p:cNvPr id="37" name="TextBox 36"/>
          <p:cNvSpPr txBox="1"/>
          <p:nvPr/>
        </p:nvSpPr>
        <p:spPr>
          <a:xfrm>
            <a:off x="2743200" y="1951921"/>
            <a:ext cx="6019800" cy="369332"/>
          </a:xfrm>
          <a:prstGeom prst="rect">
            <a:avLst/>
          </a:prstGeom>
          <a:noFill/>
        </p:spPr>
        <p:txBody>
          <a:bodyPr wrap="square" rtlCol="0">
            <a:spAutoFit/>
          </a:bodyPr>
          <a:lstStyle/>
          <a:p>
            <a:r>
              <a:rPr lang="en-US" dirty="0"/>
              <a:t>And </a:t>
            </a:r>
            <a:r>
              <a:rPr lang="en-US" b="1" i="1" dirty="0"/>
              <a:t>third degree price discrimination </a:t>
            </a:r>
            <a:r>
              <a:rPr lang="en-US" dirty="0"/>
              <a:t>sets fixed fees to zero.</a:t>
            </a:r>
          </a:p>
        </p:txBody>
      </p:sp>
      <p:sp>
        <p:nvSpPr>
          <p:cNvPr id="38" name="Left Brace 37"/>
          <p:cNvSpPr/>
          <p:nvPr/>
        </p:nvSpPr>
        <p:spPr>
          <a:xfrm rot="16200000">
            <a:off x="3009901" y="4076701"/>
            <a:ext cx="304801" cy="419100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TextBox 38"/>
          <p:cNvSpPr txBox="1"/>
          <p:nvPr/>
        </p:nvSpPr>
        <p:spPr>
          <a:xfrm>
            <a:off x="990600" y="6309360"/>
            <a:ext cx="4267200" cy="369332"/>
          </a:xfrm>
          <a:prstGeom prst="rect">
            <a:avLst/>
          </a:prstGeom>
          <a:noFill/>
        </p:spPr>
        <p:txBody>
          <a:bodyPr wrap="square" rtlCol="0">
            <a:spAutoFit/>
          </a:bodyPr>
          <a:lstStyle/>
          <a:p>
            <a:pPr algn="ctr"/>
            <a:r>
              <a:rPr lang="en-US" dirty="0"/>
              <a:t>Firms know </a:t>
            </a:r>
            <a:r>
              <a:rPr lang="en-US" i="1" dirty="0"/>
              <a:t>individual </a:t>
            </a:r>
            <a:r>
              <a:rPr lang="en-US" dirty="0"/>
              <a:t>demands.</a:t>
            </a:r>
          </a:p>
        </p:txBody>
      </p:sp>
      <p:sp>
        <p:nvSpPr>
          <p:cNvPr id="40" name="TextBox 39"/>
          <p:cNvSpPr txBox="1"/>
          <p:nvPr/>
        </p:nvSpPr>
        <p:spPr>
          <a:xfrm>
            <a:off x="152400" y="2373868"/>
            <a:ext cx="8610600" cy="369332"/>
          </a:xfrm>
          <a:prstGeom prst="rect">
            <a:avLst/>
          </a:prstGeom>
          <a:noFill/>
        </p:spPr>
        <p:txBody>
          <a:bodyPr wrap="square" rtlCol="0">
            <a:spAutoFit/>
          </a:bodyPr>
          <a:lstStyle/>
          <a:p>
            <a:r>
              <a:rPr lang="en-US" dirty="0"/>
              <a:t>All these assume that the monopolist knows </a:t>
            </a:r>
            <a:r>
              <a:rPr lang="en-US" i="1" dirty="0"/>
              <a:t>individual </a:t>
            </a:r>
            <a:r>
              <a:rPr lang="en-US" dirty="0"/>
              <a:t>demands of consumers.</a:t>
            </a:r>
          </a:p>
        </p:txBody>
      </p:sp>
      <p:sp>
        <p:nvSpPr>
          <p:cNvPr id="41" name="TextBox 40"/>
          <p:cNvSpPr txBox="1"/>
          <p:nvPr/>
        </p:nvSpPr>
        <p:spPr>
          <a:xfrm>
            <a:off x="152400" y="2743200"/>
            <a:ext cx="8991600" cy="369332"/>
          </a:xfrm>
          <a:prstGeom prst="rect">
            <a:avLst/>
          </a:prstGeom>
          <a:noFill/>
        </p:spPr>
        <p:txBody>
          <a:bodyPr wrap="square" rtlCol="0">
            <a:spAutoFit/>
          </a:bodyPr>
          <a:lstStyle/>
          <a:p>
            <a:r>
              <a:rPr lang="en-US" dirty="0"/>
              <a:t>Next, we consider price discrimination when firms only know the </a:t>
            </a:r>
            <a:r>
              <a:rPr lang="en-US" i="1" dirty="0"/>
              <a:t>distribution of types. </a:t>
            </a:r>
            <a:endParaRPr lang="en-US" dirty="0"/>
          </a:p>
        </p:txBody>
      </p:sp>
      <p:sp>
        <p:nvSpPr>
          <p:cNvPr id="42" name="Left Brace 41"/>
          <p:cNvSpPr/>
          <p:nvPr/>
        </p:nvSpPr>
        <p:spPr>
          <a:xfrm rot="16200000">
            <a:off x="7086599" y="4419600"/>
            <a:ext cx="304801" cy="350520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3" name="TextBox 42"/>
          <p:cNvSpPr txBox="1"/>
          <p:nvPr/>
        </p:nvSpPr>
        <p:spPr>
          <a:xfrm>
            <a:off x="5334000" y="6309360"/>
            <a:ext cx="3886200" cy="369332"/>
          </a:xfrm>
          <a:prstGeom prst="rect">
            <a:avLst/>
          </a:prstGeom>
          <a:noFill/>
        </p:spPr>
        <p:txBody>
          <a:bodyPr wrap="square" rtlCol="0">
            <a:spAutoFit/>
          </a:bodyPr>
          <a:lstStyle/>
          <a:p>
            <a:pPr algn="ctr"/>
            <a:r>
              <a:rPr lang="en-US" dirty="0"/>
              <a:t>Firms </a:t>
            </a:r>
            <a:r>
              <a:rPr lang="en-US" b="1" dirty="0"/>
              <a:t>don’t</a:t>
            </a:r>
            <a:r>
              <a:rPr lang="en-US" dirty="0"/>
              <a:t> know </a:t>
            </a:r>
            <a:r>
              <a:rPr lang="en-US" i="1" dirty="0"/>
              <a:t>individual </a:t>
            </a:r>
            <a:r>
              <a:rPr lang="en-US" dirty="0"/>
              <a:t>demands.</a:t>
            </a:r>
          </a:p>
        </p:txBody>
      </p:sp>
      <p:sp>
        <p:nvSpPr>
          <p:cNvPr id="44" name="TextBox 43"/>
          <p:cNvSpPr txBox="1"/>
          <p:nvPr/>
        </p:nvSpPr>
        <p:spPr>
          <a:xfrm>
            <a:off x="152400" y="3135868"/>
            <a:ext cx="3748367" cy="369332"/>
          </a:xfrm>
          <a:prstGeom prst="rect">
            <a:avLst/>
          </a:prstGeom>
          <a:noFill/>
        </p:spPr>
        <p:txBody>
          <a:bodyPr wrap="none" rtlCol="0">
            <a:spAutoFit/>
          </a:bodyPr>
          <a:lstStyle/>
          <a:p>
            <a:r>
              <a:rPr lang="en-US" dirty="0"/>
              <a:t>We begin with a </a:t>
            </a:r>
            <a:r>
              <a:rPr lang="en-US" i="1" dirty="0"/>
              <a:t>single two-part tariff</a:t>
            </a:r>
            <a:r>
              <a:rPr lang="en-US" dirty="0"/>
              <a:t>,</a:t>
            </a:r>
          </a:p>
        </p:txBody>
      </p:sp>
      <p:sp>
        <p:nvSpPr>
          <p:cNvPr id="45" name="TextBox 44"/>
          <p:cNvSpPr txBox="1"/>
          <p:nvPr/>
        </p:nvSpPr>
        <p:spPr>
          <a:xfrm>
            <a:off x="3733800" y="3135868"/>
            <a:ext cx="5334000" cy="369332"/>
          </a:xfrm>
          <a:prstGeom prst="rect">
            <a:avLst/>
          </a:prstGeom>
          <a:noFill/>
        </p:spPr>
        <p:txBody>
          <a:bodyPr wrap="square" rtlCol="0">
            <a:spAutoFit/>
          </a:bodyPr>
          <a:lstStyle/>
          <a:p>
            <a:r>
              <a:rPr lang="en-US" dirty="0"/>
              <a:t>and then consider </a:t>
            </a:r>
            <a:r>
              <a:rPr lang="en-US" b="1" i="1" dirty="0"/>
              <a:t>second degree price discrimination</a:t>
            </a:r>
            <a:r>
              <a:rPr lang="en-US" i="1" dirty="0"/>
              <a:t>.</a:t>
            </a:r>
            <a:endParaRPr lang="en-US" dirty="0"/>
          </a:p>
        </p:txBody>
      </p:sp>
      <p:sp>
        <p:nvSpPr>
          <p:cNvPr id="23" name="Footer Placeholder 1">
            <a:extLst>
              <a:ext uri="{FF2B5EF4-FFF2-40B4-BE49-F238E27FC236}">
                <a16:creationId xmlns:a16="http://schemas.microsoft.com/office/drawing/2014/main" id="{CF9740C3-6875-46FC-B349-E17BE0C841BB}"/>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2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childTnLst>
                                </p:cTn>
                              </p:par>
                              <p:par>
                                <p:cTn id="37" presetID="1" presetClass="entr" presetSubtype="0" fill="hold" grpId="0" nodeType="withEffect">
                                  <p:stCondLst>
                                    <p:cond delay="100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0" presetClass="entr" presetSubtype="0" fill="hold" grpId="0" nodeType="withEffect">
                                  <p:stCondLst>
                                    <p:cond delay="10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childTnLst>
                                </p:cTn>
                              </p:par>
                              <p:par>
                                <p:cTn id="46" presetID="1" presetClass="entr" presetSubtype="0" fill="hold" grpId="0" nodeType="withEffect">
                                  <p:stCondLst>
                                    <p:cond delay="1000"/>
                                  </p:stCondLst>
                                  <p:childTnLst>
                                    <p:set>
                                      <p:cBhvr>
                                        <p:cTn id="47" dur="1" fill="hold">
                                          <p:stCondLst>
                                            <p:cond delay="0"/>
                                          </p:stCondLst>
                                        </p:cTn>
                                        <p:tgtEl>
                                          <p:spTgt spid="4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par>
                                <p:cTn id="52" presetID="10"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animBg="1"/>
      <p:bldP spid="39" grpId="0"/>
      <p:bldP spid="40" grpId="0"/>
      <p:bldP spid="41" grpId="0"/>
      <p:bldP spid="42" grpId="0" animBg="1"/>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15240" y="10455"/>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Setting up the Problem</a:t>
            </a:r>
          </a:p>
        </p:txBody>
      </p:sp>
      <p:sp>
        <p:nvSpPr>
          <p:cNvPr id="21" name="TextBox 20"/>
          <p:cNvSpPr txBox="1"/>
          <p:nvPr/>
        </p:nvSpPr>
        <p:spPr>
          <a:xfrm>
            <a:off x="228600" y="1295400"/>
            <a:ext cx="8686800" cy="369332"/>
          </a:xfrm>
          <a:prstGeom prst="rect">
            <a:avLst/>
          </a:prstGeom>
          <a:noFill/>
        </p:spPr>
        <p:txBody>
          <a:bodyPr wrap="square" rtlCol="0">
            <a:spAutoFit/>
          </a:bodyPr>
          <a:lstStyle/>
          <a:p>
            <a:r>
              <a:rPr lang="en-US" dirty="0"/>
              <a:t>Suppose the consumers’ utility functions take the form </a:t>
            </a:r>
          </a:p>
        </p:txBody>
      </p:sp>
      <p:pic>
        <p:nvPicPr>
          <p:cNvPr id="22" name="Picture 21"/>
          <p:cNvPicPr>
            <a:picLocks noChangeAspect="1"/>
          </p:cNvPicPr>
          <p:nvPr/>
        </p:nvPicPr>
        <p:blipFill>
          <a:blip r:embed="rId2"/>
          <a:stretch>
            <a:fillRect/>
          </a:stretch>
        </p:blipFill>
        <p:spPr>
          <a:xfrm>
            <a:off x="3429000" y="1752600"/>
            <a:ext cx="2113280" cy="251968"/>
          </a:xfrm>
          <a:prstGeom prst="rect">
            <a:avLst/>
          </a:prstGeom>
        </p:spPr>
      </p:pic>
      <p:sp>
        <p:nvSpPr>
          <p:cNvPr id="23" name="TextBox 22"/>
          <p:cNvSpPr txBox="1"/>
          <p:nvPr/>
        </p:nvSpPr>
        <p:spPr>
          <a:xfrm>
            <a:off x="228600" y="2039112"/>
            <a:ext cx="8686800" cy="369332"/>
          </a:xfrm>
          <a:prstGeom prst="rect">
            <a:avLst/>
          </a:prstGeom>
          <a:noFill/>
        </p:spPr>
        <p:txBody>
          <a:bodyPr wrap="square" rtlCol="0">
            <a:spAutoFit/>
          </a:bodyPr>
          <a:lstStyle/>
          <a:p>
            <a:r>
              <a:rPr lang="en-US" dirty="0"/>
              <a:t>where                                 is the single two-part tariff charged by the monopolist. </a:t>
            </a:r>
          </a:p>
        </p:txBody>
      </p:sp>
      <p:pic>
        <p:nvPicPr>
          <p:cNvPr id="24" name="Picture 23"/>
          <p:cNvPicPr>
            <a:picLocks noChangeAspect="1"/>
          </p:cNvPicPr>
          <p:nvPr/>
        </p:nvPicPr>
        <p:blipFill>
          <a:blip r:embed="rId3"/>
          <a:stretch>
            <a:fillRect/>
          </a:stretch>
        </p:blipFill>
        <p:spPr>
          <a:xfrm>
            <a:off x="990600" y="2133600"/>
            <a:ext cx="1540256" cy="239776"/>
          </a:xfrm>
          <a:prstGeom prst="rect">
            <a:avLst/>
          </a:prstGeom>
        </p:spPr>
      </p:pic>
      <p:sp>
        <p:nvSpPr>
          <p:cNvPr id="25" name="TextBox 24"/>
          <p:cNvSpPr txBox="1"/>
          <p:nvPr/>
        </p:nvSpPr>
        <p:spPr>
          <a:xfrm>
            <a:off x="228600" y="2438400"/>
            <a:ext cx="8382000" cy="369332"/>
          </a:xfrm>
          <a:prstGeom prst="rect">
            <a:avLst/>
          </a:prstGeom>
          <a:noFill/>
        </p:spPr>
        <p:txBody>
          <a:bodyPr wrap="square" rtlCol="0">
            <a:spAutoFit/>
          </a:bodyPr>
          <a:lstStyle/>
          <a:p>
            <a:r>
              <a:rPr lang="en-US" dirty="0"/>
              <a:t>The consumer then solves the problem </a:t>
            </a:r>
          </a:p>
        </p:txBody>
      </p:sp>
      <p:pic>
        <p:nvPicPr>
          <p:cNvPr id="26" name="Picture 25"/>
          <p:cNvPicPr>
            <a:picLocks noChangeAspect="1"/>
          </p:cNvPicPr>
          <p:nvPr/>
        </p:nvPicPr>
        <p:blipFill>
          <a:blip r:embed="rId4"/>
          <a:stretch>
            <a:fillRect/>
          </a:stretch>
        </p:blipFill>
        <p:spPr>
          <a:xfrm>
            <a:off x="3352800" y="2895600"/>
            <a:ext cx="2227072" cy="386080"/>
          </a:xfrm>
          <a:prstGeom prst="rect">
            <a:avLst/>
          </a:prstGeom>
        </p:spPr>
      </p:pic>
      <p:sp>
        <p:nvSpPr>
          <p:cNvPr id="27" name="TextBox 26"/>
          <p:cNvSpPr txBox="1"/>
          <p:nvPr/>
        </p:nvSpPr>
        <p:spPr>
          <a:xfrm>
            <a:off x="228600" y="3276600"/>
            <a:ext cx="8001000" cy="381000"/>
          </a:xfrm>
          <a:prstGeom prst="rect">
            <a:avLst/>
          </a:prstGeom>
          <a:noFill/>
        </p:spPr>
        <p:txBody>
          <a:bodyPr wrap="square" rtlCol="0">
            <a:spAutoFit/>
          </a:bodyPr>
          <a:lstStyle/>
          <a:p>
            <a:r>
              <a:rPr lang="en-US" dirty="0"/>
              <a:t>which has the first order condition</a:t>
            </a:r>
          </a:p>
        </p:txBody>
      </p:sp>
      <p:pic>
        <p:nvPicPr>
          <p:cNvPr id="28" name="Picture 27"/>
          <p:cNvPicPr>
            <a:picLocks noChangeAspect="1"/>
          </p:cNvPicPr>
          <p:nvPr/>
        </p:nvPicPr>
        <p:blipFill>
          <a:blip r:embed="rId5"/>
          <a:stretch>
            <a:fillRect/>
          </a:stretch>
        </p:blipFill>
        <p:spPr>
          <a:xfrm>
            <a:off x="3733800" y="3533648"/>
            <a:ext cx="1471168" cy="581152"/>
          </a:xfrm>
          <a:prstGeom prst="rect">
            <a:avLst/>
          </a:prstGeom>
        </p:spPr>
      </p:pic>
      <p:sp>
        <p:nvSpPr>
          <p:cNvPr id="29" name="TextBox 28"/>
          <p:cNvSpPr txBox="1"/>
          <p:nvPr/>
        </p:nvSpPr>
        <p:spPr>
          <a:xfrm>
            <a:off x="228600" y="4114800"/>
            <a:ext cx="8458200" cy="369332"/>
          </a:xfrm>
          <a:prstGeom prst="rect">
            <a:avLst/>
          </a:prstGeom>
          <a:noFill/>
        </p:spPr>
        <p:txBody>
          <a:bodyPr wrap="square" rtlCol="0">
            <a:spAutoFit/>
          </a:bodyPr>
          <a:lstStyle/>
          <a:p>
            <a:r>
              <a:rPr lang="en-US" dirty="0"/>
              <a:t>Suppose further that </a:t>
            </a:r>
          </a:p>
        </p:txBody>
      </p:sp>
      <p:pic>
        <p:nvPicPr>
          <p:cNvPr id="30" name="Picture 29"/>
          <p:cNvPicPr>
            <a:picLocks noChangeAspect="1"/>
          </p:cNvPicPr>
          <p:nvPr/>
        </p:nvPicPr>
        <p:blipFill>
          <a:blip r:embed="rId6"/>
          <a:stretch>
            <a:fillRect/>
          </a:stretch>
        </p:blipFill>
        <p:spPr>
          <a:xfrm>
            <a:off x="3429000" y="4267200"/>
            <a:ext cx="2255520" cy="597408"/>
          </a:xfrm>
          <a:prstGeom prst="rect">
            <a:avLst/>
          </a:prstGeom>
        </p:spPr>
      </p:pic>
      <p:sp>
        <p:nvSpPr>
          <p:cNvPr id="31" name="TextBox 30"/>
          <p:cNvSpPr txBox="1"/>
          <p:nvPr/>
        </p:nvSpPr>
        <p:spPr>
          <a:xfrm>
            <a:off x="228600" y="4901184"/>
            <a:ext cx="8686800" cy="646331"/>
          </a:xfrm>
          <a:prstGeom prst="rect">
            <a:avLst/>
          </a:prstGeom>
          <a:noFill/>
        </p:spPr>
        <p:txBody>
          <a:bodyPr wrap="square" rtlCol="0">
            <a:spAutoFit/>
          </a:bodyPr>
          <a:lstStyle/>
          <a:p>
            <a:r>
              <a:rPr lang="en-US" dirty="0"/>
              <a:t>whose derivative with respect to </a:t>
            </a:r>
            <a:r>
              <a:rPr lang="en-US" i="1" dirty="0">
                <a:latin typeface="Times New Roman"/>
              </a:rPr>
              <a:t>x</a:t>
            </a:r>
            <a:r>
              <a:rPr lang="en-US" i="1" dirty="0"/>
              <a:t> </a:t>
            </a:r>
            <a:r>
              <a:rPr lang="en-US" dirty="0"/>
              <a:t>is just </a:t>
            </a:r>
            <a:r>
              <a:rPr lang="en-US" dirty="0">
                <a:latin typeface="Times New Roman"/>
              </a:rPr>
              <a:t>(1 –</a:t>
            </a:r>
            <a:r>
              <a:rPr lang="en-US" i="1" dirty="0">
                <a:latin typeface="Times New Roman"/>
              </a:rPr>
              <a:t> x</a:t>
            </a:r>
            <a:r>
              <a:rPr lang="en-US" dirty="0">
                <a:latin typeface="Times New Roman"/>
              </a:rPr>
              <a:t>)</a:t>
            </a:r>
            <a:r>
              <a:rPr lang="en-US" dirty="0"/>
              <a:t>. The first order condition then becomes</a:t>
            </a:r>
          </a:p>
          <a:p>
            <a:r>
              <a:rPr lang="en-US" dirty="0"/>
              <a:t>                         which solves to give us the demand function  </a:t>
            </a:r>
          </a:p>
        </p:txBody>
      </p:sp>
      <p:graphicFrame>
        <p:nvGraphicFramePr>
          <p:cNvPr id="32" name="Object 31"/>
          <p:cNvGraphicFramePr>
            <a:graphicFrameLocks noChangeAspect="1"/>
          </p:cNvGraphicFramePr>
          <p:nvPr/>
        </p:nvGraphicFramePr>
        <p:xfrm>
          <a:off x="304800" y="5257800"/>
          <a:ext cx="1231900" cy="278171"/>
        </p:xfrm>
        <a:graphic>
          <a:graphicData uri="http://schemas.openxmlformats.org/presentationml/2006/ole">
            <mc:AlternateContent xmlns:mc="http://schemas.openxmlformats.org/markup-compatibility/2006">
              <mc:Choice xmlns:v="urn:schemas-microsoft-com:vml" Requires="v">
                <p:oleObj name="Equation" r:id="rId7" imgW="787400" imgH="177800" progId="Equation.3">
                  <p:embed/>
                </p:oleObj>
              </mc:Choice>
              <mc:Fallback>
                <p:oleObj name="Equation" r:id="rId7" imgW="787400" imgH="1778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257800"/>
                        <a:ext cx="1231900" cy="2781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32"/>
          <p:cNvPicPr>
            <a:picLocks noChangeAspect="1"/>
          </p:cNvPicPr>
          <p:nvPr/>
        </p:nvPicPr>
        <p:blipFill>
          <a:blip r:embed="rId9"/>
          <a:stretch>
            <a:fillRect/>
          </a:stretch>
        </p:blipFill>
        <p:spPr>
          <a:xfrm>
            <a:off x="3657600" y="5834888"/>
            <a:ext cx="1767840" cy="642112"/>
          </a:xfrm>
          <a:prstGeom prst="rect">
            <a:avLst/>
          </a:prstGeom>
        </p:spPr>
      </p:pic>
      <p:sp>
        <p:nvSpPr>
          <p:cNvPr id="34" name="Rectangle 33"/>
          <p:cNvSpPr/>
          <p:nvPr/>
        </p:nvSpPr>
        <p:spPr>
          <a:xfrm>
            <a:off x="3581400" y="5715000"/>
            <a:ext cx="19050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ooter Placeholder 1">
            <a:extLst>
              <a:ext uri="{FF2B5EF4-FFF2-40B4-BE49-F238E27FC236}">
                <a16:creationId xmlns:a16="http://schemas.microsoft.com/office/drawing/2014/main" id="{0945AEE6-79FC-40BE-B979-914E7748CD86}"/>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0" presetClass="entr" presetSubtype="0" fill="hold" grpId="0" nodeType="withEffect">
                                  <p:stCondLst>
                                    <p:cond delay="100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29" grpId="0"/>
      <p:bldP spid="31" grpId="0"/>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p:cNvSpPr>
            <a:spLocks noGrp="1"/>
          </p:cNvSpPr>
          <p:nvPr>
            <p:ph type="title" idx="4294967295"/>
          </p:nvPr>
        </p:nvSpPr>
        <p:spPr>
          <a:xfrm>
            <a:off x="4916" y="5326"/>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Consumer Demand</a:t>
            </a:r>
          </a:p>
        </p:txBody>
      </p:sp>
      <p:pic>
        <p:nvPicPr>
          <p:cNvPr id="13" name="Picture 12"/>
          <p:cNvPicPr>
            <a:picLocks noChangeAspect="1"/>
          </p:cNvPicPr>
          <p:nvPr/>
        </p:nvPicPr>
        <p:blipFill>
          <a:blip r:embed="rId2"/>
          <a:stretch>
            <a:fillRect/>
          </a:stretch>
        </p:blipFill>
        <p:spPr>
          <a:xfrm>
            <a:off x="7239000" y="1295400"/>
            <a:ext cx="1690624" cy="646176"/>
          </a:xfrm>
          <a:prstGeom prst="rect">
            <a:avLst/>
          </a:prstGeom>
        </p:spPr>
      </p:pic>
      <p:sp>
        <p:nvSpPr>
          <p:cNvPr id="14" name="Rectangle 13"/>
          <p:cNvSpPr/>
          <p:nvPr/>
        </p:nvSpPr>
        <p:spPr>
          <a:xfrm>
            <a:off x="7162800" y="1219200"/>
            <a:ext cx="18288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3"/>
          <a:stretch>
            <a:fillRect/>
          </a:stretch>
        </p:blipFill>
        <p:spPr>
          <a:xfrm>
            <a:off x="228600" y="2987040"/>
            <a:ext cx="4279392" cy="3352800"/>
          </a:xfrm>
          <a:prstGeom prst="rect">
            <a:avLst/>
          </a:prstGeom>
        </p:spPr>
      </p:pic>
      <p:sp>
        <p:nvSpPr>
          <p:cNvPr id="16" name="TextBox 15"/>
          <p:cNvSpPr txBox="1"/>
          <p:nvPr/>
        </p:nvSpPr>
        <p:spPr>
          <a:xfrm>
            <a:off x="304800" y="1219200"/>
            <a:ext cx="6248400" cy="646331"/>
          </a:xfrm>
          <a:prstGeom prst="rect">
            <a:avLst/>
          </a:prstGeom>
          <a:noFill/>
        </p:spPr>
        <p:txBody>
          <a:bodyPr wrap="square" rtlCol="0">
            <a:spAutoFit/>
          </a:bodyPr>
          <a:lstStyle/>
          <a:p>
            <a:r>
              <a:rPr lang="en-US" dirty="0"/>
              <a:t>The demand </a:t>
            </a:r>
            <a:r>
              <a:rPr lang="en-US" i="1" dirty="0"/>
              <a:t>curve </a:t>
            </a:r>
            <a:r>
              <a:rPr lang="en-US" dirty="0"/>
              <a:t>for consumer </a:t>
            </a:r>
            <a:r>
              <a:rPr lang="en-US" i="1" dirty="0"/>
              <a:t>n </a:t>
            </a:r>
            <a:r>
              <a:rPr lang="en-US" dirty="0"/>
              <a:t>is then the </a:t>
            </a:r>
            <a:r>
              <a:rPr lang="en-US" i="1" dirty="0"/>
              <a:t>inverse </a:t>
            </a:r>
            <a:r>
              <a:rPr lang="en-US" dirty="0"/>
              <a:t>demand function – i.e. </a:t>
            </a:r>
          </a:p>
        </p:txBody>
      </p:sp>
      <p:graphicFrame>
        <p:nvGraphicFramePr>
          <p:cNvPr id="17" name="Object 16"/>
          <p:cNvGraphicFramePr>
            <a:graphicFrameLocks noChangeAspect="1"/>
          </p:cNvGraphicFramePr>
          <p:nvPr/>
        </p:nvGraphicFramePr>
        <p:xfrm>
          <a:off x="2438400" y="1676400"/>
          <a:ext cx="1712913" cy="330200"/>
        </p:xfrm>
        <a:graphic>
          <a:graphicData uri="http://schemas.openxmlformats.org/presentationml/2006/ole">
            <mc:AlternateContent xmlns:mc="http://schemas.openxmlformats.org/markup-compatibility/2006">
              <mc:Choice xmlns:v="urn:schemas-microsoft-com:vml" Requires="v">
                <p:oleObj name="Equation" r:id="rId4" imgW="1054100" imgH="203200" progId="Equation.3">
                  <p:embed/>
                </p:oleObj>
              </mc:Choice>
              <mc:Fallback>
                <p:oleObj name="Equation" r:id="rId4" imgW="1054100" imgH="203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676400"/>
                        <a:ext cx="171291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p:cNvPicPr>
            <a:picLocks noChangeAspect="1"/>
          </p:cNvPicPr>
          <p:nvPr/>
        </p:nvPicPr>
        <p:blipFill>
          <a:blip r:embed="rId6"/>
          <a:stretch>
            <a:fillRect/>
          </a:stretch>
        </p:blipFill>
        <p:spPr>
          <a:xfrm>
            <a:off x="219456" y="2971800"/>
            <a:ext cx="4291584" cy="3657600"/>
          </a:xfrm>
          <a:prstGeom prst="rect">
            <a:avLst/>
          </a:prstGeom>
        </p:spPr>
      </p:pic>
      <p:sp>
        <p:nvSpPr>
          <p:cNvPr id="19" name="TextBox 18"/>
          <p:cNvSpPr txBox="1"/>
          <p:nvPr/>
        </p:nvSpPr>
        <p:spPr>
          <a:xfrm>
            <a:off x="304800" y="2133600"/>
            <a:ext cx="8686800" cy="369332"/>
          </a:xfrm>
          <a:prstGeom prst="rect">
            <a:avLst/>
          </a:prstGeom>
          <a:noFill/>
        </p:spPr>
        <p:txBody>
          <a:bodyPr wrap="square" rtlCol="0">
            <a:spAutoFit/>
          </a:bodyPr>
          <a:lstStyle/>
          <a:p>
            <a:r>
              <a:rPr lang="en-US" dirty="0"/>
              <a:t>For a given per-unit price </a:t>
            </a:r>
            <a:r>
              <a:rPr lang="en-US" i="1" dirty="0">
                <a:latin typeface="Times New Roman"/>
              </a:rPr>
              <a:t>p</a:t>
            </a:r>
            <a:r>
              <a:rPr lang="en-US" dirty="0"/>
              <a:t>, we can then identify the quantity demanded,</a:t>
            </a:r>
          </a:p>
        </p:txBody>
      </p:sp>
      <p:pic>
        <p:nvPicPr>
          <p:cNvPr id="20" name="Picture 19"/>
          <p:cNvPicPr>
            <a:picLocks noChangeAspect="1"/>
          </p:cNvPicPr>
          <p:nvPr/>
        </p:nvPicPr>
        <p:blipFill>
          <a:blip r:embed="rId7"/>
          <a:stretch>
            <a:fillRect/>
          </a:stretch>
        </p:blipFill>
        <p:spPr>
          <a:xfrm>
            <a:off x="228600" y="2987040"/>
            <a:ext cx="4291584" cy="3630168"/>
          </a:xfrm>
          <a:prstGeom prst="rect">
            <a:avLst/>
          </a:prstGeom>
        </p:spPr>
      </p:pic>
      <p:sp>
        <p:nvSpPr>
          <p:cNvPr id="21" name="TextBox 20"/>
          <p:cNvSpPr txBox="1"/>
          <p:nvPr/>
        </p:nvSpPr>
        <p:spPr>
          <a:xfrm>
            <a:off x="1143000" y="2438400"/>
            <a:ext cx="7696200" cy="381000"/>
          </a:xfrm>
          <a:prstGeom prst="rect">
            <a:avLst/>
          </a:prstGeom>
          <a:noFill/>
        </p:spPr>
        <p:txBody>
          <a:bodyPr wrap="square" rtlCol="0">
            <a:spAutoFit/>
          </a:bodyPr>
          <a:lstStyle/>
          <a:p>
            <a:r>
              <a:rPr lang="en-US" dirty="0"/>
              <a:t>and the consumer surplus that would arise if there were </a:t>
            </a:r>
            <a:r>
              <a:rPr lang="en-US" i="1" dirty="0"/>
              <a:t>no </a:t>
            </a:r>
            <a:r>
              <a:rPr lang="en-US" dirty="0"/>
              <a:t>fixed fee.</a:t>
            </a:r>
          </a:p>
        </p:txBody>
      </p:sp>
      <p:graphicFrame>
        <p:nvGraphicFramePr>
          <p:cNvPr id="124931" name="Object 3"/>
          <p:cNvGraphicFramePr>
            <a:graphicFrameLocks noChangeAspect="1"/>
          </p:cNvGraphicFramePr>
          <p:nvPr/>
        </p:nvGraphicFramePr>
        <p:xfrm>
          <a:off x="4876800" y="4038600"/>
          <a:ext cx="2971800" cy="1485900"/>
        </p:xfrm>
        <a:graphic>
          <a:graphicData uri="http://schemas.openxmlformats.org/presentationml/2006/ole">
            <mc:AlternateContent xmlns:mc="http://schemas.openxmlformats.org/markup-compatibility/2006">
              <mc:Choice xmlns:v="urn:schemas-microsoft-com:vml" Requires="v">
                <p:oleObj name="Equation" r:id="rId8" imgW="1828800" imgH="914400" progId="Equation.3">
                  <p:embed/>
                </p:oleObj>
              </mc:Choice>
              <mc:Fallback>
                <p:oleObj name="Equation" r:id="rId8" imgW="1828800" imgH="9144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4038600"/>
                        <a:ext cx="2971800"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2133600" y="3048000"/>
            <a:ext cx="6705600" cy="646331"/>
          </a:xfrm>
          <a:prstGeom prst="rect">
            <a:avLst/>
          </a:prstGeom>
          <a:noFill/>
        </p:spPr>
        <p:txBody>
          <a:bodyPr wrap="square" rtlCol="0">
            <a:spAutoFit/>
          </a:bodyPr>
          <a:lstStyle/>
          <a:p>
            <a:r>
              <a:rPr lang="en-US" dirty="0"/>
              <a:t>This consumer surplus is then simply a triangle whose area can easily be calculated as</a:t>
            </a:r>
          </a:p>
        </p:txBody>
      </p:sp>
      <p:sp>
        <p:nvSpPr>
          <p:cNvPr id="22" name="Footer Placeholder 1">
            <a:extLst>
              <a:ext uri="{FF2B5EF4-FFF2-40B4-BE49-F238E27FC236}">
                <a16:creationId xmlns:a16="http://schemas.microsoft.com/office/drawing/2014/main" id="{8FA58A2D-EAB5-41A2-8BA4-E98915D156D3}"/>
              </a:ext>
            </a:extLst>
          </p:cNvPr>
          <p:cNvSpPr txBox="1">
            <a:spLocks/>
          </p:cNvSpPr>
          <p:nvPr/>
        </p:nvSpPr>
        <p:spPr>
          <a:xfrm>
            <a:off x="287909" y="807721"/>
            <a:ext cx="830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For use with Nechyba,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2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124931"/>
                                        </p:tgtEl>
                                        <p:attrNameLst>
                                          <p:attrName>style.visibility</p:attrName>
                                        </p:attrNameLst>
                                      </p:cBhvr>
                                      <p:to>
                                        <p:strVal val="visible"/>
                                      </p:to>
                                    </p:set>
                                    <p:animEffect transition="in" filter="fade">
                                      <p:cBhvr>
                                        <p:cTn id="33" dur="1000"/>
                                        <p:tgtEl>
                                          <p:spTgt spid="124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554" name="Object 2"/>
          <p:cNvGraphicFramePr>
            <a:graphicFrameLocks noChangeAspect="1"/>
          </p:cNvGraphicFramePr>
          <p:nvPr/>
        </p:nvGraphicFramePr>
        <p:xfrm>
          <a:off x="7010400" y="1295400"/>
          <a:ext cx="1919287" cy="701675"/>
        </p:xfrm>
        <a:graphic>
          <a:graphicData uri="http://schemas.openxmlformats.org/presentationml/2006/ole">
            <mc:AlternateContent xmlns:mc="http://schemas.openxmlformats.org/markup-compatibility/2006">
              <mc:Choice xmlns:v="urn:schemas-microsoft-com:vml" Requires="v">
                <p:oleObj name="Equation" r:id="rId2" imgW="1181100" imgH="431800" progId="Equation.3">
                  <p:embed/>
                </p:oleObj>
              </mc:Choice>
              <mc:Fallback>
                <p:oleObj name="Equation" r:id="rId2" imgW="1181100" imgH="4318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95400"/>
                        <a:ext cx="1919287"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6934200" y="1219200"/>
            <a:ext cx="20574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2"/>
          <p:cNvSpPr>
            <a:spLocks noGrp="1"/>
          </p:cNvSpPr>
          <p:nvPr>
            <p:ph type="title" idx="4294967295"/>
          </p:nvPr>
        </p:nvSpPr>
        <p:spPr>
          <a:xfrm>
            <a:off x="0" y="3213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Expected Profit with 2 Types</a:t>
            </a:r>
          </a:p>
        </p:txBody>
      </p:sp>
      <p:sp>
        <p:nvSpPr>
          <p:cNvPr id="10" name="TextBox 9"/>
          <p:cNvSpPr txBox="1"/>
          <p:nvPr/>
        </p:nvSpPr>
        <p:spPr>
          <a:xfrm>
            <a:off x="228600" y="1219200"/>
            <a:ext cx="6400800" cy="646331"/>
          </a:xfrm>
          <a:prstGeom prst="rect">
            <a:avLst/>
          </a:prstGeom>
          <a:noFill/>
        </p:spPr>
        <p:txBody>
          <a:bodyPr wrap="square" rtlCol="0">
            <a:spAutoFit/>
          </a:bodyPr>
          <a:lstStyle/>
          <a:p>
            <a:r>
              <a:rPr lang="en-US" dirty="0"/>
              <a:t>Now suppose there are two types of consumers who differ only in their </a:t>
            </a:r>
            <a:r>
              <a:rPr lang="en-US" i="1" dirty="0">
                <a:latin typeface="Symbol"/>
              </a:rPr>
              <a:t>q</a:t>
            </a:r>
            <a:r>
              <a:rPr lang="en-US" dirty="0"/>
              <a:t> term such that </a:t>
            </a:r>
            <a:r>
              <a:rPr lang="en-US" i="1" dirty="0">
                <a:latin typeface="Symbol"/>
              </a:rPr>
              <a:t>q</a:t>
            </a:r>
            <a:r>
              <a:rPr lang="en-US" baseline="-25000" dirty="0">
                <a:latin typeface="Times New Roman"/>
              </a:rPr>
              <a:t>1</a:t>
            </a:r>
            <a:r>
              <a:rPr lang="en-US" dirty="0"/>
              <a:t> &lt; </a:t>
            </a:r>
            <a:r>
              <a:rPr lang="en-US" i="1" dirty="0">
                <a:latin typeface="Symbol"/>
              </a:rPr>
              <a:t>q</a:t>
            </a:r>
            <a:r>
              <a:rPr lang="en-US" baseline="-25000" dirty="0">
                <a:latin typeface="Times New Roman"/>
              </a:rPr>
              <a:t>2</a:t>
            </a:r>
            <a:r>
              <a:rPr lang="en-US" dirty="0"/>
              <a:t>. </a:t>
            </a:r>
          </a:p>
        </p:txBody>
      </p:sp>
      <p:sp>
        <p:nvSpPr>
          <p:cNvPr id="11" name="TextBox 10"/>
          <p:cNvSpPr txBox="1"/>
          <p:nvPr/>
        </p:nvSpPr>
        <p:spPr>
          <a:xfrm>
            <a:off x="228600" y="1905000"/>
            <a:ext cx="8686800" cy="369332"/>
          </a:xfrm>
          <a:prstGeom prst="rect">
            <a:avLst/>
          </a:prstGeom>
          <a:noFill/>
        </p:spPr>
        <p:txBody>
          <a:bodyPr wrap="square" rtlCol="0">
            <a:spAutoFit/>
          </a:bodyPr>
          <a:lstStyle/>
          <a:p>
            <a:r>
              <a:rPr lang="en-US" dirty="0"/>
              <a:t>The monopolist cannot tell who is a </a:t>
            </a:r>
            <a:r>
              <a:rPr lang="en-US" i="1" dirty="0">
                <a:latin typeface="Symbol"/>
              </a:rPr>
              <a:t>q</a:t>
            </a:r>
            <a:r>
              <a:rPr lang="en-US" baseline="-25000" dirty="0">
                <a:latin typeface="Times New Roman"/>
              </a:rPr>
              <a:t>1</a:t>
            </a:r>
            <a:r>
              <a:rPr lang="en-US" dirty="0"/>
              <a:t>-type and who is a </a:t>
            </a:r>
            <a:r>
              <a:rPr lang="en-US" i="1" dirty="0">
                <a:latin typeface="Symbol"/>
              </a:rPr>
              <a:t>q</a:t>
            </a:r>
            <a:r>
              <a:rPr lang="en-US" baseline="-25000" dirty="0">
                <a:latin typeface="Times New Roman"/>
              </a:rPr>
              <a:t>2</a:t>
            </a:r>
            <a:r>
              <a:rPr lang="en-US" dirty="0"/>
              <a:t>-type. </a:t>
            </a:r>
          </a:p>
        </p:txBody>
      </p:sp>
      <p:sp>
        <p:nvSpPr>
          <p:cNvPr id="12" name="TextBox 11"/>
          <p:cNvSpPr txBox="1"/>
          <p:nvPr/>
        </p:nvSpPr>
        <p:spPr>
          <a:xfrm>
            <a:off x="228600" y="2297668"/>
            <a:ext cx="8686800" cy="369332"/>
          </a:xfrm>
          <a:prstGeom prst="rect">
            <a:avLst/>
          </a:prstGeom>
          <a:noFill/>
        </p:spPr>
        <p:txBody>
          <a:bodyPr wrap="square" rtlCol="0">
            <a:spAutoFit/>
          </a:bodyPr>
          <a:lstStyle/>
          <a:p>
            <a:r>
              <a:rPr lang="en-US" dirty="0"/>
              <a:t>But she </a:t>
            </a:r>
            <a:r>
              <a:rPr lang="en-US" i="1" dirty="0"/>
              <a:t>does </a:t>
            </a:r>
            <a:r>
              <a:rPr lang="en-US" dirty="0"/>
              <a:t>know that the fraction of consumers that are of type </a:t>
            </a:r>
            <a:r>
              <a:rPr lang="en-US" i="1" dirty="0">
                <a:latin typeface="Symbol"/>
              </a:rPr>
              <a:t>q</a:t>
            </a:r>
            <a:r>
              <a:rPr lang="en-US" baseline="-25000" dirty="0">
                <a:latin typeface="Times New Roman"/>
              </a:rPr>
              <a:t>1 </a:t>
            </a:r>
            <a:r>
              <a:rPr lang="en-US" dirty="0"/>
              <a:t>is </a:t>
            </a:r>
            <a:r>
              <a:rPr lang="en-US" i="1" dirty="0">
                <a:latin typeface="Symbol"/>
              </a:rPr>
              <a:t>g</a:t>
            </a:r>
            <a:r>
              <a:rPr lang="en-US" dirty="0"/>
              <a:t>. </a:t>
            </a:r>
          </a:p>
        </p:txBody>
      </p:sp>
      <p:sp>
        <p:nvSpPr>
          <p:cNvPr id="13" name="TextBox 12"/>
          <p:cNvSpPr txBox="1"/>
          <p:nvPr/>
        </p:nvSpPr>
        <p:spPr>
          <a:xfrm>
            <a:off x="228600" y="2678668"/>
            <a:ext cx="8686800" cy="646331"/>
          </a:xfrm>
          <a:prstGeom prst="rect">
            <a:avLst/>
          </a:prstGeom>
          <a:noFill/>
        </p:spPr>
        <p:txBody>
          <a:bodyPr wrap="square" rtlCol="0">
            <a:spAutoFit/>
          </a:bodyPr>
          <a:lstStyle/>
          <a:p>
            <a:r>
              <a:rPr lang="en-US" dirty="0"/>
              <a:t>For any per-unit price </a:t>
            </a:r>
            <a:r>
              <a:rPr lang="en-US" i="1" dirty="0">
                <a:latin typeface="Times New Roman"/>
              </a:rPr>
              <a:t>p</a:t>
            </a:r>
            <a:r>
              <a:rPr lang="en-US" dirty="0"/>
              <a:t>, a low-demand </a:t>
            </a:r>
            <a:r>
              <a:rPr lang="en-US" i="1" dirty="0">
                <a:latin typeface="Symbol"/>
              </a:rPr>
              <a:t>q</a:t>
            </a:r>
            <a:r>
              <a:rPr lang="en-US" baseline="-25000" dirty="0">
                <a:latin typeface="Times New Roman"/>
              </a:rPr>
              <a:t>1</a:t>
            </a:r>
            <a:r>
              <a:rPr lang="en-US" dirty="0"/>
              <a:t>-type will not buy if the fixed fee is greater than </a:t>
            </a:r>
            <a:r>
              <a:rPr lang="en-US" i="1" dirty="0">
                <a:latin typeface="Times New Roman"/>
              </a:rPr>
              <a:t>CS</a:t>
            </a:r>
            <a:r>
              <a:rPr lang="en-US" baseline="30000" dirty="0">
                <a:latin typeface="Times New Roman"/>
              </a:rPr>
              <a:t>1</a:t>
            </a:r>
            <a:r>
              <a:rPr lang="en-US" dirty="0">
                <a:latin typeface="Times New Roman"/>
              </a:rPr>
              <a:t>(</a:t>
            </a:r>
            <a:r>
              <a:rPr lang="en-US" i="1" dirty="0">
                <a:latin typeface="Times New Roman"/>
              </a:rPr>
              <a:t>p</a:t>
            </a:r>
            <a:r>
              <a:rPr lang="en-US" dirty="0">
                <a:latin typeface="Times New Roman"/>
              </a:rPr>
              <a:t>)</a:t>
            </a:r>
            <a:r>
              <a:rPr lang="en-US" dirty="0"/>
              <a:t> – implying that the monopolist will, for a per-unit price </a:t>
            </a:r>
            <a:r>
              <a:rPr lang="en-US" i="1" dirty="0">
                <a:latin typeface="Times New Roman"/>
              </a:rPr>
              <a:t>p</a:t>
            </a:r>
            <a:r>
              <a:rPr lang="en-US" dirty="0"/>
              <a:t>, set   </a:t>
            </a:r>
          </a:p>
        </p:txBody>
      </p:sp>
      <p:graphicFrame>
        <p:nvGraphicFramePr>
          <p:cNvPr id="151556" name="Object 4"/>
          <p:cNvGraphicFramePr>
            <a:graphicFrameLocks noChangeAspect="1"/>
          </p:cNvGraphicFramePr>
          <p:nvPr/>
        </p:nvGraphicFramePr>
        <p:xfrm>
          <a:off x="3130550" y="3413125"/>
          <a:ext cx="2641600" cy="701675"/>
        </p:xfrm>
        <a:graphic>
          <a:graphicData uri="http://schemas.openxmlformats.org/presentationml/2006/ole">
            <mc:AlternateContent xmlns:mc="http://schemas.openxmlformats.org/markup-compatibility/2006">
              <mc:Choice xmlns:v="urn:schemas-microsoft-com:vml" Requires="v">
                <p:oleObj name="Equation" r:id="rId4" imgW="1625600" imgH="431800" progId="Equation.3">
                  <p:embed/>
                </p:oleObj>
              </mc:Choice>
              <mc:Fallback>
                <p:oleObj name="Equation" r:id="rId4" imgW="1625600" imgH="4318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550" y="3413125"/>
                        <a:ext cx="2641600"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228600" y="4191000"/>
            <a:ext cx="8382000" cy="646331"/>
          </a:xfrm>
          <a:prstGeom prst="rect">
            <a:avLst/>
          </a:prstGeom>
          <a:noFill/>
        </p:spPr>
        <p:txBody>
          <a:bodyPr wrap="square" rtlCol="0">
            <a:spAutoFit/>
          </a:bodyPr>
          <a:lstStyle/>
          <a:p>
            <a:r>
              <a:rPr lang="en-US" dirty="0"/>
              <a:t>The </a:t>
            </a:r>
            <a:r>
              <a:rPr lang="en-US" i="1" dirty="0"/>
              <a:t>expected profit </a:t>
            </a:r>
            <a:r>
              <a:rPr lang="en-US" dirty="0"/>
              <a:t>from setting a per-unit price </a:t>
            </a:r>
            <a:r>
              <a:rPr lang="en-US" i="1" dirty="0">
                <a:latin typeface="Times New Roman"/>
              </a:rPr>
              <a:t>p</a:t>
            </a:r>
            <a:r>
              <a:rPr lang="en-US" dirty="0"/>
              <a:t> (and then setting the fixed fee accordingly) is</a:t>
            </a:r>
          </a:p>
        </p:txBody>
      </p:sp>
      <p:pic>
        <p:nvPicPr>
          <p:cNvPr id="16" name="Picture 15"/>
          <p:cNvPicPr>
            <a:picLocks noChangeAspect="1"/>
          </p:cNvPicPr>
          <p:nvPr/>
        </p:nvPicPr>
        <p:blipFill>
          <a:blip r:embed="rId6"/>
          <a:stretch>
            <a:fillRect/>
          </a:stretch>
        </p:blipFill>
        <p:spPr>
          <a:xfrm>
            <a:off x="1508760" y="4953000"/>
            <a:ext cx="5730240" cy="329184"/>
          </a:xfrm>
          <a:prstGeom prst="rect">
            <a:avLst/>
          </a:prstGeom>
        </p:spPr>
      </p:pic>
      <p:sp>
        <p:nvSpPr>
          <p:cNvPr id="17" name="Left Brace 16"/>
          <p:cNvSpPr/>
          <p:nvPr/>
        </p:nvSpPr>
        <p:spPr>
          <a:xfrm rot="16200000">
            <a:off x="2590800" y="5105400"/>
            <a:ext cx="228600" cy="6858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TextBox 17"/>
          <p:cNvSpPr txBox="1"/>
          <p:nvPr/>
        </p:nvSpPr>
        <p:spPr>
          <a:xfrm>
            <a:off x="1981200" y="5562600"/>
            <a:ext cx="1447800" cy="830997"/>
          </a:xfrm>
          <a:prstGeom prst="rect">
            <a:avLst/>
          </a:prstGeom>
          <a:noFill/>
        </p:spPr>
        <p:txBody>
          <a:bodyPr wrap="square" rtlCol="0">
            <a:spAutoFit/>
          </a:bodyPr>
          <a:lstStyle/>
          <a:p>
            <a:pPr algn="ctr"/>
            <a:r>
              <a:rPr lang="en-US" sz="1600" b="1" i="1" dirty="0">
                <a:solidFill>
                  <a:schemeClr val="tx2"/>
                </a:solidFill>
              </a:rPr>
              <a:t>Fixed fee collected from both types</a:t>
            </a:r>
          </a:p>
        </p:txBody>
      </p:sp>
      <p:sp>
        <p:nvSpPr>
          <p:cNvPr id="19" name="Left Brace 18"/>
          <p:cNvSpPr/>
          <p:nvPr/>
        </p:nvSpPr>
        <p:spPr>
          <a:xfrm rot="16200000">
            <a:off x="4076700" y="4838700"/>
            <a:ext cx="228600" cy="1219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TextBox 19"/>
          <p:cNvSpPr txBox="1"/>
          <p:nvPr/>
        </p:nvSpPr>
        <p:spPr>
          <a:xfrm>
            <a:off x="3429000" y="5562600"/>
            <a:ext cx="1524000" cy="1077218"/>
          </a:xfrm>
          <a:prstGeom prst="rect">
            <a:avLst/>
          </a:prstGeom>
          <a:noFill/>
        </p:spPr>
        <p:txBody>
          <a:bodyPr wrap="square" rtlCol="0">
            <a:spAutoFit/>
          </a:bodyPr>
          <a:lstStyle/>
          <a:p>
            <a:pPr algn="ctr"/>
            <a:r>
              <a:rPr lang="en-US" sz="1600" b="1" i="1" dirty="0">
                <a:solidFill>
                  <a:schemeClr val="tx2"/>
                </a:solidFill>
              </a:rPr>
              <a:t>Per unit profit times quantity demanded by type 1</a:t>
            </a:r>
          </a:p>
        </p:txBody>
      </p:sp>
      <p:sp>
        <p:nvSpPr>
          <p:cNvPr id="21" name="Left Brace 20"/>
          <p:cNvSpPr/>
          <p:nvPr/>
        </p:nvSpPr>
        <p:spPr>
          <a:xfrm rot="16200000">
            <a:off x="6438900" y="4838701"/>
            <a:ext cx="228600" cy="1219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TextBox 21"/>
          <p:cNvSpPr txBox="1"/>
          <p:nvPr/>
        </p:nvSpPr>
        <p:spPr>
          <a:xfrm>
            <a:off x="5791200" y="5562601"/>
            <a:ext cx="1524000" cy="1077218"/>
          </a:xfrm>
          <a:prstGeom prst="rect">
            <a:avLst/>
          </a:prstGeom>
          <a:noFill/>
        </p:spPr>
        <p:txBody>
          <a:bodyPr wrap="square" rtlCol="0">
            <a:spAutoFit/>
          </a:bodyPr>
          <a:lstStyle/>
          <a:p>
            <a:pPr algn="ctr"/>
            <a:r>
              <a:rPr lang="en-US" sz="1600" b="1" i="1" dirty="0">
                <a:solidFill>
                  <a:schemeClr val="tx2"/>
                </a:solidFill>
              </a:rPr>
              <a:t>Per unit profit times quantity demanded by type 2</a:t>
            </a:r>
          </a:p>
        </p:txBody>
      </p:sp>
      <p:sp>
        <p:nvSpPr>
          <p:cNvPr id="23" name="Rectangle 22"/>
          <p:cNvSpPr/>
          <p:nvPr/>
        </p:nvSpPr>
        <p:spPr>
          <a:xfrm>
            <a:off x="1524000" y="4876800"/>
            <a:ext cx="5715000" cy="4572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ooter Placeholder 1">
            <a:extLst>
              <a:ext uri="{FF2B5EF4-FFF2-40B4-BE49-F238E27FC236}">
                <a16:creationId xmlns:a16="http://schemas.microsoft.com/office/drawing/2014/main" id="{27E8E48E-44B7-40E7-8846-6E4A948EDFC1}"/>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5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par>
                                <p:cTn id="26" presetID="1" presetClass="entr" presetSubtype="0" fill="hold" grpId="0" nodeType="with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par>
                                <p:cTn id="28" presetID="10" presetClass="entr" presetSubtype="0" fill="hold" grpId="0" nodeType="withEffect">
                                  <p:stCondLst>
                                    <p:cond delay="1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par>
                                <p:cTn id="31" presetID="1" presetClass="entr" presetSubtype="0" fill="hold" grpId="0" nodeType="withEffect">
                                  <p:stCondLst>
                                    <p:cond delay="2500"/>
                                  </p:stCondLst>
                                  <p:childTnLst>
                                    <p:set>
                                      <p:cBhvr>
                                        <p:cTn id="32" dur="1" fill="hold">
                                          <p:stCondLst>
                                            <p:cond delay="0"/>
                                          </p:stCondLst>
                                        </p:cTn>
                                        <p:tgtEl>
                                          <p:spTgt spid="20"/>
                                        </p:tgtEl>
                                        <p:attrNameLst>
                                          <p:attrName>style.visibility</p:attrName>
                                        </p:attrNameLst>
                                      </p:cBhvr>
                                      <p:to>
                                        <p:strVal val="visible"/>
                                      </p:to>
                                    </p:set>
                                  </p:childTnLst>
                                </p:cTn>
                              </p:par>
                              <p:par>
                                <p:cTn id="33" presetID="10" presetClass="entr" presetSubtype="0" fill="hold" grpId="0" nodeType="withEffect">
                                  <p:stCondLst>
                                    <p:cond delay="30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par>
                                <p:cTn id="36" presetID="1" presetClass="entr" presetSubtype="0" fill="hold" grpId="0" nodeType="withEffect">
                                  <p:stCondLst>
                                    <p:cond delay="4000"/>
                                  </p:stCondLst>
                                  <p:childTnLst>
                                    <p:set>
                                      <p:cBhvr>
                                        <p:cTn id="37" dur="1" fill="hold">
                                          <p:stCondLst>
                                            <p:cond delay="0"/>
                                          </p:stCondLst>
                                        </p:cTn>
                                        <p:tgtEl>
                                          <p:spTgt spid="22"/>
                                        </p:tgtEl>
                                        <p:attrNameLst>
                                          <p:attrName>style.visibility</p:attrName>
                                        </p:attrNameLst>
                                      </p:cBhvr>
                                      <p:to>
                                        <p:strVal val="visible"/>
                                      </p:to>
                                    </p:set>
                                  </p:childTnLst>
                                </p:cTn>
                              </p:par>
                              <p:par>
                                <p:cTn id="38" presetID="10" presetClass="entr" presetSubtype="0" fill="hold" grpId="0" nodeType="withEffect">
                                  <p:stCondLst>
                                    <p:cond delay="50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7" grpId="0" animBg="1"/>
      <p:bldP spid="18" grpId="0"/>
      <p:bldP spid="19" grpId="0" animBg="1"/>
      <p:bldP spid="20" grpId="0"/>
      <p:bldP spid="21" grpId="0" animBg="1"/>
      <p:bldP spid="22" grpId="0"/>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1905000"/>
            <a:ext cx="6400800" cy="923330"/>
          </a:xfrm>
          <a:prstGeom prst="rect">
            <a:avLst/>
          </a:prstGeom>
          <a:noFill/>
        </p:spPr>
        <p:txBody>
          <a:bodyPr wrap="square" rtlCol="0">
            <a:spAutoFit/>
          </a:bodyPr>
          <a:lstStyle/>
          <a:p>
            <a:r>
              <a:rPr lang="en-US" dirty="0"/>
              <a:t>Substituting in the previously derived expressions for consumer surplus and demand, we can then write expected profit from setting a per-unit price </a:t>
            </a:r>
            <a:r>
              <a:rPr lang="en-US" i="1" dirty="0">
                <a:latin typeface="Times New Roman"/>
              </a:rPr>
              <a:t>p</a:t>
            </a:r>
            <a:r>
              <a:rPr lang="en-US" dirty="0"/>
              <a:t> as </a:t>
            </a:r>
          </a:p>
        </p:txBody>
      </p:sp>
      <p:pic>
        <p:nvPicPr>
          <p:cNvPr id="20" name="Picture 19"/>
          <p:cNvPicPr>
            <a:picLocks noChangeAspect="1"/>
          </p:cNvPicPr>
          <p:nvPr/>
        </p:nvPicPr>
        <p:blipFill>
          <a:blip r:embed="rId2"/>
          <a:stretch>
            <a:fillRect/>
          </a:stretch>
        </p:blipFill>
        <p:spPr>
          <a:xfrm>
            <a:off x="381000" y="1295400"/>
            <a:ext cx="5653024" cy="312928"/>
          </a:xfrm>
          <a:prstGeom prst="rect">
            <a:avLst/>
          </a:prstGeom>
        </p:spPr>
      </p:pic>
      <p:sp>
        <p:nvSpPr>
          <p:cNvPr id="21" name="Rectangle 20"/>
          <p:cNvSpPr/>
          <p:nvPr/>
        </p:nvSpPr>
        <p:spPr>
          <a:xfrm>
            <a:off x="304800" y="1219200"/>
            <a:ext cx="5791200" cy="4572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3" name="Object 2"/>
          <p:cNvGraphicFramePr>
            <a:graphicFrameLocks noChangeAspect="1"/>
          </p:cNvGraphicFramePr>
          <p:nvPr/>
        </p:nvGraphicFramePr>
        <p:xfrm>
          <a:off x="7010400" y="1295400"/>
          <a:ext cx="1919287" cy="701675"/>
        </p:xfrm>
        <a:graphic>
          <a:graphicData uri="http://schemas.openxmlformats.org/presentationml/2006/ole">
            <mc:AlternateContent xmlns:mc="http://schemas.openxmlformats.org/markup-compatibility/2006">
              <mc:Choice xmlns:v="urn:schemas-microsoft-com:vml" Requires="v">
                <p:oleObj name="Equation" r:id="rId3" imgW="1181100" imgH="431800" progId="Equation.3">
                  <p:embed/>
                </p:oleObj>
              </mc:Choice>
              <mc:Fallback>
                <p:oleObj name="Equation" r:id="rId3" imgW="11811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295400"/>
                        <a:ext cx="1919287"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6934200" y="1219200"/>
            <a:ext cx="20574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a:blip r:embed="rId5"/>
          <a:stretch>
            <a:fillRect/>
          </a:stretch>
        </p:blipFill>
        <p:spPr>
          <a:xfrm>
            <a:off x="7239000" y="2209800"/>
            <a:ext cx="1690624" cy="646176"/>
          </a:xfrm>
          <a:prstGeom prst="rect">
            <a:avLst/>
          </a:prstGeom>
        </p:spPr>
      </p:pic>
      <p:sp>
        <p:nvSpPr>
          <p:cNvPr id="26" name="Rectangle 25"/>
          <p:cNvSpPr/>
          <p:nvPr/>
        </p:nvSpPr>
        <p:spPr>
          <a:xfrm>
            <a:off x="7162800" y="2133600"/>
            <a:ext cx="18288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6" name="Picture 35"/>
          <p:cNvPicPr>
            <a:picLocks noChangeAspect="1"/>
          </p:cNvPicPr>
          <p:nvPr/>
        </p:nvPicPr>
        <p:blipFill>
          <a:blip r:embed="rId6"/>
          <a:stretch>
            <a:fillRect/>
          </a:stretch>
        </p:blipFill>
        <p:spPr>
          <a:xfrm>
            <a:off x="886968" y="3048000"/>
            <a:ext cx="6961632" cy="658368"/>
          </a:xfrm>
          <a:prstGeom prst="rect">
            <a:avLst/>
          </a:prstGeom>
        </p:spPr>
      </p:pic>
      <p:pic>
        <p:nvPicPr>
          <p:cNvPr id="37" name="Picture 36"/>
          <p:cNvPicPr>
            <a:picLocks noChangeAspect="1"/>
          </p:cNvPicPr>
          <p:nvPr/>
        </p:nvPicPr>
        <p:blipFill>
          <a:blip r:embed="rId7"/>
          <a:stretch>
            <a:fillRect/>
          </a:stretch>
        </p:blipFill>
        <p:spPr>
          <a:xfrm>
            <a:off x="1499616" y="3810000"/>
            <a:ext cx="5315712" cy="678688"/>
          </a:xfrm>
          <a:prstGeom prst="rect">
            <a:avLst/>
          </a:prstGeom>
        </p:spPr>
      </p:pic>
      <p:sp>
        <p:nvSpPr>
          <p:cNvPr id="38" name="TextBox 37"/>
          <p:cNvSpPr txBox="1"/>
          <p:nvPr/>
        </p:nvSpPr>
        <p:spPr>
          <a:xfrm>
            <a:off x="6781800" y="3974068"/>
            <a:ext cx="152400" cy="369332"/>
          </a:xfrm>
          <a:prstGeom prst="rect">
            <a:avLst/>
          </a:prstGeom>
          <a:noFill/>
        </p:spPr>
        <p:txBody>
          <a:bodyPr wrap="square" rtlCol="0">
            <a:spAutoFit/>
          </a:bodyPr>
          <a:lstStyle/>
          <a:p>
            <a:r>
              <a:rPr lang="en-US" dirty="0"/>
              <a:t>.</a:t>
            </a:r>
          </a:p>
        </p:txBody>
      </p:sp>
      <p:sp>
        <p:nvSpPr>
          <p:cNvPr id="39" name="TextBox 38"/>
          <p:cNvSpPr txBox="1"/>
          <p:nvPr/>
        </p:nvSpPr>
        <p:spPr>
          <a:xfrm>
            <a:off x="228600" y="4572000"/>
            <a:ext cx="8610600" cy="646331"/>
          </a:xfrm>
          <a:prstGeom prst="rect">
            <a:avLst/>
          </a:prstGeom>
          <a:noFill/>
        </p:spPr>
        <p:txBody>
          <a:bodyPr wrap="square" rtlCol="0">
            <a:spAutoFit/>
          </a:bodyPr>
          <a:lstStyle/>
          <a:p>
            <a:r>
              <a:rPr lang="en-US" dirty="0"/>
              <a:t>The only </a:t>
            </a:r>
            <a:r>
              <a:rPr lang="en-US" i="1" dirty="0"/>
              <a:t>choice variable</a:t>
            </a:r>
            <a:r>
              <a:rPr lang="en-US" dirty="0"/>
              <a:t> in this expression is their per-unit price </a:t>
            </a:r>
            <a:r>
              <a:rPr lang="en-US" i="1" dirty="0">
                <a:latin typeface="Times New Roman"/>
              </a:rPr>
              <a:t>p.</a:t>
            </a:r>
            <a:r>
              <a:rPr lang="en-US" dirty="0"/>
              <a:t> Solving the problem of maximizing expected profit by choosing </a:t>
            </a:r>
            <a:r>
              <a:rPr lang="en-US" i="1" dirty="0">
                <a:latin typeface="Times New Roman"/>
              </a:rPr>
              <a:t>p</a:t>
            </a:r>
            <a:r>
              <a:rPr lang="en-US" dirty="0"/>
              <a:t> in the usual way, we then get  </a:t>
            </a:r>
          </a:p>
        </p:txBody>
      </p:sp>
      <p:pic>
        <p:nvPicPr>
          <p:cNvPr id="41" name="Picture 40"/>
          <p:cNvPicPr>
            <a:picLocks noChangeAspect="1"/>
          </p:cNvPicPr>
          <p:nvPr/>
        </p:nvPicPr>
        <p:blipFill>
          <a:blip r:embed="rId8"/>
          <a:stretch>
            <a:fillRect/>
          </a:stretch>
        </p:blipFill>
        <p:spPr>
          <a:xfrm>
            <a:off x="2743200" y="5334000"/>
            <a:ext cx="3336544" cy="703072"/>
          </a:xfrm>
          <a:prstGeom prst="rect">
            <a:avLst/>
          </a:prstGeom>
        </p:spPr>
      </p:pic>
      <p:sp>
        <p:nvSpPr>
          <p:cNvPr id="42" name="TextBox 41"/>
          <p:cNvSpPr txBox="1"/>
          <p:nvPr/>
        </p:nvSpPr>
        <p:spPr>
          <a:xfrm>
            <a:off x="6096000" y="5421868"/>
            <a:ext cx="152400" cy="369332"/>
          </a:xfrm>
          <a:prstGeom prst="rect">
            <a:avLst/>
          </a:prstGeom>
          <a:noFill/>
        </p:spPr>
        <p:txBody>
          <a:bodyPr wrap="square" rtlCol="0">
            <a:spAutoFit/>
          </a:bodyPr>
          <a:lstStyle/>
          <a:p>
            <a:r>
              <a:rPr lang="en-US" dirty="0"/>
              <a:t>,</a:t>
            </a:r>
          </a:p>
        </p:txBody>
      </p:sp>
      <p:sp>
        <p:nvSpPr>
          <p:cNvPr id="43" name="TextBox 42"/>
          <p:cNvSpPr txBox="1"/>
          <p:nvPr/>
        </p:nvSpPr>
        <p:spPr>
          <a:xfrm>
            <a:off x="228600" y="6183868"/>
            <a:ext cx="8534400" cy="369332"/>
          </a:xfrm>
          <a:prstGeom prst="rect">
            <a:avLst/>
          </a:prstGeom>
          <a:noFill/>
        </p:spPr>
        <p:txBody>
          <a:bodyPr wrap="square" rtlCol="0">
            <a:spAutoFit/>
          </a:bodyPr>
          <a:lstStyle/>
          <a:p>
            <a:r>
              <a:rPr lang="en-US" dirty="0"/>
              <a:t>the profit maximizing per unit price for a single 2-part tariff                                              . </a:t>
            </a:r>
          </a:p>
        </p:txBody>
      </p:sp>
      <p:graphicFrame>
        <p:nvGraphicFramePr>
          <p:cNvPr id="44" name="Object 43"/>
          <p:cNvGraphicFramePr>
            <a:graphicFrameLocks noChangeAspect="1"/>
          </p:cNvGraphicFramePr>
          <p:nvPr/>
        </p:nvGraphicFramePr>
        <p:xfrm>
          <a:off x="5862637" y="6203950"/>
          <a:ext cx="2290763" cy="330200"/>
        </p:xfrm>
        <a:graphic>
          <a:graphicData uri="http://schemas.openxmlformats.org/presentationml/2006/ole">
            <mc:AlternateContent xmlns:mc="http://schemas.openxmlformats.org/markup-compatibility/2006">
              <mc:Choice xmlns:v="urn:schemas-microsoft-com:vml" Requires="v">
                <p:oleObj name="Equation" r:id="rId9" imgW="1409700" imgH="203200" progId="Equation.3">
                  <p:embed/>
                </p:oleObj>
              </mc:Choice>
              <mc:Fallback>
                <p:oleObj name="Equation" r:id="rId9" imgW="1409700" imgH="20320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2637" y="6203950"/>
                        <a:ext cx="229076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ectangle 44"/>
          <p:cNvSpPr/>
          <p:nvPr/>
        </p:nvSpPr>
        <p:spPr>
          <a:xfrm>
            <a:off x="5867400" y="6144768"/>
            <a:ext cx="2438400" cy="457200"/>
          </a:xfrm>
          <a:prstGeom prst="rect">
            <a:avLst/>
          </a:prstGeom>
          <a:solidFill>
            <a:srgbClr val="FF0000">
              <a:alpha val="20000"/>
            </a:srgbClr>
          </a:solidFill>
          <a:ln w="25400">
            <a:solidFill>
              <a:srgbClr val="FF0000">
                <a:alpha val="2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itle 2"/>
          <p:cNvSpPr txBox="1">
            <a:spLocks/>
          </p:cNvSpPr>
          <p:nvPr/>
        </p:nvSpPr>
        <p:spPr>
          <a:xfrm>
            <a:off x="0" y="3213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sz="3200" dirty="0"/>
              <a:t>Maximizing Expected Profit with Single 2-Part Tariff</a:t>
            </a:r>
          </a:p>
        </p:txBody>
      </p:sp>
      <p:sp>
        <p:nvSpPr>
          <p:cNvPr id="22" name="Footer Placeholder 1">
            <a:extLst>
              <a:ext uri="{FF2B5EF4-FFF2-40B4-BE49-F238E27FC236}">
                <a16:creationId xmlns:a16="http://schemas.microsoft.com/office/drawing/2014/main" id="{3E76B8FC-6F6D-4E54-B272-7BCC1C41122F}"/>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 grpId="0"/>
      <p:bldP spid="39" grpId="0"/>
      <p:bldP spid="42" grpId="0"/>
      <p:bldP spid="43" grpId="0"/>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8" name="Object 2"/>
          <p:cNvGraphicFramePr>
            <a:graphicFrameLocks noChangeAspect="1"/>
          </p:cNvGraphicFramePr>
          <p:nvPr/>
        </p:nvGraphicFramePr>
        <p:xfrm>
          <a:off x="6553200" y="1295400"/>
          <a:ext cx="2290762" cy="330200"/>
        </p:xfrm>
        <a:graphic>
          <a:graphicData uri="http://schemas.openxmlformats.org/presentationml/2006/ole">
            <mc:AlternateContent xmlns:mc="http://schemas.openxmlformats.org/markup-compatibility/2006">
              <mc:Choice xmlns:v="urn:schemas-microsoft-com:vml" Requires="v">
                <p:oleObj name="Equation" r:id="rId2" imgW="1409700" imgH="203200" progId="Equation.3">
                  <p:embed/>
                </p:oleObj>
              </mc:Choice>
              <mc:Fallback>
                <p:oleObj name="Equation" r:id="rId2" imgW="1409700" imgH="2032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2290762"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6477000" y="1219200"/>
            <a:ext cx="2438400" cy="457200"/>
          </a:xfrm>
          <a:prstGeom prst="rect">
            <a:avLst/>
          </a:prstGeom>
          <a:solidFill>
            <a:srgbClr val="FF0000">
              <a:alpha val="20000"/>
            </a:srgbClr>
          </a:solidFill>
          <a:ln w="25400">
            <a:solidFill>
              <a:srgbClr val="FF0000">
                <a:alpha val="2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a:stretch>
            <a:fillRect/>
          </a:stretch>
        </p:blipFill>
        <p:spPr>
          <a:xfrm>
            <a:off x="228600" y="2895600"/>
            <a:ext cx="4641494" cy="3637483"/>
          </a:xfrm>
          <a:prstGeom prst="rect">
            <a:avLst/>
          </a:prstGeom>
        </p:spPr>
      </p:pic>
      <p:pic>
        <p:nvPicPr>
          <p:cNvPr id="20" name="Picture 19"/>
          <p:cNvPicPr>
            <a:picLocks noChangeAspect="1"/>
          </p:cNvPicPr>
          <p:nvPr/>
        </p:nvPicPr>
        <p:blipFill>
          <a:blip r:embed="rId5"/>
          <a:stretch>
            <a:fillRect/>
          </a:stretch>
        </p:blipFill>
        <p:spPr>
          <a:xfrm>
            <a:off x="210312" y="2895600"/>
            <a:ext cx="4685386" cy="3637483"/>
          </a:xfrm>
          <a:prstGeom prst="rect">
            <a:avLst/>
          </a:prstGeom>
        </p:spPr>
      </p:pic>
      <p:pic>
        <p:nvPicPr>
          <p:cNvPr id="21" name="Picture 20"/>
          <p:cNvPicPr>
            <a:picLocks noChangeAspect="1"/>
          </p:cNvPicPr>
          <p:nvPr/>
        </p:nvPicPr>
        <p:blipFill>
          <a:blip r:embed="rId6"/>
          <a:stretch>
            <a:fillRect/>
          </a:stretch>
        </p:blipFill>
        <p:spPr>
          <a:xfrm>
            <a:off x="228600" y="2916936"/>
            <a:ext cx="4641494" cy="3593592"/>
          </a:xfrm>
          <a:prstGeom prst="rect">
            <a:avLst/>
          </a:prstGeom>
        </p:spPr>
      </p:pic>
      <p:sp>
        <p:nvSpPr>
          <p:cNvPr id="22" name="TextBox 21"/>
          <p:cNvSpPr txBox="1"/>
          <p:nvPr/>
        </p:nvSpPr>
        <p:spPr>
          <a:xfrm>
            <a:off x="381000" y="1371600"/>
            <a:ext cx="5562600" cy="646331"/>
          </a:xfrm>
          <a:prstGeom prst="rect">
            <a:avLst/>
          </a:prstGeom>
          <a:noFill/>
        </p:spPr>
        <p:txBody>
          <a:bodyPr wrap="square" rtlCol="0">
            <a:spAutoFit/>
          </a:bodyPr>
          <a:lstStyle/>
          <a:p>
            <a:r>
              <a:rPr lang="en-US" dirty="0"/>
              <a:t>The single 2-part tariff has can then be graphed as a simple linear function,</a:t>
            </a:r>
          </a:p>
        </p:txBody>
      </p:sp>
      <p:sp>
        <p:nvSpPr>
          <p:cNvPr id="23" name="TextBox 22"/>
          <p:cNvSpPr txBox="1"/>
          <p:nvPr/>
        </p:nvSpPr>
        <p:spPr>
          <a:xfrm>
            <a:off x="990600" y="2057400"/>
            <a:ext cx="6629400" cy="369332"/>
          </a:xfrm>
          <a:prstGeom prst="rect">
            <a:avLst/>
          </a:prstGeom>
          <a:noFill/>
        </p:spPr>
        <p:txBody>
          <a:bodyPr wrap="square" rtlCol="0">
            <a:spAutoFit/>
          </a:bodyPr>
          <a:lstStyle/>
          <a:p>
            <a:r>
              <a:rPr lang="en-US" dirty="0"/>
              <a:t>which acts like a </a:t>
            </a:r>
            <a:r>
              <a:rPr lang="en-US" i="1" dirty="0"/>
              <a:t>budget constraint </a:t>
            </a:r>
            <a:r>
              <a:rPr lang="en-US" dirty="0"/>
              <a:t>along which consumers optimize. </a:t>
            </a:r>
          </a:p>
        </p:txBody>
      </p:sp>
      <p:sp>
        <p:nvSpPr>
          <p:cNvPr id="24" name="TextBox 23"/>
          <p:cNvSpPr txBox="1"/>
          <p:nvPr/>
        </p:nvSpPr>
        <p:spPr>
          <a:xfrm>
            <a:off x="5334000" y="2667000"/>
            <a:ext cx="3581400" cy="1754327"/>
          </a:xfrm>
          <a:prstGeom prst="rect">
            <a:avLst/>
          </a:prstGeom>
          <a:noFill/>
        </p:spPr>
        <p:txBody>
          <a:bodyPr wrap="square" rtlCol="0">
            <a:spAutoFit/>
          </a:bodyPr>
          <a:lstStyle/>
          <a:p>
            <a:r>
              <a:rPr lang="en-US" dirty="0"/>
              <a:t>And the tariff has been constructed in such a way as to get the two consumer types to </a:t>
            </a:r>
            <a:r>
              <a:rPr lang="en-US" i="1" dirty="0"/>
              <a:t>optimize at different quantities</a:t>
            </a:r>
            <a:r>
              <a:rPr lang="en-US" dirty="0"/>
              <a:t>, with consumers thus revealing their type by the choice they make.</a:t>
            </a:r>
          </a:p>
        </p:txBody>
      </p:sp>
      <p:sp>
        <p:nvSpPr>
          <p:cNvPr id="25" name="TextBox 24"/>
          <p:cNvSpPr txBox="1"/>
          <p:nvPr/>
        </p:nvSpPr>
        <p:spPr>
          <a:xfrm>
            <a:off x="5410200" y="4648200"/>
            <a:ext cx="3200400" cy="1477328"/>
          </a:xfrm>
          <a:prstGeom prst="rect">
            <a:avLst/>
          </a:prstGeom>
          <a:noFill/>
        </p:spPr>
        <p:txBody>
          <a:bodyPr wrap="square" rtlCol="0">
            <a:spAutoFit/>
          </a:bodyPr>
          <a:lstStyle/>
          <a:p>
            <a:pPr algn="ctr"/>
            <a:r>
              <a:rPr lang="en-US" dirty="0"/>
              <a:t>Note that </a:t>
            </a:r>
            <a:r>
              <a:rPr lang="en-US" i="1" dirty="0">
                <a:solidFill>
                  <a:srgbClr val="0000FF"/>
                </a:solidFill>
              </a:rPr>
              <a:t>type 1</a:t>
            </a:r>
            <a:r>
              <a:rPr lang="en-US" dirty="0"/>
              <a:t>’s optimal indifference curve passes through the origin – because the fixed fee is set at the level of consumer surplus for type 1. </a:t>
            </a:r>
          </a:p>
        </p:txBody>
      </p:sp>
      <p:sp>
        <p:nvSpPr>
          <p:cNvPr id="17" name="Title 2"/>
          <p:cNvSpPr txBox="1">
            <a:spLocks/>
          </p:cNvSpPr>
          <p:nvPr/>
        </p:nvSpPr>
        <p:spPr>
          <a:xfrm>
            <a:off x="0" y="3213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dirty="0"/>
              <a:t>Consumers Reveal their Type</a:t>
            </a:r>
          </a:p>
        </p:txBody>
      </p:sp>
      <p:sp>
        <p:nvSpPr>
          <p:cNvPr id="13" name="Footer Placeholder 1">
            <a:extLst>
              <a:ext uri="{FF2B5EF4-FFF2-40B4-BE49-F238E27FC236}">
                <a16:creationId xmlns:a16="http://schemas.microsoft.com/office/drawing/2014/main" id="{CDFB7B7B-18F1-4172-87BA-7EE5AA294C2B}"/>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2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665"/>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Beginning Second Degree Price Discrimination</a:t>
            </a:r>
          </a:p>
        </p:txBody>
      </p:sp>
      <p:pic>
        <p:nvPicPr>
          <p:cNvPr id="13" name="Picture 12"/>
          <p:cNvPicPr>
            <a:picLocks noChangeAspect="1"/>
          </p:cNvPicPr>
          <p:nvPr/>
        </p:nvPicPr>
        <p:blipFill>
          <a:blip r:embed="rId2"/>
          <a:stretch>
            <a:fillRect/>
          </a:stretch>
        </p:blipFill>
        <p:spPr>
          <a:xfrm>
            <a:off x="381000" y="2819400"/>
            <a:ext cx="4359859" cy="3613709"/>
          </a:xfrm>
          <a:prstGeom prst="rect">
            <a:avLst/>
          </a:prstGeom>
        </p:spPr>
      </p:pic>
      <p:pic>
        <p:nvPicPr>
          <p:cNvPr id="14" name="Picture 13"/>
          <p:cNvPicPr>
            <a:picLocks noChangeAspect="1"/>
          </p:cNvPicPr>
          <p:nvPr/>
        </p:nvPicPr>
        <p:blipFill>
          <a:blip r:embed="rId3"/>
          <a:stretch>
            <a:fillRect/>
          </a:stretch>
        </p:blipFill>
        <p:spPr>
          <a:xfrm>
            <a:off x="381000" y="2819400"/>
            <a:ext cx="4345229" cy="3613709"/>
          </a:xfrm>
          <a:prstGeom prst="rect">
            <a:avLst/>
          </a:prstGeom>
        </p:spPr>
      </p:pic>
      <p:pic>
        <p:nvPicPr>
          <p:cNvPr id="15" name="Picture 14"/>
          <p:cNvPicPr>
            <a:picLocks noChangeAspect="1"/>
          </p:cNvPicPr>
          <p:nvPr/>
        </p:nvPicPr>
        <p:blipFill>
          <a:blip r:embed="rId4"/>
          <a:stretch>
            <a:fillRect/>
          </a:stretch>
        </p:blipFill>
        <p:spPr>
          <a:xfrm>
            <a:off x="347472" y="2825496"/>
            <a:ext cx="4403750" cy="3599078"/>
          </a:xfrm>
          <a:prstGeom prst="rect">
            <a:avLst/>
          </a:prstGeom>
        </p:spPr>
      </p:pic>
      <p:pic>
        <p:nvPicPr>
          <p:cNvPr id="16" name="Picture 15"/>
          <p:cNvPicPr>
            <a:picLocks noChangeAspect="1"/>
          </p:cNvPicPr>
          <p:nvPr/>
        </p:nvPicPr>
        <p:blipFill>
          <a:blip r:embed="rId5"/>
          <a:stretch>
            <a:fillRect/>
          </a:stretch>
        </p:blipFill>
        <p:spPr>
          <a:xfrm>
            <a:off x="338328" y="2819400"/>
            <a:ext cx="4389120" cy="3672230"/>
          </a:xfrm>
          <a:prstGeom prst="rect">
            <a:avLst/>
          </a:prstGeom>
        </p:spPr>
      </p:pic>
      <p:pic>
        <p:nvPicPr>
          <p:cNvPr id="17" name="Picture 16"/>
          <p:cNvPicPr>
            <a:picLocks noChangeAspect="1"/>
          </p:cNvPicPr>
          <p:nvPr/>
        </p:nvPicPr>
        <p:blipFill>
          <a:blip r:embed="rId6"/>
          <a:stretch>
            <a:fillRect/>
          </a:stretch>
        </p:blipFill>
        <p:spPr>
          <a:xfrm>
            <a:off x="356616" y="2825496"/>
            <a:ext cx="4374490" cy="3657600"/>
          </a:xfrm>
          <a:prstGeom prst="rect">
            <a:avLst/>
          </a:prstGeom>
        </p:spPr>
      </p:pic>
      <p:graphicFrame>
        <p:nvGraphicFramePr>
          <p:cNvPr id="128002" name="Object 2"/>
          <p:cNvGraphicFramePr>
            <a:graphicFrameLocks noChangeAspect="1"/>
          </p:cNvGraphicFramePr>
          <p:nvPr/>
        </p:nvGraphicFramePr>
        <p:xfrm>
          <a:off x="2286000" y="1511808"/>
          <a:ext cx="1712913" cy="330200"/>
        </p:xfrm>
        <a:graphic>
          <a:graphicData uri="http://schemas.openxmlformats.org/presentationml/2006/ole">
            <mc:AlternateContent xmlns:mc="http://schemas.openxmlformats.org/markup-compatibility/2006">
              <mc:Choice xmlns:v="urn:schemas-microsoft-com:vml" Requires="v">
                <p:oleObj name="Equation" r:id="rId7" imgW="1054100" imgH="203200" progId="Equation.3">
                  <p:embed/>
                </p:oleObj>
              </mc:Choice>
              <mc:Fallback>
                <p:oleObj name="Equation" r:id="rId7" imgW="1054100" imgH="2032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1511808"/>
                        <a:ext cx="171291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p:cNvPicPr>
            <a:picLocks noChangeAspect="1"/>
          </p:cNvPicPr>
          <p:nvPr/>
        </p:nvPicPr>
        <p:blipFill>
          <a:blip r:embed="rId9"/>
          <a:stretch>
            <a:fillRect/>
          </a:stretch>
        </p:blipFill>
        <p:spPr>
          <a:xfrm>
            <a:off x="7315200" y="1371600"/>
            <a:ext cx="1690624" cy="646176"/>
          </a:xfrm>
          <a:prstGeom prst="rect">
            <a:avLst/>
          </a:prstGeom>
        </p:spPr>
      </p:pic>
      <p:sp>
        <p:nvSpPr>
          <p:cNvPr id="12" name="Rectangle 11"/>
          <p:cNvSpPr/>
          <p:nvPr/>
        </p:nvSpPr>
        <p:spPr>
          <a:xfrm>
            <a:off x="7239000" y="1295400"/>
            <a:ext cx="18288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381000" y="1219200"/>
            <a:ext cx="6781800" cy="646331"/>
          </a:xfrm>
          <a:prstGeom prst="rect">
            <a:avLst/>
          </a:prstGeom>
          <a:noFill/>
        </p:spPr>
        <p:txBody>
          <a:bodyPr wrap="square" rtlCol="0">
            <a:spAutoFit/>
          </a:bodyPr>
          <a:lstStyle/>
          <a:p>
            <a:r>
              <a:rPr lang="en-US" dirty="0"/>
              <a:t>We previously solved for the </a:t>
            </a:r>
            <a:r>
              <a:rPr lang="en-US" i="1" dirty="0"/>
              <a:t>inverse demand function </a:t>
            </a:r>
            <a:r>
              <a:rPr lang="en-US" dirty="0"/>
              <a:t>– i.e. the </a:t>
            </a:r>
            <a:r>
              <a:rPr lang="en-US" i="1" dirty="0"/>
              <a:t>demand curve</a:t>
            </a:r>
            <a:r>
              <a:rPr lang="en-US" dirty="0"/>
              <a:t> – as</a:t>
            </a:r>
          </a:p>
        </p:txBody>
      </p:sp>
      <p:sp>
        <p:nvSpPr>
          <p:cNvPr id="19" name="TextBox 18"/>
          <p:cNvSpPr txBox="1"/>
          <p:nvPr/>
        </p:nvSpPr>
        <p:spPr>
          <a:xfrm>
            <a:off x="4038600" y="1481328"/>
            <a:ext cx="3048000" cy="369332"/>
          </a:xfrm>
          <a:prstGeom prst="rect">
            <a:avLst/>
          </a:prstGeom>
          <a:noFill/>
        </p:spPr>
        <p:txBody>
          <a:bodyPr wrap="square" rtlCol="0">
            <a:spAutoFit/>
          </a:bodyPr>
          <a:lstStyle/>
          <a:p>
            <a:r>
              <a:rPr lang="en-US" dirty="0"/>
              <a:t>This implies that </a:t>
            </a:r>
            <a:r>
              <a:rPr lang="en-US" i="1" dirty="0"/>
              <a:t>low-demand</a:t>
            </a:r>
            <a:endParaRPr lang="en-US" dirty="0"/>
          </a:p>
        </p:txBody>
      </p:sp>
      <p:sp>
        <p:nvSpPr>
          <p:cNvPr id="20" name="TextBox 19"/>
          <p:cNvSpPr txBox="1"/>
          <p:nvPr/>
        </p:nvSpPr>
        <p:spPr>
          <a:xfrm>
            <a:off x="381000" y="1764268"/>
            <a:ext cx="6781800" cy="369332"/>
          </a:xfrm>
          <a:prstGeom prst="rect">
            <a:avLst/>
          </a:prstGeom>
          <a:noFill/>
        </p:spPr>
        <p:txBody>
          <a:bodyPr wrap="square" rtlCol="0">
            <a:spAutoFit/>
          </a:bodyPr>
          <a:lstStyle/>
          <a:p>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b="1" dirty="0"/>
              <a:t> </a:t>
            </a:r>
            <a:r>
              <a:rPr lang="en-US" dirty="0"/>
              <a:t>have a lower vertical intercept than </a:t>
            </a:r>
            <a:r>
              <a:rPr lang="en-US" i="1" dirty="0"/>
              <a:t>high-demand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dirty="0"/>
              <a:t>.</a:t>
            </a:r>
            <a:endParaRPr lang="en-US" i="1" dirty="0"/>
          </a:p>
        </p:txBody>
      </p:sp>
      <p:sp>
        <p:nvSpPr>
          <p:cNvPr id="21" name="TextBox 20"/>
          <p:cNvSpPr txBox="1"/>
          <p:nvPr/>
        </p:nvSpPr>
        <p:spPr>
          <a:xfrm>
            <a:off x="381000" y="2133600"/>
            <a:ext cx="8763000" cy="646331"/>
          </a:xfrm>
          <a:prstGeom prst="rect">
            <a:avLst/>
          </a:prstGeom>
          <a:noFill/>
        </p:spPr>
        <p:txBody>
          <a:bodyPr wrap="square" rtlCol="0">
            <a:spAutoFit/>
          </a:bodyPr>
          <a:lstStyle/>
          <a:p>
            <a:r>
              <a:rPr lang="en-US" dirty="0"/>
              <a:t>With the </a:t>
            </a:r>
            <a:r>
              <a:rPr lang="en-US" i="1" dirty="0"/>
              <a:t>single </a:t>
            </a:r>
            <a:r>
              <a:rPr lang="en-US" dirty="0"/>
              <a:t>2-part tariff                                             ,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b="1" dirty="0"/>
              <a:t> </a:t>
            </a:r>
            <a:r>
              <a:rPr lang="en-US" dirty="0"/>
              <a:t>consume </a:t>
            </a:r>
            <a:r>
              <a:rPr lang="en-US" i="1" dirty="0">
                <a:latin typeface="Times New Roman"/>
              </a:rPr>
              <a:t>x</a:t>
            </a:r>
            <a:r>
              <a:rPr lang="en-US" b="1" baseline="30000" dirty="0">
                <a:solidFill>
                  <a:srgbClr val="008000"/>
                </a:solidFill>
                <a:latin typeface="Times New Roman"/>
              </a:rPr>
              <a:t>1</a:t>
            </a:r>
            <a:r>
              <a:rPr lang="en-US" dirty="0">
                <a:latin typeface="Times New Roman"/>
              </a:rPr>
              <a:t>(</a:t>
            </a:r>
            <a:r>
              <a:rPr lang="en-US" i="1" dirty="0">
                <a:solidFill>
                  <a:srgbClr val="008000"/>
                </a:solidFill>
                <a:latin typeface="Times New Roman"/>
              </a:rPr>
              <a:t>p</a:t>
            </a:r>
            <a:r>
              <a:rPr lang="en-US" dirty="0">
                <a:solidFill>
                  <a:srgbClr val="008000"/>
                </a:solidFill>
                <a:latin typeface="Times New Roman"/>
              </a:rPr>
              <a:t>*</a:t>
            </a:r>
            <a:r>
              <a:rPr lang="en-US" dirty="0">
                <a:latin typeface="Times New Roman"/>
              </a:rPr>
              <a:t>) and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b="1" dirty="0"/>
              <a:t> </a:t>
            </a:r>
            <a:r>
              <a:rPr lang="en-US" dirty="0"/>
              <a:t>consume </a:t>
            </a:r>
            <a:r>
              <a:rPr lang="en-US" i="1" dirty="0">
                <a:latin typeface="Times New Roman"/>
              </a:rPr>
              <a:t>x</a:t>
            </a:r>
            <a:r>
              <a:rPr lang="en-US" b="1" baseline="30000" dirty="0">
                <a:solidFill>
                  <a:srgbClr val="F935C4"/>
                </a:solidFill>
                <a:latin typeface="Times New Roman"/>
              </a:rPr>
              <a:t>1</a:t>
            </a:r>
            <a:r>
              <a:rPr lang="en-US" dirty="0">
                <a:latin typeface="Times New Roman"/>
              </a:rPr>
              <a:t>(</a:t>
            </a:r>
            <a:r>
              <a:rPr lang="en-US" i="1" dirty="0">
                <a:solidFill>
                  <a:srgbClr val="008000"/>
                </a:solidFill>
                <a:latin typeface="Times New Roman"/>
              </a:rPr>
              <a:t>p</a:t>
            </a:r>
            <a:r>
              <a:rPr lang="en-US" dirty="0">
                <a:solidFill>
                  <a:srgbClr val="008000"/>
                </a:solidFill>
                <a:latin typeface="Times New Roman"/>
              </a:rPr>
              <a:t>*</a:t>
            </a:r>
            <a:r>
              <a:rPr lang="en-US" dirty="0">
                <a:latin typeface="Times New Roman"/>
              </a:rPr>
              <a:t>).</a:t>
            </a:r>
            <a:endParaRPr lang="en-US" dirty="0"/>
          </a:p>
        </p:txBody>
      </p:sp>
      <p:graphicFrame>
        <p:nvGraphicFramePr>
          <p:cNvPr id="128003" name="Object 3"/>
          <p:cNvGraphicFramePr>
            <a:graphicFrameLocks noChangeAspect="1"/>
          </p:cNvGraphicFramePr>
          <p:nvPr/>
        </p:nvGraphicFramePr>
        <p:xfrm>
          <a:off x="3048000" y="2169160"/>
          <a:ext cx="2290763" cy="330200"/>
        </p:xfrm>
        <a:graphic>
          <a:graphicData uri="http://schemas.openxmlformats.org/presentationml/2006/ole">
            <mc:AlternateContent xmlns:mc="http://schemas.openxmlformats.org/markup-compatibility/2006">
              <mc:Choice xmlns:v="urn:schemas-microsoft-com:vml" Requires="v">
                <p:oleObj name="Equation" r:id="rId10" imgW="1409700" imgH="203200" progId="Equation.3">
                  <p:embed/>
                </p:oleObj>
              </mc:Choice>
              <mc:Fallback>
                <p:oleObj name="Equation" r:id="rId10" imgW="1409700" imgH="2032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2169160"/>
                        <a:ext cx="229076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1905000" y="3223736"/>
            <a:ext cx="2133600" cy="369332"/>
          </a:xfrm>
          <a:prstGeom prst="rect">
            <a:avLst/>
          </a:prstGeom>
          <a:noFill/>
        </p:spPr>
        <p:txBody>
          <a:bodyPr wrap="square" rtlCol="0">
            <a:spAutoFit/>
          </a:bodyPr>
          <a:lstStyle/>
          <a:p>
            <a:r>
              <a:rPr lang="en-US" dirty="0"/>
              <a:t>Profit from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b="1" dirty="0"/>
              <a:t> </a:t>
            </a:r>
          </a:p>
        </p:txBody>
      </p:sp>
      <p:sp>
        <p:nvSpPr>
          <p:cNvPr id="23" name="TextBox 22"/>
          <p:cNvSpPr txBox="1"/>
          <p:nvPr/>
        </p:nvSpPr>
        <p:spPr>
          <a:xfrm>
            <a:off x="1905000" y="3593068"/>
            <a:ext cx="2133600" cy="369332"/>
          </a:xfrm>
          <a:prstGeom prst="rect">
            <a:avLst/>
          </a:prstGeom>
          <a:noFill/>
        </p:spPr>
        <p:txBody>
          <a:bodyPr wrap="square" rtlCol="0">
            <a:spAutoFit/>
          </a:bodyPr>
          <a:lstStyle/>
          <a:p>
            <a:r>
              <a:rPr lang="en-US" dirty="0"/>
              <a:t>Profit from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endParaRPr lang="en-US" b="1" dirty="0"/>
          </a:p>
        </p:txBody>
      </p:sp>
      <p:sp>
        <p:nvSpPr>
          <p:cNvPr id="24" name="TextBox 23"/>
          <p:cNvSpPr txBox="1"/>
          <p:nvPr/>
        </p:nvSpPr>
        <p:spPr>
          <a:xfrm>
            <a:off x="4114800" y="2819400"/>
            <a:ext cx="1981200" cy="381000"/>
          </a:xfrm>
          <a:prstGeom prst="rect">
            <a:avLst/>
          </a:prstGeom>
          <a:noFill/>
        </p:spPr>
        <p:txBody>
          <a:bodyPr wrap="square" rtlCol="0">
            <a:spAutoFit/>
          </a:bodyPr>
          <a:lstStyle/>
          <a:p>
            <a:r>
              <a:rPr lang="en-US" dirty="0"/>
              <a:t>Single 2-Part Tariff</a:t>
            </a:r>
          </a:p>
        </p:txBody>
      </p:sp>
      <p:sp>
        <p:nvSpPr>
          <p:cNvPr id="25" name="TextBox 24"/>
          <p:cNvSpPr txBox="1"/>
          <p:nvPr/>
        </p:nvSpPr>
        <p:spPr>
          <a:xfrm>
            <a:off x="6248400" y="2819400"/>
            <a:ext cx="2895600" cy="369332"/>
          </a:xfrm>
          <a:prstGeom prst="rect">
            <a:avLst/>
          </a:prstGeom>
          <a:noFill/>
        </p:spPr>
        <p:txBody>
          <a:bodyPr wrap="square" rtlCol="0">
            <a:spAutoFit/>
          </a:bodyPr>
          <a:lstStyle/>
          <a:p>
            <a:r>
              <a:rPr lang="en-US" dirty="0"/>
              <a:t>Two Tariffs with </a:t>
            </a:r>
            <a:r>
              <a:rPr lang="en-US" i="1" dirty="0">
                <a:latin typeface="Times New Roman"/>
              </a:rPr>
              <a:t>p</a:t>
            </a:r>
            <a:r>
              <a:rPr lang="en-US" baseline="30000" dirty="0">
                <a:latin typeface="Times New Roman"/>
              </a:rPr>
              <a:t>1</a:t>
            </a:r>
            <a:r>
              <a:rPr lang="en-US" dirty="0">
                <a:latin typeface="Times New Roman"/>
              </a:rPr>
              <a:t>=</a:t>
            </a:r>
            <a:r>
              <a:rPr lang="en-US" i="1" dirty="0">
                <a:latin typeface="Times New Roman"/>
              </a:rPr>
              <a:t>p</a:t>
            </a:r>
            <a:r>
              <a:rPr lang="en-US" baseline="30000" dirty="0">
                <a:latin typeface="Times New Roman"/>
              </a:rPr>
              <a:t>2</a:t>
            </a:r>
            <a:r>
              <a:rPr lang="en-US" dirty="0">
                <a:latin typeface="Times New Roman"/>
              </a:rPr>
              <a:t>=</a:t>
            </a:r>
            <a:r>
              <a:rPr lang="en-US" i="1" dirty="0">
                <a:latin typeface="Times New Roman"/>
              </a:rPr>
              <a:t>MC</a:t>
            </a:r>
            <a:endParaRPr lang="en-US" dirty="0">
              <a:latin typeface="Times New Roman"/>
            </a:endParaRPr>
          </a:p>
        </p:txBody>
      </p:sp>
      <p:sp>
        <p:nvSpPr>
          <p:cNvPr id="27" name="TextBox 26"/>
          <p:cNvSpPr txBox="1"/>
          <p:nvPr/>
        </p:nvSpPr>
        <p:spPr>
          <a:xfrm>
            <a:off x="4800600" y="3227832"/>
            <a:ext cx="609600" cy="369332"/>
          </a:xfrm>
          <a:prstGeom prst="rect">
            <a:avLst/>
          </a:prstGeom>
          <a:noFill/>
        </p:spPr>
        <p:txBody>
          <a:bodyPr wrap="square" rtlCol="0">
            <a:spAutoFit/>
          </a:bodyPr>
          <a:lstStyle/>
          <a:p>
            <a:r>
              <a:rPr lang="en-US" i="1" dirty="0"/>
              <a:t>a</a:t>
            </a:r>
            <a:r>
              <a:rPr lang="en-US" dirty="0"/>
              <a:t>+</a:t>
            </a:r>
            <a:r>
              <a:rPr lang="en-US" i="1" dirty="0"/>
              <a:t>b</a:t>
            </a:r>
          </a:p>
        </p:txBody>
      </p:sp>
      <p:sp>
        <p:nvSpPr>
          <p:cNvPr id="28" name="TextBox 27"/>
          <p:cNvSpPr txBox="1"/>
          <p:nvPr/>
        </p:nvSpPr>
        <p:spPr>
          <a:xfrm>
            <a:off x="4572000" y="3593068"/>
            <a:ext cx="1066800" cy="369332"/>
          </a:xfrm>
          <a:prstGeom prst="rect">
            <a:avLst/>
          </a:prstGeom>
          <a:noFill/>
        </p:spPr>
        <p:txBody>
          <a:bodyPr wrap="square" rtlCol="0">
            <a:spAutoFit/>
          </a:bodyPr>
          <a:lstStyle/>
          <a:p>
            <a:r>
              <a:rPr lang="en-US" i="1" dirty="0"/>
              <a:t>a</a:t>
            </a:r>
            <a:r>
              <a:rPr lang="en-US" dirty="0"/>
              <a:t>+</a:t>
            </a:r>
            <a:r>
              <a:rPr lang="en-US" i="1" dirty="0"/>
              <a:t>b</a:t>
            </a:r>
            <a:r>
              <a:rPr lang="en-US" dirty="0"/>
              <a:t>+</a:t>
            </a:r>
            <a:r>
              <a:rPr lang="en-US" i="1" dirty="0"/>
              <a:t>c</a:t>
            </a:r>
            <a:r>
              <a:rPr lang="en-US" dirty="0"/>
              <a:t>+</a:t>
            </a:r>
            <a:r>
              <a:rPr lang="en-US" i="1" dirty="0"/>
              <a:t>e</a:t>
            </a:r>
          </a:p>
        </p:txBody>
      </p:sp>
      <p:sp>
        <p:nvSpPr>
          <p:cNvPr id="29" name="TextBox 28"/>
          <p:cNvSpPr txBox="1"/>
          <p:nvPr/>
        </p:nvSpPr>
        <p:spPr>
          <a:xfrm>
            <a:off x="7239000" y="3227832"/>
            <a:ext cx="914400" cy="369332"/>
          </a:xfrm>
          <a:prstGeom prst="rect">
            <a:avLst/>
          </a:prstGeom>
          <a:noFill/>
        </p:spPr>
        <p:txBody>
          <a:bodyPr wrap="square" rtlCol="0">
            <a:spAutoFit/>
          </a:bodyPr>
          <a:lstStyle/>
          <a:p>
            <a:r>
              <a:rPr lang="en-US" i="1" dirty="0"/>
              <a:t>a</a:t>
            </a:r>
            <a:r>
              <a:rPr lang="en-US" dirty="0"/>
              <a:t>+</a:t>
            </a:r>
            <a:r>
              <a:rPr lang="en-US" i="1" dirty="0"/>
              <a:t>b</a:t>
            </a:r>
            <a:r>
              <a:rPr lang="en-US" dirty="0"/>
              <a:t>+</a:t>
            </a:r>
            <a:r>
              <a:rPr lang="en-US" i="1" dirty="0"/>
              <a:t>c</a:t>
            </a:r>
          </a:p>
        </p:txBody>
      </p:sp>
      <p:sp>
        <p:nvSpPr>
          <p:cNvPr id="30" name="TextBox 29"/>
          <p:cNvSpPr txBox="1"/>
          <p:nvPr/>
        </p:nvSpPr>
        <p:spPr>
          <a:xfrm>
            <a:off x="7162800" y="3593068"/>
            <a:ext cx="1371600" cy="369332"/>
          </a:xfrm>
          <a:prstGeom prst="rect">
            <a:avLst/>
          </a:prstGeom>
          <a:noFill/>
        </p:spPr>
        <p:txBody>
          <a:bodyPr wrap="square" rtlCol="0">
            <a:spAutoFit/>
          </a:bodyPr>
          <a:lstStyle/>
          <a:p>
            <a:r>
              <a:rPr lang="en-US" i="1" dirty="0"/>
              <a:t>a</a:t>
            </a:r>
            <a:r>
              <a:rPr lang="en-US" dirty="0"/>
              <a:t>+</a:t>
            </a:r>
            <a:r>
              <a:rPr lang="en-US" i="1" dirty="0"/>
              <a:t>b</a:t>
            </a:r>
            <a:r>
              <a:rPr lang="en-US" dirty="0"/>
              <a:t>+</a:t>
            </a:r>
            <a:r>
              <a:rPr lang="en-US" i="1" dirty="0"/>
              <a:t>c</a:t>
            </a:r>
            <a:r>
              <a:rPr lang="en-US" dirty="0"/>
              <a:t>+</a:t>
            </a:r>
            <a:r>
              <a:rPr lang="en-US" i="1" dirty="0"/>
              <a:t>d</a:t>
            </a:r>
          </a:p>
        </p:txBody>
      </p:sp>
      <p:sp>
        <p:nvSpPr>
          <p:cNvPr id="31" name="TextBox 30"/>
          <p:cNvSpPr txBox="1"/>
          <p:nvPr/>
        </p:nvSpPr>
        <p:spPr>
          <a:xfrm>
            <a:off x="1905000" y="3995928"/>
            <a:ext cx="2133600" cy="369332"/>
          </a:xfrm>
          <a:prstGeom prst="rect">
            <a:avLst/>
          </a:prstGeom>
          <a:noFill/>
        </p:spPr>
        <p:txBody>
          <a:bodyPr wrap="square" rtlCol="0">
            <a:spAutoFit/>
          </a:bodyPr>
          <a:lstStyle/>
          <a:p>
            <a:r>
              <a:rPr lang="en-US" dirty="0"/>
              <a:t>Expected Profit</a:t>
            </a:r>
          </a:p>
        </p:txBody>
      </p:sp>
      <p:sp>
        <p:nvSpPr>
          <p:cNvPr id="32" name="TextBox 31"/>
          <p:cNvSpPr txBox="1"/>
          <p:nvPr/>
        </p:nvSpPr>
        <p:spPr>
          <a:xfrm>
            <a:off x="4343400" y="3995928"/>
            <a:ext cx="1676400" cy="369332"/>
          </a:xfrm>
          <a:prstGeom prst="rect">
            <a:avLst/>
          </a:prstGeom>
          <a:noFill/>
        </p:spPr>
        <p:txBody>
          <a:bodyPr wrap="square" rtlCol="0">
            <a:spAutoFit/>
          </a:bodyPr>
          <a:lstStyle/>
          <a:p>
            <a:r>
              <a:rPr lang="en-US" i="1" dirty="0"/>
              <a:t>a</a:t>
            </a:r>
            <a:r>
              <a:rPr lang="en-US" dirty="0"/>
              <a:t>+</a:t>
            </a:r>
            <a:r>
              <a:rPr lang="en-US" i="1" dirty="0"/>
              <a:t>b</a:t>
            </a:r>
            <a:r>
              <a:rPr lang="en-US" dirty="0"/>
              <a:t>+(1–</a:t>
            </a:r>
            <a:r>
              <a:rPr lang="en-US" i="1" dirty="0">
                <a:latin typeface="Symbol"/>
              </a:rPr>
              <a:t>g</a:t>
            </a:r>
            <a:r>
              <a:rPr lang="en-US" dirty="0"/>
              <a:t>)(</a:t>
            </a:r>
            <a:r>
              <a:rPr lang="en-US" i="1" dirty="0"/>
              <a:t>c</a:t>
            </a:r>
            <a:r>
              <a:rPr lang="en-US" dirty="0"/>
              <a:t>+</a:t>
            </a:r>
            <a:r>
              <a:rPr lang="en-US" i="1" dirty="0"/>
              <a:t>e</a:t>
            </a:r>
            <a:r>
              <a:rPr lang="en-US" dirty="0"/>
              <a:t>)</a:t>
            </a:r>
            <a:endParaRPr lang="en-US" i="1" dirty="0"/>
          </a:p>
        </p:txBody>
      </p:sp>
      <p:sp>
        <p:nvSpPr>
          <p:cNvPr id="33" name="TextBox 32"/>
          <p:cNvSpPr txBox="1"/>
          <p:nvPr/>
        </p:nvSpPr>
        <p:spPr>
          <a:xfrm>
            <a:off x="6934200" y="3995928"/>
            <a:ext cx="1524000" cy="369332"/>
          </a:xfrm>
          <a:prstGeom prst="rect">
            <a:avLst/>
          </a:prstGeom>
          <a:noFill/>
        </p:spPr>
        <p:txBody>
          <a:bodyPr wrap="square" rtlCol="0">
            <a:spAutoFit/>
          </a:bodyPr>
          <a:lstStyle/>
          <a:p>
            <a:r>
              <a:rPr lang="en-US" i="1" dirty="0"/>
              <a:t>a</a:t>
            </a:r>
            <a:r>
              <a:rPr lang="en-US" dirty="0"/>
              <a:t>+</a:t>
            </a:r>
            <a:r>
              <a:rPr lang="en-US" i="1" dirty="0"/>
              <a:t>b</a:t>
            </a:r>
            <a:r>
              <a:rPr lang="en-US" dirty="0"/>
              <a:t>+</a:t>
            </a:r>
            <a:r>
              <a:rPr lang="en-US" i="1" dirty="0"/>
              <a:t>c</a:t>
            </a:r>
            <a:r>
              <a:rPr lang="en-US" dirty="0"/>
              <a:t>+(1–</a:t>
            </a:r>
            <a:r>
              <a:rPr lang="en-US" i="1" dirty="0">
                <a:latin typeface="Symbol"/>
              </a:rPr>
              <a:t>g</a:t>
            </a:r>
            <a:r>
              <a:rPr lang="en-US" dirty="0"/>
              <a:t>)</a:t>
            </a:r>
            <a:r>
              <a:rPr lang="en-US" i="1" dirty="0"/>
              <a:t>d</a:t>
            </a:r>
          </a:p>
        </p:txBody>
      </p:sp>
      <p:cxnSp>
        <p:nvCxnSpPr>
          <p:cNvPr id="35" name="Straight Connector 34"/>
          <p:cNvCxnSpPr/>
          <p:nvPr/>
        </p:nvCxnSpPr>
        <p:spPr>
          <a:xfrm>
            <a:off x="1981200" y="3200400"/>
            <a:ext cx="6858000"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981200" y="3995928"/>
            <a:ext cx="6858000"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876800" y="4495800"/>
            <a:ext cx="3962400" cy="923330"/>
          </a:xfrm>
          <a:prstGeom prst="rect">
            <a:avLst/>
          </a:prstGeom>
          <a:noFill/>
        </p:spPr>
        <p:txBody>
          <a:bodyPr wrap="square" rtlCol="0">
            <a:spAutoFit/>
          </a:bodyPr>
          <a:lstStyle/>
          <a:p>
            <a:r>
              <a:rPr lang="en-US" dirty="0"/>
              <a:t>Suppose instead that we use </a:t>
            </a:r>
            <a:r>
              <a:rPr lang="en-US" i="1" dirty="0"/>
              <a:t>two </a:t>
            </a:r>
            <a:r>
              <a:rPr lang="en-US" dirty="0"/>
              <a:t>2-part tariffs and set </a:t>
            </a:r>
            <a:r>
              <a:rPr lang="en-US" i="1" dirty="0">
                <a:latin typeface="Times New Roman"/>
              </a:rPr>
              <a:t>p</a:t>
            </a:r>
            <a:r>
              <a:rPr lang="en-US" baseline="30000" dirty="0">
                <a:latin typeface="Times New Roman"/>
              </a:rPr>
              <a:t>1</a:t>
            </a:r>
            <a:r>
              <a:rPr lang="en-US" dirty="0">
                <a:latin typeface="Times New Roman"/>
              </a:rPr>
              <a:t>=</a:t>
            </a:r>
            <a:r>
              <a:rPr lang="en-US" i="1" dirty="0">
                <a:latin typeface="Times New Roman"/>
              </a:rPr>
              <a:t>p</a:t>
            </a:r>
            <a:r>
              <a:rPr lang="en-US" baseline="30000" dirty="0">
                <a:latin typeface="Times New Roman"/>
              </a:rPr>
              <a:t>2</a:t>
            </a:r>
            <a:r>
              <a:rPr lang="en-US" dirty="0">
                <a:latin typeface="Times New Roman"/>
              </a:rPr>
              <a:t>=</a:t>
            </a:r>
            <a:r>
              <a:rPr lang="en-US" i="1" dirty="0">
                <a:latin typeface="Times New Roman"/>
              </a:rPr>
              <a:t>MC.</a:t>
            </a:r>
            <a:r>
              <a:rPr lang="en-US" dirty="0"/>
              <a:t> This would then allow us to set fixed fees of  </a:t>
            </a:r>
          </a:p>
        </p:txBody>
      </p:sp>
      <p:graphicFrame>
        <p:nvGraphicFramePr>
          <p:cNvPr id="38" name="Object 37"/>
          <p:cNvGraphicFramePr>
            <a:graphicFrameLocks noChangeAspect="1"/>
          </p:cNvGraphicFramePr>
          <p:nvPr/>
        </p:nvGraphicFramePr>
        <p:xfrm>
          <a:off x="5181600" y="5486400"/>
          <a:ext cx="3405552" cy="244597"/>
        </p:xfrm>
        <a:graphic>
          <a:graphicData uri="http://schemas.openxmlformats.org/presentationml/2006/ole">
            <mc:AlternateContent xmlns:mc="http://schemas.openxmlformats.org/markup-compatibility/2006">
              <mc:Choice xmlns:v="urn:schemas-microsoft-com:vml" Requires="v">
                <p:oleObj name="Equation" r:id="rId12" imgW="2298700" imgH="165100" progId="Equation.3">
                  <p:embed/>
                </p:oleObj>
              </mc:Choice>
              <mc:Fallback>
                <p:oleObj name="Equation" r:id="rId12" imgW="2298700" imgH="1651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5486400"/>
                        <a:ext cx="3405552" cy="2445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Box 38"/>
          <p:cNvSpPr txBox="1"/>
          <p:nvPr/>
        </p:nvSpPr>
        <p:spPr>
          <a:xfrm>
            <a:off x="4876800" y="5906869"/>
            <a:ext cx="3886200" cy="646331"/>
          </a:xfrm>
          <a:prstGeom prst="rect">
            <a:avLst/>
          </a:prstGeom>
          <a:noFill/>
        </p:spPr>
        <p:txBody>
          <a:bodyPr wrap="square" rtlCol="0">
            <a:spAutoFit/>
          </a:bodyPr>
          <a:lstStyle/>
          <a:p>
            <a:r>
              <a:rPr lang="en-US" dirty="0"/>
              <a:t>For a sufficiently high fraction </a:t>
            </a:r>
            <a:r>
              <a:rPr lang="en-US" i="1" dirty="0">
                <a:latin typeface="Symbol"/>
              </a:rPr>
              <a:t>g</a:t>
            </a:r>
            <a:r>
              <a:rPr lang="en-US" dirty="0"/>
              <a:t> of low-demand types, profit increases.</a:t>
            </a:r>
          </a:p>
        </p:txBody>
      </p:sp>
      <p:cxnSp>
        <p:nvCxnSpPr>
          <p:cNvPr id="41" name="Straight Connector 40"/>
          <p:cNvCxnSpPr/>
          <p:nvPr/>
        </p:nvCxnSpPr>
        <p:spPr>
          <a:xfrm>
            <a:off x="1981200" y="3200400"/>
            <a:ext cx="4114800"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Footer Placeholder 1">
            <a:extLst>
              <a:ext uri="{FF2B5EF4-FFF2-40B4-BE49-F238E27FC236}">
                <a16:creationId xmlns:a16="http://schemas.microsoft.com/office/drawing/2014/main" id="{C68D3B1E-5E5C-4CD3-984F-3DF91BB90606}"/>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40" name="TextBox 39">
            <a:extLst>
              <a:ext uri="{FF2B5EF4-FFF2-40B4-BE49-F238E27FC236}">
                <a16:creationId xmlns:a16="http://schemas.microsoft.com/office/drawing/2014/main" id="{6BA578DD-28DC-437F-99CB-097C585D0A9C}"/>
              </a:ext>
            </a:extLst>
          </p:cNvPr>
          <p:cNvSpPr txBox="1"/>
          <p:nvPr/>
        </p:nvSpPr>
        <p:spPr>
          <a:xfrm>
            <a:off x="377342" y="2730633"/>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2" name="TextBox 41">
            <a:extLst>
              <a:ext uri="{FF2B5EF4-FFF2-40B4-BE49-F238E27FC236}">
                <a16:creationId xmlns:a16="http://schemas.microsoft.com/office/drawing/2014/main" id="{B741ED6D-F94E-4447-80B5-9B76928EEC1A}"/>
              </a:ext>
            </a:extLst>
          </p:cNvPr>
          <p:cNvSpPr txBox="1"/>
          <p:nvPr/>
        </p:nvSpPr>
        <p:spPr>
          <a:xfrm>
            <a:off x="287909" y="2672111"/>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fade">
                                      <p:cBhvr>
                                        <p:cTn id="7" dur="1000"/>
                                        <p:tgtEl>
                                          <p:spTgt spid="12800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par>
                                <p:cTn id="19" presetID="10" presetClass="entr" presetSubtype="0" fill="hold"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8003"/>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par>
                                <p:cTn id="31" presetID="10" presetClass="entr" presetSubtype="0" fill="hold" nodeType="withEffect">
                                  <p:stCondLst>
                                    <p:cond delay="15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2000"/>
                                        <p:tgtEl>
                                          <p:spTgt spid="27"/>
                                        </p:tgtEl>
                                      </p:cBhvr>
                                    </p:animEffect>
                                  </p:childTnLst>
                                </p:cTn>
                              </p:par>
                              <p:par>
                                <p:cTn id="46" presetID="1" presetClass="entr" presetSubtype="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100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0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0"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20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7" grpId="0"/>
      <p:bldP spid="28" grpId="0"/>
      <p:bldP spid="29" grpId="0"/>
      <p:bldP spid="30" grpId="0"/>
      <p:bldP spid="31" grpId="0"/>
      <p:bldP spid="32" grpId="0"/>
      <p:bldP spid="33" grpId="0"/>
      <p:bldP spid="37" grpId="0"/>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336" y="2037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Full Second Degree Price Discrimination</a:t>
            </a:r>
          </a:p>
        </p:txBody>
      </p:sp>
      <p:sp>
        <p:nvSpPr>
          <p:cNvPr id="12" name="TextBox 11"/>
          <p:cNvSpPr txBox="1"/>
          <p:nvPr/>
        </p:nvSpPr>
        <p:spPr>
          <a:xfrm>
            <a:off x="304800" y="1115044"/>
            <a:ext cx="8610600" cy="646331"/>
          </a:xfrm>
          <a:prstGeom prst="rect">
            <a:avLst/>
          </a:prstGeom>
          <a:noFill/>
        </p:spPr>
        <p:txBody>
          <a:bodyPr wrap="square" rtlCol="0">
            <a:spAutoFit/>
          </a:bodyPr>
          <a:lstStyle/>
          <a:p>
            <a:r>
              <a:rPr lang="en-US" dirty="0"/>
              <a:t>By decreasing the attractiveness of the </a:t>
            </a:r>
            <a:r>
              <a:rPr lang="en-US" i="1" dirty="0"/>
              <a:t>low-demand </a:t>
            </a:r>
            <a:r>
              <a:rPr lang="en-US" dirty="0"/>
              <a:t>“package”, we can raise the amount of surplus we can extract from </a:t>
            </a:r>
            <a:r>
              <a:rPr lang="en-US" i="1" dirty="0"/>
              <a:t>high-demand types.</a:t>
            </a:r>
            <a:endParaRPr lang="en-US" dirty="0"/>
          </a:p>
        </p:txBody>
      </p:sp>
      <p:sp>
        <p:nvSpPr>
          <p:cNvPr id="21" name="TextBox 20"/>
          <p:cNvSpPr txBox="1"/>
          <p:nvPr/>
        </p:nvSpPr>
        <p:spPr>
          <a:xfrm>
            <a:off x="304800" y="1736836"/>
            <a:ext cx="8839200" cy="646331"/>
          </a:xfrm>
          <a:prstGeom prst="rect">
            <a:avLst/>
          </a:prstGeom>
          <a:noFill/>
        </p:spPr>
        <p:txBody>
          <a:bodyPr wrap="square" rtlCol="0">
            <a:spAutoFit/>
          </a:bodyPr>
          <a:lstStyle/>
          <a:p>
            <a:r>
              <a:rPr lang="en-US" dirty="0"/>
              <a:t>Suppose, then, that we raise the per-unit price for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b="1" dirty="0"/>
              <a:t> </a:t>
            </a:r>
            <a:r>
              <a:rPr lang="en-US" dirty="0"/>
              <a:t>to             , causing </a:t>
            </a:r>
            <a:r>
              <a:rPr lang="en-US" i="1" dirty="0"/>
              <a:t>low-demand </a:t>
            </a:r>
            <a:r>
              <a:rPr lang="en-US" dirty="0"/>
              <a:t>types to demand </a:t>
            </a:r>
          </a:p>
        </p:txBody>
      </p:sp>
      <p:pic>
        <p:nvPicPr>
          <p:cNvPr id="22" name="Picture 21"/>
          <p:cNvPicPr>
            <a:picLocks noChangeAspect="1"/>
          </p:cNvPicPr>
          <p:nvPr/>
        </p:nvPicPr>
        <p:blipFill>
          <a:blip r:embed="rId2"/>
          <a:stretch>
            <a:fillRect/>
          </a:stretch>
        </p:blipFill>
        <p:spPr>
          <a:xfrm>
            <a:off x="457200" y="3288792"/>
            <a:ext cx="4154424" cy="3352800"/>
          </a:xfrm>
          <a:prstGeom prst="rect">
            <a:avLst/>
          </a:prstGeom>
        </p:spPr>
      </p:pic>
      <p:pic>
        <p:nvPicPr>
          <p:cNvPr id="23" name="Picture 22"/>
          <p:cNvPicPr>
            <a:picLocks noChangeAspect="1"/>
          </p:cNvPicPr>
          <p:nvPr/>
        </p:nvPicPr>
        <p:blipFill>
          <a:blip r:embed="rId3"/>
          <a:stretch>
            <a:fillRect/>
          </a:stretch>
        </p:blipFill>
        <p:spPr>
          <a:xfrm>
            <a:off x="457200" y="3300984"/>
            <a:ext cx="4142232" cy="3404616"/>
          </a:xfrm>
          <a:prstGeom prst="rect">
            <a:avLst/>
          </a:prstGeom>
        </p:spPr>
      </p:pic>
      <p:pic>
        <p:nvPicPr>
          <p:cNvPr id="24" name="Picture 23"/>
          <p:cNvPicPr>
            <a:picLocks noChangeAspect="1"/>
          </p:cNvPicPr>
          <p:nvPr/>
        </p:nvPicPr>
        <p:blipFill>
          <a:blip r:embed="rId4"/>
          <a:stretch>
            <a:fillRect/>
          </a:stretch>
        </p:blipFill>
        <p:spPr>
          <a:xfrm>
            <a:off x="466344" y="3291840"/>
            <a:ext cx="4117848" cy="3392424"/>
          </a:xfrm>
          <a:prstGeom prst="rect">
            <a:avLst/>
          </a:prstGeom>
        </p:spPr>
      </p:pic>
      <p:graphicFrame>
        <p:nvGraphicFramePr>
          <p:cNvPr id="107523" name="Object 3"/>
          <p:cNvGraphicFramePr>
            <a:graphicFrameLocks noChangeAspect="1"/>
          </p:cNvGraphicFramePr>
          <p:nvPr/>
        </p:nvGraphicFramePr>
        <p:xfrm>
          <a:off x="1998662" y="2045914"/>
          <a:ext cx="592138" cy="306618"/>
        </p:xfrm>
        <a:graphic>
          <a:graphicData uri="http://schemas.openxmlformats.org/presentationml/2006/ole">
            <mc:AlternateContent xmlns:mc="http://schemas.openxmlformats.org/markup-compatibility/2006">
              <mc:Choice xmlns:v="urn:schemas-microsoft-com:vml" Requires="v">
                <p:oleObj name="Equation" r:id="rId5" imgW="393700" imgH="203200" progId="Equation.3">
                  <p:embed/>
                </p:oleObj>
              </mc:Choice>
              <mc:Fallback>
                <p:oleObj name="Equation" r:id="rId5" imgW="3937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8662" y="2045914"/>
                        <a:ext cx="592138" cy="3066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524" name="Object 4"/>
          <p:cNvGraphicFramePr>
            <a:graphicFrameLocks noChangeAspect="1"/>
          </p:cNvGraphicFramePr>
          <p:nvPr/>
        </p:nvGraphicFramePr>
        <p:xfrm>
          <a:off x="6153150" y="1791319"/>
          <a:ext cx="628650" cy="306388"/>
        </p:xfrm>
        <a:graphic>
          <a:graphicData uri="http://schemas.openxmlformats.org/presentationml/2006/ole">
            <mc:AlternateContent xmlns:mc="http://schemas.openxmlformats.org/markup-compatibility/2006">
              <mc:Choice xmlns:v="urn:schemas-microsoft-com:vml" Requires="v">
                <p:oleObj name="Equation" r:id="rId7" imgW="419100" imgH="203200" progId="Equation.3">
                  <p:embed/>
                </p:oleObj>
              </mc:Choice>
              <mc:Fallback>
                <p:oleObj name="Equation" r:id="rId7" imgW="4191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3150" y="1791319"/>
                        <a:ext cx="628650"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2590800" y="2020300"/>
            <a:ext cx="6553200" cy="369332"/>
          </a:xfrm>
          <a:prstGeom prst="rect">
            <a:avLst/>
          </a:prstGeom>
          <a:noFill/>
        </p:spPr>
        <p:txBody>
          <a:bodyPr wrap="square" rtlCol="0">
            <a:spAutoFit/>
          </a:bodyPr>
          <a:lstStyle/>
          <a:p>
            <a:r>
              <a:rPr lang="en-US" dirty="0"/>
              <a:t>And suppose we keep the per-unit price for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dirty="0"/>
              <a:t> at </a:t>
            </a:r>
            <a:r>
              <a:rPr lang="en-US" i="1" dirty="0">
                <a:latin typeface="Times New Roman"/>
              </a:rPr>
              <a:t>p</a:t>
            </a:r>
            <a:r>
              <a:rPr lang="en-US" baseline="30000" dirty="0">
                <a:latin typeface="Times New Roman"/>
              </a:rPr>
              <a:t>2</a:t>
            </a:r>
            <a:r>
              <a:rPr lang="en-US" dirty="0">
                <a:latin typeface="Times New Roman"/>
              </a:rPr>
              <a:t>=</a:t>
            </a:r>
            <a:r>
              <a:rPr lang="en-US" i="1" dirty="0">
                <a:latin typeface="Times New Roman"/>
              </a:rPr>
              <a:t>MC=c</a:t>
            </a:r>
            <a:r>
              <a:rPr lang="en-US" dirty="0">
                <a:latin typeface="Times New Roman"/>
              </a:rPr>
              <a:t>.</a:t>
            </a:r>
            <a:r>
              <a:rPr lang="en-US" dirty="0"/>
              <a:t>  </a:t>
            </a:r>
          </a:p>
        </p:txBody>
      </p:sp>
      <p:sp>
        <p:nvSpPr>
          <p:cNvPr id="27" name="TextBox 26"/>
          <p:cNvSpPr txBox="1"/>
          <p:nvPr/>
        </p:nvSpPr>
        <p:spPr>
          <a:xfrm>
            <a:off x="304800" y="2362200"/>
            <a:ext cx="6934200" cy="369332"/>
          </a:xfrm>
          <a:prstGeom prst="rect">
            <a:avLst/>
          </a:prstGeom>
          <a:noFill/>
        </p:spPr>
        <p:txBody>
          <a:bodyPr wrap="square" rtlCol="0">
            <a:spAutoFit/>
          </a:bodyPr>
          <a:lstStyle/>
          <a:p>
            <a:r>
              <a:rPr lang="en-US" dirty="0"/>
              <a:t>We can then charge the 2-part tariff                                             to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dirty="0"/>
              <a:t>,  </a:t>
            </a:r>
          </a:p>
        </p:txBody>
      </p:sp>
      <p:pic>
        <p:nvPicPr>
          <p:cNvPr id="28" name="Picture 27"/>
          <p:cNvPicPr>
            <a:picLocks noChangeAspect="1"/>
          </p:cNvPicPr>
          <p:nvPr/>
        </p:nvPicPr>
        <p:blipFill>
          <a:blip r:embed="rId9"/>
          <a:stretch>
            <a:fillRect/>
          </a:stretch>
        </p:blipFill>
        <p:spPr>
          <a:xfrm>
            <a:off x="3810001" y="2401825"/>
            <a:ext cx="2169287" cy="311023"/>
          </a:xfrm>
          <a:prstGeom prst="rect">
            <a:avLst/>
          </a:prstGeom>
        </p:spPr>
      </p:pic>
      <p:pic>
        <p:nvPicPr>
          <p:cNvPr id="29" name="Picture 28"/>
          <p:cNvPicPr>
            <a:picLocks noChangeAspect="1"/>
          </p:cNvPicPr>
          <p:nvPr/>
        </p:nvPicPr>
        <p:blipFill>
          <a:blip r:embed="rId10"/>
          <a:stretch>
            <a:fillRect/>
          </a:stretch>
        </p:blipFill>
        <p:spPr>
          <a:xfrm>
            <a:off x="45720" y="3288792"/>
            <a:ext cx="4547616" cy="3380232"/>
          </a:xfrm>
          <a:prstGeom prst="rect">
            <a:avLst/>
          </a:prstGeom>
        </p:spPr>
      </p:pic>
      <p:sp>
        <p:nvSpPr>
          <p:cNvPr id="30" name="TextBox 29"/>
          <p:cNvSpPr txBox="1"/>
          <p:nvPr/>
        </p:nvSpPr>
        <p:spPr>
          <a:xfrm>
            <a:off x="7162800" y="2373868"/>
            <a:ext cx="1752600" cy="369332"/>
          </a:xfrm>
          <a:prstGeom prst="rect">
            <a:avLst/>
          </a:prstGeom>
          <a:noFill/>
        </p:spPr>
        <p:txBody>
          <a:bodyPr wrap="square" rtlCol="0">
            <a:spAutoFit/>
          </a:bodyPr>
          <a:lstStyle/>
          <a:p>
            <a:r>
              <a:rPr lang="en-US" dirty="0"/>
              <a:t>and this enables </a:t>
            </a:r>
          </a:p>
        </p:txBody>
      </p:sp>
      <p:sp>
        <p:nvSpPr>
          <p:cNvPr id="31" name="TextBox 30"/>
          <p:cNvSpPr txBox="1"/>
          <p:nvPr/>
        </p:nvSpPr>
        <p:spPr>
          <a:xfrm>
            <a:off x="304800" y="2630424"/>
            <a:ext cx="6858000" cy="369332"/>
          </a:xfrm>
          <a:prstGeom prst="rect">
            <a:avLst/>
          </a:prstGeom>
          <a:noFill/>
        </p:spPr>
        <p:txBody>
          <a:bodyPr wrap="square" rtlCol="0">
            <a:spAutoFit/>
          </a:bodyPr>
          <a:lstStyle/>
          <a:p>
            <a:r>
              <a:rPr lang="en-US" dirty="0"/>
              <a:t>us to charge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dirty="0"/>
              <a:t> the tariff  </a:t>
            </a:r>
          </a:p>
        </p:txBody>
      </p:sp>
      <p:pic>
        <p:nvPicPr>
          <p:cNvPr id="33" name="Picture 32"/>
          <p:cNvPicPr>
            <a:picLocks noChangeAspect="1"/>
          </p:cNvPicPr>
          <p:nvPr/>
        </p:nvPicPr>
        <p:blipFill>
          <a:blip r:embed="rId11"/>
          <a:stretch>
            <a:fillRect/>
          </a:stretch>
        </p:blipFill>
        <p:spPr>
          <a:xfrm>
            <a:off x="45720" y="3276600"/>
            <a:ext cx="4535424" cy="3392424"/>
          </a:xfrm>
          <a:prstGeom prst="rect">
            <a:avLst/>
          </a:prstGeom>
        </p:spPr>
      </p:pic>
      <p:pic>
        <p:nvPicPr>
          <p:cNvPr id="34" name="Picture 33"/>
          <p:cNvPicPr>
            <a:picLocks noChangeAspect="1"/>
          </p:cNvPicPr>
          <p:nvPr/>
        </p:nvPicPr>
        <p:blipFill>
          <a:blip r:embed="rId12"/>
          <a:stretch>
            <a:fillRect/>
          </a:stretch>
        </p:blipFill>
        <p:spPr>
          <a:xfrm>
            <a:off x="762000" y="2971800"/>
            <a:ext cx="8192897" cy="700786"/>
          </a:xfrm>
          <a:prstGeom prst="rect">
            <a:avLst/>
          </a:prstGeom>
        </p:spPr>
      </p:pic>
      <p:sp>
        <p:nvSpPr>
          <p:cNvPr id="35" name="Left Brace 34"/>
          <p:cNvSpPr/>
          <p:nvPr/>
        </p:nvSpPr>
        <p:spPr>
          <a:xfrm rot="16200000">
            <a:off x="2642616" y="2497836"/>
            <a:ext cx="228600" cy="239572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6" name="Left Brace 35"/>
          <p:cNvSpPr/>
          <p:nvPr/>
        </p:nvSpPr>
        <p:spPr>
          <a:xfrm rot="16200000">
            <a:off x="5926836" y="1964437"/>
            <a:ext cx="228599" cy="346252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7" name="Left Brace 36"/>
          <p:cNvSpPr/>
          <p:nvPr/>
        </p:nvSpPr>
        <p:spPr>
          <a:xfrm rot="16200000">
            <a:off x="8476488" y="3390901"/>
            <a:ext cx="228601" cy="609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8" name="TextBox 37"/>
          <p:cNvSpPr txBox="1"/>
          <p:nvPr/>
        </p:nvSpPr>
        <p:spPr>
          <a:xfrm>
            <a:off x="1828800" y="3840480"/>
            <a:ext cx="1905000" cy="381000"/>
          </a:xfrm>
          <a:prstGeom prst="rect">
            <a:avLst/>
          </a:prstGeom>
          <a:solidFill>
            <a:srgbClr val="3366FF">
              <a:alpha val="34000"/>
            </a:srgbClr>
          </a:solidFill>
        </p:spPr>
        <p:txBody>
          <a:bodyPr wrap="square" rtlCol="0">
            <a:spAutoFit/>
          </a:bodyPr>
          <a:lstStyle/>
          <a:p>
            <a:r>
              <a:rPr lang="en-US" b="1" i="1" dirty="0"/>
              <a:t>Shaded blue area</a:t>
            </a:r>
          </a:p>
        </p:txBody>
      </p:sp>
      <p:sp>
        <p:nvSpPr>
          <p:cNvPr id="39" name="TextBox 38"/>
          <p:cNvSpPr txBox="1"/>
          <p:nvPr/>
        </p:nvSpPr>
        <p:spPr>
          <a:xfrm>
            <a:off x="4876800" y="3840480"/>
            <a:ext cx="2286000" cy="381000"/>
          </a:xfrm>
          <a:prstGeom prst="rect">
            <a:avLst/>
          </a:prstGeom>
          <a:solidFill>
            <a:srgbClr val="F935C4">
              <a:alpha val="34000"/>
            </a:srgbClr>
          </a:solidFill>
        </p:spPr>
        <p:txBody>
          <a:bodyPr wrap="square" rtlCol="0">
            <a:spAutoFit/>
          </a:bodyPr>
          <a:lstStyle/>
          <a:p>
            <a:r>
              <a:rPr lang="en-US" b="1" i="1" dirty="0"/>
              <a:t>Shaded magenta area</a:t>
            </a:r>
          </a:p>
        </p:txBody>
      </p:sp>
      <p:sp>
        <p:nvSpPr>
          <p:cNvPr id="40" name="TextBox 39"/>
          <p:cNvSpPr txBox="1"/>
          <p:nvPr/>
        </p:nvSpPr>
        <p:spPr>
          <a:xfrm>
            <a:off x="8077200" y="3840480"/>
            <a:ext cx="990600" cy="646331"/>
          </a:xfrm>
          <a:prstGeom prst="rect">
            <a:avLst/>
          </a:prstGeom>
          <a:solidFill>
            <a:srgbClr val="FF0000">
              <a:alpha val="34000"/>
            </a:srgbClr>
          </a:solidFill>
        </p:spPr>
        <p:txBody>
          <a:bodyPr wrap="square" rtlCol="0">
            <a:spAutoFit/>
          </a:bodyPr>
          <a:lstStyle/>
          <a:p>
            <a:pPr algn="ctr"/>
            <a:r>
              <a:rPr lang="en-US" b="1" i="1" dirty="0"/>
              <a:t>Shaded red area</a:t>
            </a:r>
          </a:p>
        </p:txBody>
      </p:sp>
      <p:sp>
        <p:nvSpPr>
          <p:cNvPr id="41" name="Rectangle 40"/>
          <p:cNvSpPr/>
          <p:nvPr/>
        </p:nvSpPr>
        <p:spPr>
          <a:xfrm>
            <a:off x="640080" y="5961888"/>
            <a:ext cx="1545336" cy="521208"/>
          </a:xfrm>
          <a:prstGeom prst="rect">
            <a:avLst/>
          </a:prstGeom>
          <a:solidFill>
            <a:srgbClr val="FF00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p:cNvSpPr txBox="1"/>
          <p:nvPr/>
        </p:nvSpPr>
        <p:spPr>
          <a:xfrm>
            <a:off x="3276600" y="4648200"/>
            <a:ext cx="5486400" cy="923330"/>
          </a:xfrm>
          <a:prstGeom prst="rect">
            <a:avLst/>
          </a:prstGeom>
          <a:noFill/>
        </p:spPr>
        <p:txBody>
          <a:bodyPr wrap="square" rtlCol="0">
            <a:spAutoFit/>
          </a:bodyPr>
          <a:lstStyle/>
          <a:p>
            <a:r>
              <a:rPr lang="en-US" dirty="0"/>
              <a:t>At this set of </a:t>
            </a:r>
            <a:r>
              <a:rPr lang="en-US" i="1" dirty="0"/>
              <a:t>two </a:t>
            </a:r>
            <a:r>
              <a:rPr lang="en-US" dirty="0"/>
              <a:t>2-part tariffs,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dirty="0"/>
              <a:t> then again reveal their type by choosing the lower quantity and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dirty="0"/>
              <a:t> reveal their type by choosing the high quantity. </a:t>
            </a:r>
          </a:p>
        </p:txBody>
      </p:sp>
      <p:sp>
        <p:nvSpPr>
          <p:cNvPr id="43" name="TextBox 42"/>
          <p:cNvSpPr txBox="1"/>
          <p:nvPr/>
        </p:nvSpPr>
        <p:spPr>
          <a:xfrm>
            <a:off x="3276600" y="5614416"/>
            <a:ext cx="5410200" cy="646331"/>
          </a:xfrm>
          <a:prstGeom prst="rect">
            <a:avLst/>
          </a:prstGeom>
          <a:noFill/>
        </p:spPr>
        <p:txBody>
          <a:bodyPr wrap="square" rtlCol="0">
            <a:spAutoFit/>
          </a:bodyPr>
          <a:lstStyle/>
          <a:p>
            <a:r>
              <a:rPr lang="en-US" dirty="0"/>
              <a:t>And, once the implications for fixed fees are included, the only choice variable for the monopolist is  </a:t>
            </a:r>
          </a:p>
        </p:txBody>
      </p:sp>
      <p:graphicFrame>
        <p:nvGraphicFramePr>
          <p:cNvPr id="107525" name="Object 5"/>
          <p:cNvGraphicFramePr>
            <a:graphicFrameLocks noChangeAspect="1"/>
          </p:cNvGraphicFramePr>
          <p:nvPr/>
        </p:nvGraphicFramePr>
        <p:xfrm>
          <a:off x="7620000" y="5970588"/>
          <a:ext cx="228600" cy="249237"/>
        </p:xfrm>
        <a:graphic>
          <a:graphicData uri="http://schemas.openxmlformats.org/presentationml/2006/ole">
            <mc:AlternateContent xmlns:mc="http://schemas.openxmlformats.org/markup-compatibility/2006">
              <mc:Choice xmlns:v="urn:schemas-microsoft-com:vml" Requires="v">
                <p:oleObj name="Equation" r:id="rId13" imgW="152400" imgH="165100" progId="Equation.3">
                  <p:embed/>
                </p:oleObj>
              </mc:Choice>
              <mc:Fallback>
                <p:oleObj name="Equation" r:id="rId13" imgW="152400" imgH="165100" progId="Equation.3">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0" y="5970588"/>
                        <a:ext cx="228600" cy="249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a:extLst>
              <a:ext uri="{FF2B5EF4-FFF2-40B4-BE49-F238E27FC236}">
                <a16:creationId xmlns:a16="http://schemas.microsoft.com/office/drawing/2014/main" id="{E95A321B-5605-4CE7-B6A4-1AC25FD6B701}"/>
              </a:ext>
            </a:extLst>
          </p:cNvPr>
          <p:cNvSpPr txBox="1"/>
          <p:nvPr/>
        </p:nvSpPr>
        <p:spPr>
          <a:xfrm>
            <a:off x="401574" y="3147095"/>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5" name="TextBox 44">
            <a:extLst>
              <a:ext uri="{FF2B5EF4-FFF2-40B4-BE49-F238E27FC236}">
                <a16:creationId xmlns:a16="http://schemas.microsoft.com/office/drawing/2014/main" id="{417CF50E-8C4B-4E94-977F-58F8E3CDA710}"/>
              </a:ext>
            </a:extLst>
          </p:cNvPr>
          <p:cNvSpPr txBox="1"/>
          <p:nvPr/>
        </p:nvSpPr>
        <p:spPr>
          <a:xfrm>
            <a:off x="353187" y="3176998"/>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6" name="Footer Placeholder 1">
            <a:extLst>
              <a:ext uri="{FF2B5EF4-FFF2-40B4-BE49-F238E27FC236}">
                <a16:creationId xmlns:a16="http://schemas.microsoft.com/office/drawing/2014/main" id="{4FC96D10-AB9A-4DD2-ABD3-4B37D7C4C4FA}"/>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52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2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20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2000"/>
                                        <p:tgtEl>
                                          <p:spTgt spid="39"/>
                                        </p:tgtEl>
                                      </p:cBhvr>
                                    </p:animEffect>
                                  </p:childTnLst>
                                </p:cTn>
                              </p:par>
                              <p:par>
                                <p:cTn id="54" presetID="10"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20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20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20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07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30" grpId="0"/>
      <p:bldP spid="31" grpId="0"/>
      <p:bldP spid="35" grpId="0" animBg="1"/>
      <p:bldP spid="36" grpId="0" animBg="1"/>
      <p:bldP spid="37" grpId="0" animBg="1"/>
      <p:bldP spid="38" grpId="0" animBg="1"/>
      <p:bldP spid="39" grpId="0" animBg="1"/>
      <p:bldP spid="40" grpId="0" animBg="1"/>
      <p:bldP spid="41" grpId="0" animBg="1"/>
      <p:bldP spid="42" grpId="0"/>
      <p:bldP spid="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765" y="36576"/>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Expected Profit</a:t>
            </a:r>
          </a:p>
        </p:txBody>
      </p:sp>
      <p:pic>
        <p:nvPicPr>
          <p:cNvPr id="4" name="Picture 3"/>
          <p:cNvPicPr>
            <a:picLocks noChangeAspect="1"/>
          </p:cNvPicPr>
          <p:nvPr/>
        </p:nvPicPr>
        <p:blipFill>
          <a:blip r:embed="rId2"/>
          <a:stretch>
            <a:fillRect/>
          </a:stretch>
        </p:blipFill>
        <p:spPr>
          <a:xfrm>
            <a:off x="45720" y="3276600"/>
            <a:ext cx="4535424" cy="3392424"/>
          </a:xfrm>
          <a:prstGeom prst="rect">
            <a:avLst/>
          </a:prstGeom>
        </p:spPr>
      </p:pic>
      <p:sp>
        <p:nvSpPr>
          <p:cNvPr id="9" name="TextBox 8"/>
          <p:cNvSpPr txBox="1"/>
          <p:nvPr/>
        </p:nvSpPr>
        <p:spPr>
          <a:xfrm>
            <a:off x="304800" y="1277112"/>
            <a:ext cx="8458200" cy="381000"/>
          </a:xfrm>
          <a:prstGeom prst="rect">
            <a:avLst/>
          </a:prstGeom>
          <a:noFill/>
        </p:spPr>
        <p:txBody>
          <a:bodyPr wrap="square" rtlCol="0">
            <a:spAutoFit/>
          </a:bodyPr>
          <a:lstStyle/>
          <a:p>
            <a:r>
              <a:rPr lang="en-US" dirty="0"/>
              <a:t>The profit from encountering a </a:t>
            </a:r>
            <a:r>
              <a:rPr lang="en-US" i="1" dirty="0"/>
              <a:t>low-demand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a:t>
            </a:r>
            <a:r>
              <a:rPr lang="en-US" dirty="0"/>
              <a:t> is then the shaded blue area </a:t>
            </a:r>
          </a:p>
        </p:txBody>
      </p:sp>
      <p:pic>
        <p:nvPicPr>
          <p:cNvPr id="10" name="Picture 9"/>
          <p:cNvPicPr>
            <a:picLocks noChangeAspect="1"/>
          </p:cNvPicPr>
          <p:nvPr/>
        </p:nvPicPr>
        <p:blipFill>
          <a:blip r:embed="rId3"/>
          <a:stretch>
            <a:fillRect/>
          </a:stretch>
        </p:blipFill>
        <p:spPr>
          <a:xfrm>
            <a:off x="3025648" y="1761744"/>
            <a:ext cx="3222752" cy="353568"/>
          </a:xfrm>
          <a:prstGeom prst="rect">
            <a:avLst/>
          </a:prstGeom>
        </p:spPr>
      </p:pic>
      <p:sp>
        <p:nvSpPr>
          <p:cNvPr id="11" name="TextBox 10"/>
          <p:cNvSpPr txBox="1"/>
          <p:nvPr/>
        </p:nvSpPr>
        <p:spPr>
          <a:xfrm>
            <a:off x="381000" y="2209800"/>
            <a:ext cx="8458200" cy="646331"/>
          </a:xfrm>
          <a:prstGeom prst="rect">
            <a:avLst/>
          </a:prstGeom>
          <a:noFill/>
        </p:spPr>
        <p:txBody>
          <a:bodyPr wrap="square" rtlCol="0">
            <a:spAutoFit/>
          </a:bodyPr>
          <a:lstStyle/>
          <a:p>
            <a:r>
              <a:rPr lang="en-US" dirty="0"/>
              <a:t>and the profit from encountering a </a:t>
            </a:r>
            <a:r>
              <a:rPr lang="en-US" i="1" dirty="0"/>
              <a:t>high-demand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a:t>
            </a:r>
            <a:r>
              <a:rPr lang="en-US" dirty="0"/>
              <a:t> is the sum of the blue and magenta areas</a:t>
            </a:r>
          </a:p>
        </p:txBody>
      </p:sp>
      <p:pic>
        <p:nvPicPr>
          <p:cNvPr id="12" name="Picture 11"/>
          <p:cNvPicPr>
            <a:picLocks noChangeAspect="1"/>
          </p:cNvPicPr>
          <p:nvPr/>
        </p:nvPicPr>
        <p:blipFill>
          <a:blip r:embed="rId4"/>
          <a:stretch>
            <a:fillRect/>
          </a:stretch>
        </p:blipFill>
        <p:spPr>
          <a:xfrm>
            <a:off x="1066800" y="2813304"/>
            <a:ext cx="7099808" cy="768096"/>
          </a:xfrm>
          <a:prstGeom prst="rect">
            <a:avLst/>
          </a:prstGeom>
        </p:spPr>
      </p:pic>
      <p:sp>
        <p:nvSpPr>
          <p:cNvPr id="13" name="TextBox 12"/>
          <p:cNvSpPr txBox="1"/>
          <p:nvPr/>
        </p:nvSpPr>
        <p:spPr>
          <a:xfrm>
            <a:off x="8077200" y="3048000"/>
            <a:ext cx="228600" cy="646331"/>
          </a:xfrm>
          <a:prstGeom prst="rect">
            <a:avLst/>
          </a:prstGeom>
          <a:noFill/>
        </p:spPr>
        <p:txBody>
          <a:bodyPr wrap="square" rtlCol="0">
            <a:spAutoFit/>
          </a:bodyPr>
          <a:lstStyle/>
          <a:p>
            <a:r>
              <a:rPr lang="en-US" dirty="0"/>
              <a:t>.</a:t>
            </a:r>
          </a:p>
        </p:txBody>
      </p:sp>
      <p:sp>
        <p:nvSpPr>
          <p:cNvPr id="14" name="Rectangle 13"/>
          <p:cNvSpPr/>
          <p:nvPr/>
        </p:nvSpPr>
        <p:spPr>
          <a:xfrm>
            <a:off x="3962400" y="1752600"/>
            <a:ext cx="2286000" cy="381000"/>
          </a:xfrm>
          <a:prstGeom prst="rect">
            <a:avLst/>
          </a:prstGeom>
          <a:solidFill>
            <a:srgbClr val="3366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981200" y="3048000"/>
            <a:ext cx="2362200" cy="381000"/>
          </a:xfrm>
          <a:prstGeom prst="rect">
            <a:avLst/>
          </a:prstGeom>
          <a:solidFill>
            <a:srgbClr val="3366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4648200" y="2819400"/>
            <a:ext cx="3505200" cy="762000"/>
          </a:xfrm>
          <a:prstGeom prst="rect">
            <a:avLst/>
          </a:prstGeom>
          <a:solidFill>
            <a:srgbClr val="F935C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752600" y="3849469"/>
            <a:ext cx="6705600" cy="646331"/>
          </a:xfrm>
          <a:prstGeom prst="rect">
            <a:avLst/>
          </a:prstGeom>
          <a:noFill/>
        </p:spPr>
        <p:txBody>
          <a:bodyPr wrap="square" rtlCol="0">
            <a:spAutoFit/>
          </a:bodyPr>
          <a:lstStyle/>
          <a:p>
            <a:r>
              <a:rPr lang="en-US" dirty="0"/>
              <a:t>When the fraction of consumers that is of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a:t>
            </a:r>
            <a:r>
              <a:rPr lang="en-US" dirty="0"/>
              <a:t> is </a:t>
            </a:r>
            <a:r>
              <a:rPr lang="en-US" i="1" dirty="0">
                <a:latin typeface="Symbol"/>
              </a:rPr>
              <a:t>g</a:t>
            </a:r>
            <a:r>
              <a:rPr lang="en-US" dirty="0"/>
              <a:t>, this implies the </a:t>
            </a:r>
            <a:r>
              <a:rPr lang="en-US" i="1" dirty="0"/>
              <a:t>expected profit </a:t>
            </a:r>
            <a:r>
              <a:rPr lang="en-US" dirty="0"/>
              <a:t>from setting      is  </a:t>
            </a:r>
          </a:p>
        </p:txBody>
      </p:sp>
      <p:graphicFrame>
        <p:nvGraphicFramePr>
          <p:cNvPr id="176130" name="Object 2"/>
          <p:cNvGraphicFramePr>
            <a:graphicFrameLocks noChangeAspect="1"/>
          </p:cNvGraphicFramePr>
          <p:nvPr/>
        </p:nvGraphicFramePr>
        <p:xfrm>
          <a:off x="4457700" y="4230469"/>
          <a:ext cx="190500" cy="249238"/>
        </p:xfrm>
        <a:graphic>
          <a:graphicData uri="http://schemas.openxmlformats.org/presentationml/2006/ole">
            <mc:AlternateContent xmlns:mc="http://schemas.openxmlformats.org/markup-compatibility/2006">
              <mc:Choice xmlns:v="urn:schemas-microsoft-com:vml" Requires="v">
                <p:oleObj name="Equation" r:id="rId5" imgW="127000" imgH="165100" progId="Equation.3">
                  <p:embed/>
                </p:oleObj>
              </mc:Choice>
              <mc:Fallback>
                <p:oleObj name="Equation" r:id="rId5" imgW="127000" imgH="1651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4230469"/>
                        <a:ext cx="190500" cy="249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8"/>
          <p:cNvPicPr>
            <a:picLocks noChangeAspect="1"/>
          </p:cNvPicPr>
          <p:nvPr/>
        </p:nvPicPr>
        <p:blipFill>
          <a:blip r:embed="rId7"/>
          <a:stretch>
            <a:fillRect/>
          </a:stretch>
        </p:blipFill>
        <p:spPr>
          <a:xfrm>
            <a:off x="2819400" y="4870704"/>
            <a:ext cx="3169920" cy="304800"/>
          </a:xfrm>
          <a:prstGeom prst="rect">
            <a:avLst/>
          </a:prstGeom>
        </p:spPr>
      </p:pic>
      <p:pic>
        <p:nvPicPr>
          <p:cNvPr id="20" name="Picture 19"/>
          <p:cNvPicPr>
            <a:picLocks noChangeAspect="1"/>
          </p:cNvPicPr>
          <p:nvPr/>
        </p:nvPicPr>
        <p:blipFill>
          <a:blip r:embed="rId8"/>
          <a:stretch>
            <a:fillRect/>
          </a:stretch>
        </p:blipFill>
        <p:spPr>
          <a:xfrm>
            <a:off x="3629152" y="5327904"/>
            <a:ext cx="4600448" cy="743712"/>
          </a:xfrm>
          <a:prstGeom prst="rect">
            <a:avLst/>
          </a:prstGeom>
        </p:spPr>
      </p:pic>
      <p:sp>
        <p:nvSpPr>
          <p:cNvPr id="21" name="Rectangle 20"/>
          <p:cNvSpPr/>
          <p:nvPr/>
        </p:nvSpPr>
        <p:spPr>
          <a:xfrm>
            <a:off x="4669536" y="5334000"/>
            <a:ext cx="3505200" cy="762000"/>
          </a:xfrm>
          <a:prstGeom prst="rect">
            <a:avLst/>
          </a:prstGeom>
          <a:solidFill>
            <a:srgbClr val="F935C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3627120" y="4821936"/>
            <a:ext cx="2362200" cy="381000"/>
          </a:xfrm>
          <a:prstGeom prst="rect">
            <a:avLst/>
          </a:prstGeom>
          <a:solidFill>
            <a:srgbClr val="3366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8C6831A-4E51-48D9-92B9-77371AF48C6A}"/>
              </a:ext>
            </a:extLst>
          </p:cNvPr>
          <p:cNvSpPr txBox="1"/>
          <p:nvPr/>
        </p:nvSpPr>
        <p:spPr>
          <a:xfrm>
            <a:off x="394208" y="3183159"/>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4" name="TextBox 23">
            <a:extLst>
              <a:ext uri="{FF2B5EF4-FFF2-40B4-BE49-F238E27FC236}">
                <a16:creationId xmlns:a16="http://schemas.microsoft.com/office/drawing/2014/main" id="{EC3BF0CD-FE2E-4BAD-B591-F96C50AF562A}"/>
              </a:ext>
            </a:extLst>
          </p:cNvPr>
          <p:cNvSpPr txBox="1"/>
          <p:nvPr/>
        </p:nvSpPr>
        <p:spPr>
          <a:xfrm>
            <a:off x="353187" y="3176998"/>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
        <p:nvSpPr>
          <p:cNvPr id="25" name="Footer Placeholder 1">
            <a:extLst>
              <a:ext uri="{FF2B5EF4-FFF2-40B4-BE49-F238E27FC236}">
                <a16:creationId xmlns:a16="http://schemas.microsoft.com/office/drawing/2014/main" id="{57E1B18A-B1F5-46AE-83A7-E49A4B27780D}"/>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613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par>
                                <p:cTn id="39" presetID="1" presetClass="entr" presetSubtype="0" fill="hold" nodeType="withEffect">
                                  <p:stCondLst>
                                    <p:cond delay="1000"/>
                                  </p:stCondLst>
                                  <p:childTnLst>
                                    <p:set>
                                      <p:cBhvr>
                                        <p:cTn id="40" dur="1" fill="hold">
                                          <p:stCondLst>
                                            <p:cond delay="0"/>
                                          </p:stCondLst>
                                        </p:cTn>
                                        <p:tgtEl>
                                          <p:spTgt spid="20"/>
                                        </p:tgtEl>
                                        <p:attrNameLst>
                                          <p:attrName>style.visibility</p:attrName>
                                        </p:attrNameLst>
                                      </p:cBhvr>
                                      <p:to>
                                        <p:strVal val="visible"/>
                                      </p:to>
                                    </p:set>
                                  </p:childTnLst>
                                </p:cTn>
                              </p:par>
                              <p:par>
                                <p:cTn id="41" presetID="10"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P spid="15" grpId="0" animBg="1"/>
      <p:bldP spid="16" grpId="0" animBg="1"/>
      <p:bldP spid="17"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3581400"/>
            <a:ext cx="6031382" cy="3167482"/>
          </a:xfrm>
          <a:prstGeom prst="rect">
            <a:avLst/>
          </a:prstGeom>
        </p:spPr>
      </p:pic>
      <p:pic>
        <p:nvPicPr>
          <p:cNvPr id="5" name="Picture 4"/>
          <p:cNvPicPr>
            <a:picLocks noChangeAspect="1"/>
          </p:cNvPicPr>
          <p:nvPr/>
        </p:nvPicPr>
        <p:blipFill>
          <a:blip r:embed="rId3"/>
          <a:stretch>
            <a:fillRect/>
          </a:stretch>
        </p:blipFill>
        <p:spPr>
          <a:xfrm>
            <a:off x="237744" y="3593592"/>
            <a:ext cx="6002122" cy="3152851"/>
          </a:xfrm>
          <a:prstGeom prst="rect">
            <a:avLst/>
          </a:prstGeom>
        </p:spPr>
      </p:pic>
      <p:sp>
        <p:nvSpPr>
          <p:cNvPr id="9" name="TextBox 8"/>
          <p:cNvSpPr txBox="1"/>
          <p:nvPr/>
        </p:nvSpPr>
        <p:spPr>
          <a:xfrm>
            <a:off x="457200" y="1371600"/>
            <a:ext cx="8153400" cy="646331"/>
          </a:xfrm>
          <a:prstGeom prst="rect">
            <a:avLst/>
          </a:prstGeom>
          <a:noFill/>
        </p:spPr>
        <p:txBody>
          <a:bodyPr wrap="square" rtlCol="0">
            <a:spAutoFit/>
          </a:bodyPr>
          <a:lstStyle/>
          <a:p>
            <a:r>
              <a:rPr lang="en-US" dirty="0"/>
              <a:t>We will define the price elasticity of </a:t>
            </a:r>
            <a:r>
              <a:rPr lang="en-US" i="1" dirty="0"/>
              <a:t>–1 </a:t>
            </a:r>
            <a:r>
              <a:rPr lang="en-US" dirty="0"/>
              <a:t>as the dividing point between </a:t>
            </a:r>
            <a:r>
              <a:rPr lang="en-US" i="1" dirty="0"/>
              <a:t>relatively </a:t>
            </a:r>
            <a:r>
              <a:rPr lang="en-US" b="1" i="1" dirty="0"/>
              <a:t>inelastic </a:t>
            </a:r>
            <a:r>
              <a:rPr lang="en-US" dirty="0"/>
              <a:t>and </a:t>
            </a:r>
            <a:r>
              <a:rPr lang="en-US" i="1" dirty="0"/>
              <a:t>relatively </a:t>
            </a:r>
            <a:r>
              <a:rPr lang="en-US" b="1" i="1" dirty="0"/>
              <a:t>elastic </a:t>
            </a:r>
            <a:r>
              <a:rPr lang="en-US" dirty="0"/>
              <a:t>demand.</a:t>
            </a:r>
          </a:p>
        </p:txBody>
      </p:sp>
      <p:sp>
        <p:nvSpPr>
          <p:cNvPr id="10" name="Left Brace 9"/>
          <p:cNvSpPr/>
          <p:nvPr/>
        </p:nvSpPr>
        <p:spPr>
          <a:xfrm rot="7012400">
            <a:off x="1658907" y="3228482"/>
            <a:ext cx="279264" cy="2659940"/>
          </a:xfrm>
          <a:prstGeom prst="leftBrace">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TextBox 10"/>
          <p:cNvSpPr txBox="1"/>
          <p:nvPr/>
        </p:nvSpPr>
        <p:spPr>
          <a:xfrm>
            <a:off x="1524000" y="4081046"/>
            <a:ext cx="1600200" cy="338554"/>
          </a:xfrm>
          <a:prstGeom prst="rect">
            <a:avLst/>
          </a:prstGeom>
          <a:noFill/>
        </p:spPr>
        <p:txBody>
          <a:bodyPr wrap="square" rtlCol="0">
            <a:spAutoFit/>
          </a:bodyPr>
          <a:lstStyle/>
          <a:p>
            <a:r>
              <a:rPr lang="en-US" sz="1600" b="1" i="1" dirty="0">
                <a:solidFill>
                  <a:srgbClr val="0000FF"/>
                </a:solidFill>
              </a:rPr>
              <a:t>price elastic</a:t>
            </a:r>
          </a:p>
        </p:txBody>
      </p:sp>
      <p:sp>
        <p:nvSpPr>
          <p:cNvPr id="12" name="Left Brace 11"/>
          <p:cNvSpPr/>
          <p:nvPr/>
        </p:nvSpPr>
        <p:spPr>
          <a:xfrm rot="7012400">
            <a:off x="4081629" y="4424956"/>
            <a:ext cx="279264" cy="2659940"/>
          </a:xfrm>
          <a:prstGeom prst="leftBrace">
            <a:avLst/>
          </a:prstGeom>
          <a:ln>
            <a:solidFill>
              <a:srgbClr val="F21AD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TextBox 12"/>
          <p:cNvSpPr txBox="1"/>
          <p:nvPr/>
        </p:nvSpPr>
        <p:spPr>
          <a:xfrm>
            <a:off x="3962400" y="5257800"/>
            <a:ext cx="1600200" cy="338554"/>
          </a:xfrm>
          <a:prstGeom prst="rect">
            <a:avLst/>
          </a:prstGeom>
          <a:noFill/>
        </p:spPr>
        <p:txBody>
          <a:bodyPr wrap="square" rtlCol="0">
            <a:spAutoFit/>
          </a:bodyPr>
          <a:lstStyle/>
          <a:p>
            <a:r>
              <a:rPr lang="en-US" sz="1600" b="1" i="1" dirty="0">
                <a:solidFill>
                  <a:srgbClr val="F21AD8"/>
                </a:solidFill>
              </a:rPr>
              <a:t>price inelastic</a:t>
            </a:r>
          </a:p>
        </p:txBody>
      </p:sp>
      <p:sp>
        <p:nvSpPr>
          <p:cNvPr id="14" name="TextBox 13"/>
          <p:cNvSpPr txBox="1"/>
          <p:nvPr/>
        </p:nvSpPr>
        <p:spPr>
          <a:xfrm>
            <a:off x="457200" y="2286000"/>
            <a:ext cx="7620000" cy="646331"/>
          </a:xfrm>
          <a:prstGeom prst="rect">
            <a:avLst/>
          </a:prstGeom>
          <a:noFill/>
        </p:spPr>
        <p:txBody>
          <a:bodyPr wrap="square" rtlCol="0">
            <a:spAutoFit/>
          </a:bodyPr>
          <a:lstStyle/>
          <a:p>
            <a:r>
              <a:rPr lang="en-US" dirty="0"/>
              <a:t>Along the </a:t>
            </a:r>
            <a:r>
              <a:rPr lang="en-US" b="1" i="1" dirty="0">
                <a:solidFill>
                  <a:srgbClr val="0000FF"/>
                </a:solidFill>
              </a:rPr>
              <a:t>price elastic </a:t>
            </a:r>
            <a:r>
              <a:rPr lang="en-US" dirty="0"/>
              <a:t>part of demand, a 1% increase in price leads to </a:t>
            </a:r>
            <a:r>
              <a:rPr lang="en-US" b="1" i="1" dirty="0"/>
              <a:t>more</a:t>
            </a:r>
            <a:r>
              <a:rPr lang="en-US" i="1" dirty="0"/>
              <a:t> than a 1% decrease in quantity demanded</a:t>
            </a:r>
            <a:r>
              <a:rPr lang="en-US" dirty="0"/>
              <a:t>.</a:t>
            </a:r>
          </a:p>
        </p:txBody>
      </p:sp>
      <p:sp>
        <p:nvSpPr>
          <p:cNvPr id="15" name="TextBox 14"/>
          <p:cNvSpPr txBox="1"/>
          <p:nvPr/>
        </p:nvSpPr>
        <p:spPr>
          <a:xfrm>
            <a:off x="4267200" y="3505200"/>
            <a:ext cx="3505200" cy="1200329"/>
          </a:xfrm>
          <a:prstGeom prst="rect">
            <a:avLst/>
          </a:prstGeom>
          <a:noFill/>
        </p:spPr>
        <p:txBody>
          <a:bodyPr wrap="square" rtlCol="0">
            <a:spAutoFit/>
          </a:bodyPr>
          <a:lstStyle/>
          <a:p>
            <a:r>
              <a:rPr lang="en-US" dirty="0"/>
              <a:t>And along the </a:t>
            </a:r>
            <a:r>
              <a:rPr lang="en-US" b="1" i="1" dirty="0">
                <a:solidFill>
                  <a:srgbClr val="F21AD8"/>
                </a:solidFill>
              </a:rPr>
              <a:t>price inelastic</a:t>
            </a:r>
            <a:r>
              <a:rPr lang="en-US" b="1" i="1" dirty="0">
                <a:solidFill>
                  <a:srgbClr val="0000FF"/>
                </a:solidFill>
              </a:rPr>
              <a:t> </a:t>
            </a:r>
            <a:r>
              <a:rPr lang="en-US" dirty="0"/>
              <a:t>part of demand, a 1% increase in price leads to </a:t>
            </a:r>
            <a:r>
              <a:rPr lang="en-US" b="1" i="1" dirty="0"/>
              <a:t>less</a:t>
            </a:r>
            <a:r>
              <a:rPr lang="en-US" i="1" dirty="0"/>
              <a:t> than a 1% decrease in quantity demanded</a:t>
            </a:r>
            <a:r>
              <a:rPr lang="en-US" dirty="0"/>
              <a:t>.</a:t>
            </a:r>
          </a:p>
        </p:txBody>
      </p:sp>
      <p:sp>
        <p:nvSpPr>
          <p:cNvPr id="16" name="Title 2"/>
          <p:cNvSpPr txBox="1">
            <a:spLocks/>
          </p:cNvSpPr>
          <p:nvPr/>
        </p:nvSpPr>
        <p:spPr>
          <a:xfrm>
            <a:off x="0" y="-19506"/>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sz="3600" dirty="0"/>
              <a:t>Review of Price Elasticity and Linear Demand</a:t>
            </a:r>
          </a:p>
        </p:txBody>
      </p:sp>
      <p:sp>
        <p:nvSpPr>
          <p:cNvPr id="17" name="Footer Placeholder 1">
            <a:extLst>
              <a:ext uri="{FF2B5EF4-FFF2-40B4-BE49-F238E27FC236}">
                <a16:creationId xmlns:a16="http://schemas.microsoft.com/office/drawing/2014/main" id="{34F5E8E5-638E-4273-917B-F596874160AC}"/>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8100"/>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Maximizing Expected Profit</a:t>
            </a:r>
          </a:p>
        </p:txBody>
      </p:sp>
      <p:sp>
        <p:nvSpPr>
          <p:cNvPr id="6" name="TextBox 5"/>
          <p:cNvSpPr txBox="1"/>
          <p:nvPr/>
        </p:nvSpPr>
        <p:spPr>
          <a:xfrm>
            <a:off x="304800" y="2173069"/>
            <a:ext cx="8458200" cy="646331"/>
          </a:xfrm>
          <a:prstGeom prst="rect">
            <a:avLst/>
          </a:prstGeom>
          <a:noFill/>
        </p:spPr>
        <p:txBody>
          <a:bodyPr wrap="square" rtlCol="0">
            <a:spAutoFit/>
          </a:bodyPr>
          <a:lstStyle/>
          <a:p>
            <a:r>
              <a:rPr lang="en-US" dirty="0"/>
              <a:t>Substituting in our previously derived expressions for demands in this expression for expected profit, we can then write the monopolist’s optimization problem as</a:t>
            </a:r>
          </a:p>
        </p:txBody>
      </p:sp>
      <p:pic>
        <p:nvPicPr>
          <p:cNvPr id="7" name="Picture 6"/>
          <p:cNvPicPr>
            <a:picLocks noChangeAspect="1"/>
          </p:cNvPicPr>
          <p:nvPr/>
        </p:nvPicPr>
        <p:blipFill>
          <a:blip r:embed="rId2"/>
          <a:stretch>
            <a:fillRect/>
          </a:stretch>
        </p:blipFill>
        <p:spPr>
          <a:xfrm>
            <a:off x="533400" y="1295400"/>
            <a:ext cx="7819136" cy="731520"/>
          </a:xfrm>
          <a:prstGeom prst="rect">
            <a:avLst/>
          </a:prstGeom>
        </p:spPr>
      </p:pic>
      <p:sp>
        <p:nvSpPr>
          <p:cNvPr id="8" name="Rectangle 7"/>
          <p:cNvSpPr/>
          <p:nvPr/>
        </p:nvSpPr>
        <p:spPr>
          <a:xfrm>
            <a:off x="1371600" y="1524000"/>
            <a:ext cx="2362200" cy="381000"/>
          </a:xfrm>
          <a:prstGeom prst="rect">
            <a:avLst/>
          </a:prstGeom>
          <a:solidFill>
            <a:srgbClr val="3366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4864608" y="1295400"/>
            <a:ext cx="3505200" cy="762000"/>
          </a:xfrm>
          <a:prstGeom prst="rect">
            <a:avLst/>
          </a:prstGeom>
          <a:solidFill>
            <a:srgbClr val="F935C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33400" y="1219200"/>
            <a:ext cx="7848600" cy="9144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928624" y="2915059"/>
            <a:ext cx="7148576" cy="1312672"/>
          </a:xfrm>
          <a:prstGeom prst="rect">
            <a:avLst/>
          </a:prstGeom>
        </p:spPr>
      </p:pic>
      <p:sp>
        <p:nvSpPr>
          <p:cNvPr id="12" name="TextBox 11"/>
          <p:cNvSpPr txBox="1"/>
          <p:nvPr/>
        </p:nvSpPr>
        <p:spPr>
          <a:xfrm>
            <a:off x="304800" y="4267200"/>
            <a:ext cx="8305800" cy="646331"/>
          </a:xfrm>
          <a:prstGeom prst="rect">
            <a:avLst/>
          </a:prstGeom>
          <a:noFill/>
        </p:spPr>
        <p:txBody>
          <a:bodyPr wrap="square" rtlCol="0">
            <a:spAutoFit/>
          </a:bodyPr>
          <a:lstStyle/>
          <a:p>
            <a:r>
              <a:rPr lang="en-US" dirty="0"/>
              <a:t>which then solves in the usual way to give us the profit maximizing price charged to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b="1" dirty="0"/>
              <a:t> </a:t>
            </a:r>
            <a:r>
              <a:rPr lang="en-US" dirty="0"/>
              <a:t>as </a:t>
            </a:r>
          </a:p>
        </p:txBody>
      </p:sp>
      <p:pic>
        <p:nvPicPr>
          <p:cNvPr id="13" name="Picture 12"/>
          <p:cNvPicPr>
            <a:picLocks noChangeAspect="1"/>
          </p:cNvPicPr>
          <p:nvPr/>
        </p:nvPicPr>
        <p:blipFill>
          <a:blip r:embed="rId4"/>
          <a:stretch>
            <a:fillRect/>
          </a:stretch>
        </p:blipFill>
        <p:spPr>
          <a:xfrm>
            <a:off x="3200400" y="4724400"/>
            <a:ext cx="2832608" cy="650240"/>
          </a:xfrm>
          <a:prstGeom prst="rect">
            <a:avLst/>
          </a:prstGeom>
        </p:spPr>
      </p:pic>
      <p:sp>
        <p:nvSpPr>
          <p:cNvPr id="14" name="TextBox 13"/>
          <p:cNvSpPr txBox="1"/>
          <p:nvPr/>
        </p:nvSpPr>
        <p:spPr>
          <a:xfrm>
            <a:off x="304800" y="5450840"/>
            <a:ext cx="8610600" cy="1200329"/>
          </a:xfrm>
          <a:prstGeom prst="rect">
            <a:avLst/>
          </a:prstGeom>
          <a:noFill/>
        </p:spPr>
        <p:txBody>
          <a:bodyPr wrap="square" rtlCol="0">
            <a:spAutoFit/>
          </a:bodyPr>
          <a:lstStyle/>
          <a:p>
            <a:r>
              <a:rPr lang="en-US" dirty="0"/>
              <a:t>The </a:t>
            </a:r>
            <a:r>
              <a:rPr lang="en-US" b="1" dirty="0"/>
              <a:t>four</a:t>
            </a:r>
            <a:r>
              <a:rPr lang="en-US" dirty="0"/>
              <a:t> elements of the two 2-part tariffs then emerge directly from this, with </a:t>
            </a:r>
            <a:r>
              <a:rPr lang="en-US" i="1" dirty="0"/>
              <a:t>high-demand </a:t>
            </a:r>
            <a:r>
              <a:rPr lang="en-US" dirty="0"/>
              <a:t>consumers charged a per-unit price </a:t>
            </a:r>
            <a:r>
              <a:rPr lang="en-US" i="1" dirty="0">
                <a:latin typeface="Times New Roman"/>
              </a:rPr>
              <a:t>c</a:t>
            </a:r>
            <a:r>
              <a:rPr lang="en-US" dirty="0"/>
              <a:t>, with </a:t>
            </a:r>
            <a:r>
              <a:rPr lang="en-US" i="1" dirty="0"/>
              <a:t>both</a:t>
            </a:r>
            <a:r>
              <a:rPr lang="en-US" dirty="0"/>
              <a:t> consumers charged the </a:t>
            </a:r>
            <a:r>
              <a:rPr lang="en-US" i="1" dirty="0"/>
              <a:t>blue </a:t>
            </a:r>
            <a:r>
              <a:rPr lang="en-US" i="1" dirty="0">
                <a:latin typeface="Times New Roman"/>
              </a:rPr>
              <a:t>CS</a:t>
            </a:r>
            <a:r>
              <a:rPr lang="en-US" baseline="30000" dirty="0">
                <a:latin typeface="Times New Roman"/>
              </a:rPr>
              <a:t>1</a:t>
            </a:r>
            <a:r>
              <a:rPr lang="en-US" i="1" dirty="0"/>
              <a:t> </a:t>
            </a:r>
            <a:r>
              <a:rPr lang="en-US" dirty="0"/>
              <a:t>as a fixed fee and with </a:t>
            </a:r>
            <a:r>
              <a:rPr lang="en-US" i="1" dirty="0"/>
              <a:t>high-demand </a:t>
            </a:r>
            <a:r>
              <a:rPr lang="en-US" dirty="0"/>
              <a:t>consumers charged the</a:t>
            </a:r>
            <a:r>
              <a:rPr lang="en-US" i="1" dirty="0"/>
              <a:t> additional magenta </a:t>
            </a:r>
            <a:r>
              <a:rPr lang="en-US" dirty="0"/>
              <a:t>area as part of their fixed fee.</a:t>
            </a:r>
            <a:r>
              <a:rPr lang="en-US" i="1" dirty="0"/>
              <a:t> </a:t>
            </a:r>
            <a:endParaRPr lang="en-US" dirty="0"/>
          </a:p>
        </p:txBody>
      </p:sp>
      <p:sp>
        <p:nvSpPr>
          <p:cNvPr id="15" name="Footer Placeholder 1">
            <a:extLst>
              <a:ext uri="{FF2B5EF4-FFF2-40B4-BE49-F238E27FC236}">
                <a16:creationId xmlns:a16="http://schemas.microsoft.com/office/drawing/2014/main" id="{C5057C9D-B6BF-4D05-A7AF-873B75343800}"/>
              </a:ext>
            </a:extLst>
          </p:cNvPr>
          <p:cNvSpPr txBox="1">
            <a:spLocks/>
          </p:cNvSpPr>
          <p:nvPr/>
        </p:nvSpPr>
        <p:spPr>
          <a:xfrm>
            <a:off x="287909" y="807721"/>
            <a:ext cx="830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For use with Nechyba,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6731"/>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The Possibility of Dumping Type 1 Consumers</a:t>
            </a:r>
          </a:p>
        </p:txBody>
      </p:sp>
      <p:pic>
        <p:nvPicPr>
          <p:cNvPr id="6" name="Picture 5"/>
          <p:cNvPicPr>
            <a:picLocks noChangeAspect="1"/>
          </p:cNvPicPr>
          <p:nvPr/>
        </p:nvPicPr>
        <p:blipFill>
          <a:blip r:embed="rId2"/>
          <a:stretch>
            <a:fillRect/>
          </a:stretch>
        </p:blipFill>
        <p:spPr>
          <a:xfrm>
            <a:off x="152400" y="2919984"/>
            <a:ext cx="5158307" cy="3861816"/>
          </a:xfrm>
          <a:prstGeom prst="rect">
            <a:avLst/>
          </a:prstGeom>
        </p:spPr>
      </p:pic>
      <p:sp>
        <p:nvSpPr>
          <p:cNvPr id="7" name="TextBox 6"/>
          <p:cNvSpPr txBox="1"/>
          <p:nvPr/>
        </p:nvSpPr>
        <p:spPr>
          <a:xfrm>
            <a:off x="304800" y="1143000"/>
            <a:ext cx="8534400" cy="646331"/>
          </a:xfrm>
          <a:prstGeom prst="rect">
            <a:avLst/>
          </a:prstGeom>
          <a:noFill/>
        </p:spPr>
        <p:txBody>
          <a:bodyPr wrap="square" rtlCol="0">
            <a:spAutoFit/>
          </a:bodyPr>
          <a:lstStyle/>
          <a:p>
            <a:r>
              <a:rPr lang="en-US" dirty="0"/>
              <a:t>The two 2-part </a:t>
            </a:r>
            <a:r>
              <a:rPr lang="en-US" i="1" dirty="0"/>
              <a:t>second-degree price discriminating </a:t>
            </a:r>
            <a:r>
              <a:rPr lang="en-US" dirty="0"/>
              <a:t>tariffs we have derived are profit maximizing given that monopolists cannot identify </a:t>
            </a:r>
            <a:r>
              <a:rPr lang="en-US" i="1" dirty="0"/>
              <a:t>individual types …</a:t>
            </a:r>
            <a:endParaRPr lang="en-US" dirty="0"/>
          </a:p>
        </p:txBody>
      </p:sp>
      <p:sp>
        <p:nvSpPr>
          <p:cNvPr id="8" name="TextBox 7"/>
          <p:cNvSpPr txBox="1"/>
          <p:nvPr/>
        </p:nvSpPr>
        <p:spPr>
          <a:xfrm>
            <a:off x="304800" y="1764268"/>
            <a:ext cx="8534400" cy="369332"/>
          </a:xfrm>
          <a:prstGeom prst="rect">
            <a:avLst/>
          </a:prstGeom>
          <a:noFill/>
        </p:spPr>
        <p:txBody>
          <a:bodyPr wrap="square" rtlCol="0">
            <a:spAutoFit/>
          </a:bodyPr>
          <a:lstStyle/>
          <a:p>
            <a:r>
              <a:rPr lang="en-US" dirty="0"/>
              <a:t>… </a:t>
            </a:r>
            <a:r>
              <a:rPr lang="en-US" b="1" i="1" dirty="0"/>
              <a:t>unless </a:t>
            </a:r>
            <a:r>
              <a:rPr lang="en-US" dirty="0"/>
              <a:t>there are sufficiently few </a:t>
            </a:r>
            <a:r>
              <a:rPr lang="en-US" i="1" dirty="0"/>
              <a:t>low-demand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a:t>
            </a:r>
            <a:r>
              <a:rPr lang="en-US" dirty="0"/>
              <a:t>; i.e. unless </a:t>
            </a:r>
            <a:r>
              <a:rPr lang="en-US" i="1" dirty="0">
                <a:latin typeface="Symbol"/>
              </a:rPr>
              <a:t>g</a:t>
            </a:r>
            <a:r>
              <a:rPr lang="en-US" dirty="0"/>
              <a:t> is sufficiently low. </a:t>
            </a:r>
            <a:endParaRPr lang="en-US" b="1" i="1" dirty="0"/>
          </a:p>
        </p:txBody>
      </p:sp>
      <p:sp>
        <p:nvSpPr>
          <p:cNvPr id="9" name="TextBox 8"/>
          <p:cNvSpPr txBox="1"/>
          <p:nvPr/>
        </p:nvSpPr>
        <p:spPr>
          <a:xfrm>
            <a:off x="304800" y="2133600"/>
            <a:ext cx="8686800" cy="646331"/>
          </a:xfrm>
          <a:prstGeom prst="rect">
            <a:avLst/>
          </a:prstGeom>
          <a:noFill/>
        </p:spPr>
        <p:txBody>
          <a:bodyPr wrap="square" rtlCol="0">
            <a:spAutoFit/>
          </a:bodyPr>
          <a:lstStyle/>
          <a:p>
            <a:r>
              <a:rPr lang="en-US" dirty="0"/>
              <a:t>Under the two 2-part tariffs, monopolists </a:t>
            </a:r>
            <a:r>
              <a:rPr lang="en-US" i="1" dirty="0"/>
              <a:t>give up the </a:t>
            </a:r>
            <a:r>
              <a:rPr lang="en-US" b="1" i="1" dirty="0">
                <a:solidFill>
                  <a:srgbClr val="00AE00"/>
                </a:solidFill>
              </a:rPr>
              <a:t>shaded green </a:t>
            </a:r>
            <a:r>
              <a:rPr lang="en-US" dirty="0"/>
              <a:t>area from high-demand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dirty="0"/>
              <a:t> in order to be able to collect the </a:t>
            </a:r>
            <a:r>
              <a:rPr lang="en-US" b="1" i="1" dirty="0">
                <a:solidFill>
                  <a:srgbClr val="3366FF"/>
                </a:solidFill>
              </a:rPr>
              <a:t>shaded blue </a:t>
            </a:r>
            <a:r>
              <a:rPr lang="en-US" dirty="0"/>
              <a:t>area from </a:t>
            </a:r>
            <a:r>
              <a:rPr lang="en-US" i="1" dirty="0"/>
              <a:t>low-demand</a:t>
            </a:r>
            <a:r>
              <a:rPr lang="en-US" dirty="0"/>
              <a:t>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dirty="0"/>
              <a:t>.</a:t>
            </a:r>
          </a:p>
        </p:txBody>
      </p:sp>
      <p:sp>
        <p:nvSpPr>
          <p:cNvPr id="10" name="TextBox 9"/>
          <p:cNvSpPr txBox="1"/>
          <p:nvPr/>
        </p:nvSpPr>
        <p:spPr>
          <a:xfrm>
            <a:off x="1981200" y="2895600"/>
            <a:ext cx="6781800" cy="1200329"/>
          </a:xfrm>
          <a:prstGeom prst="rect">
            <a:avLst/>
          </a:prstGeom>
          <a:noFill/>
        </p:spPr>
        <p:txBody>
          <a:bodyPr wrap="square" rtlCol="0">
            <a:spAutoFit/>
          </a:bodyPr>
          <a:lstStyle/>
          <a:p>
            <a:r>
              <a:rPr lang="en-US" dirty="0"/>
              <a:t>If there aren’t enough </a:t>
            </a:r>
            <a:r>
              <a:rPr lang="en-US" i="1" dirty="0"/>
              <a:t>low-demand</a:t>
            </a:r>
            <a:r>
              <a:rPr lang="en-US" dirty="0"/>
              <a:t>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dirty="0"/>
              <a:t>, the monopolist can increase profit by setting a </a:t>
            </a:r>
            <a:r>
              <a:rPr lang="en-US" i="1" dirty="0"/>
              <a:t>single </a:t>
            </a:r>
            <a:r>
              <a:rPr lang="en-US" dirty="0"/>
              <a:t>2-part tariff, with per unit price equal to marginal cost </a:t>
            </a:r>
            <a:r>
              <a:rPr lang="en-US" i="1" dirty="0">
                <a:latin typeface="Times New Roman"/>
              </a:rPr>
              <a:t>c</a:t>
            </a:r>
            <a:r>
              <a:rPr lang="en-US" dirty="0"/>
              <a:t> and the fixed fee equal to the </a:t>
            </a:r>
            <a:r>
              <a:rPr lang="en-US" i="1" dirty="0"/>
              <a:t>sum of the blue, green and magenta </a:t>
            </a:r>
            <a:r>
              <a:rPr lang="en-US" dirty="0"/>
              <a:t>areas.</a:t>
            </a:r>
          </a:p>
        </p:txBody>
      </p:sp>
      <p:sp>
        <p:nvSpPr>
          <p:cNvPr id="11" name="TextBox 10"/>
          <p:cNvSpPr txBox="1"/>
          <p:nvPr/>
        </p:nvSpPr>
        <p:spPr>
          <a:xfrm>
            <a:off x="2895600" y="4114800"/>
            <a:ext cx="5867400" cy="646331"/>
          </a:xfrm>
          <a:prstGeom prst="rect">
            <a:avLst/>
          </a:prstGeom>
          <a:noFill/>
        </p:spPr>
        <p:txBody>
          <a:bodyPr wrap="square" rtlCol="0">
            <a:spAutoFit/>
          </a:bodyPr>
          <a:lstStyle/>
          <a:p>
            <a:r>
              <a:rPr lang="en-US" dirty="0"/>
              <a:t>As a result, </a:t>
            </a:r>
            <a:r>
              <a:rPr lang="en-US" i="1" dirty="0"/>
              <a:t>low-demand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dirty="0"/>
              <a:t> would no longer purchase any output …</a:t>
            </a:r>
          </a:p>
        </p:txBody>
      </p:sp>
      <p:sp>
        <p:nvSpPr>
          <p:cNvPr id="12" name="TextBox 11"/>
          <p:cNvSpPr txBox="1"/>
          <p:nvPr/>
        </p:nvSpPr>
        <p:spPr>
          <a:xfrm>
            <a:off x="3429000" y="4800600"/>
            <a:ext cx="5410200" cy="1200329"/>
          </a:xfrm>
          <a:prstGeom prst="rect">
            <a:avLst/>
          </a:prstGeom>
          <a:noFill/>
        </p:spPr>
        <p:txBody>
          <a:bodyPr wrap="square" rtlCol="0">
            <a:spAutoFit/>
          </a:bodyPr>
          <a:lstStyle/>
          <a:p>
            <a:r>
              <a:rPr lang="en-US" dirty="0"/>
              <a:t>… and the monopolist essentially becomes a </a:t>
            </a:r>
            <a:r>
              <a:rPr lang="en-US" b="1" i="1" dirty="0"/>
              <a:t>first-degree price discriminator </a:t>
            </a:r>
            <a:r>
              <a:rPr lang="en-US" dirty="0"/>
              <a:t>relative to the </a:t>
            </a:r>
            <a:r>
              <a:rPr lang="en-US" i="1" dirty="0"/>
              <a:t>high-demand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dirty="0"/>
              <a:t> by focusing only on them and giving up on </a:t>
            </a:r>
            <a:r>
              <a:rPr lang="en-US" i="1" dirty="0"/>
              <a:t>low-demand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dirty="0"/>
              <a:t>.</a:t>
            </a:r>
          </a:p>
        </p:txBody>
      </p:sp>
      <p:sp>
        <p:nvSpPr>
          <p:cNvPr id="13" name="Footer Placeholder 1">
            <a:extLst>
              <a:ext uri="{FF2B5EF4-FFF2-40B4-BE49-F238E27FC236}">
                <a16:creationId xmlns:a16="http://schemas.microsoft.com/office/drawing/2014/main" id="{B4DB21AA-B2B8-4D18-BE45-483C4E96B7E6}"/>
              </a:ext>
            </a:extLst>
          </p:cNvPr>
          <p:cNvSpPr txBox="1">
            <a:spLocks/>
          </p:cNvSpPr>
          <p:nvPr/>
        </p:nvSpPr>
        <p:spPr>
          <a:xfrm>
            <a:off x="287909" y="807721"/>
            <a:ext cx="830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use with </a:t>
            </a:r>
            <a:r>
              <a:rPr lang="en-GB" dirty="0" err="1"/>
              <a:t>Nechyba</a:t>
            </a:r>
            <a:r>
              <a:rPr lang="en-GB" dirty="0"/>
              <a:t>, Intermediate Microeconomics © 2018 Cengage EMEA, ISBN: 9781473759008</a:t>
            </a:r>
            <a:endParaRPr lang="en-US" dirty="0"/>
          </a:p>
        </p:txBody>
      </p:sp>
      <p:sp>
        <p:nvSpPr>
          <p:cNvPr id="14" name="TextBox 13">
            <a:extLst>
              <a:ext uri="{FF2B5EF4-FFF2-40B4-BE49-F238E27FC236}">
                <a16:creationId xmlns:a16="http://schemas.microsoft.com/office/drawing/2014/main" id="{2A8F940B-D846-48BB-8AF3-B9D7825AF69C}"/>
              </a:ext>
            </a:extLst>
          </p:cNvPr>
          <p:cNvSpPr txBox="1"/>
          <p:nvPr/>
        </p:nvSpPr>
        <p:spPr>
          <a:xfrm>
            <a:off x="609600" y="2836157"/>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F0D51268-9184-48FD-8137-1B9B19C5F3D4}"/>
              </a:ext>
            </a:extLst>
          </p:cNvPr>
          <p:cNvSpPr txBox="1"/>
          <p:nvPr/>
        </p:nvSpPr>
        <p:spPr>
          <a:xfrm>
            <a:off x="514350" y="2859883"/>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Comparing Different Monopoly Pricing</a:t>
            </a:r>
          </a:p>
        </p:txBody>
      </p:sp>
      <p:pic>
        <p:nvPicPr>
          <p:cNvPr id="6" name="Picture 5"/>
          <p:cNvPicPr>
            <a:picLocks noChangeAspect="1"/>
          </p:cNvPicPr>
          <p:nvPr/>
        </p:nvPicPr>
        <p:blipFill>
          <a:blip r:embed="rId2"/>
          <a:stretch>
            <a:fillRect/>
          </a:stretch>
        </p:blipFill>
        <p:spPr>
          <a:xfrm>
            <a:off x="36576" y="1295400"/>
            <a:ext cx="9078722" cy="759841"/>
          </a:xfrm>
          <a:prstGeom prst="rect">
            <a:avLst/>
          </a:prstGeom>
        </p:spPr>
      </p:pic>
      <p:pic>
        <p:nvPicPr>
          <p:cNvPr id="7" name="Picture 6"/>
          <p:cNvPicPr>
            <a:picLocks noChangeAspect="1"/>
          </p:cNvPicPr>
          <p:nvPr/>
        </p:nvPicPr>
        <p:blipFill>
          <a:blip r:embed="rId3"/>
          <a:stretch>
            <a:fillRect/>
          </a:stretch>
        </p:blipFill>
        <p:spPr>
          <a:xfrm>
            <a:off x="36576" y="2058797"/>
            <a:ext cx="740156" cy="4799203"/>
          </a:xfrm>
          <a:prstGeom prst="rect">
            <a:avLst/>
          </a:prstGeom>
        </p:spPr>
      </p:pic>
      <p:pic>
        <p:nvPicPr>
          <p:cNvPr id="8" name="Picture 7"/>
          <p:cNvPicPr>
            <a:picLocks noChangeAspect="1"/>
          </p:cNvPicPr>
          <p:nvPr/>
        </p:nvPicPr>
        <p:blipFill>
          <a:blip r:embed="rId4"/>
          <a:stretch>
            <a:fillRect/>
          </a:stretch>
        </p:blipFill>
        <p:spPr>
          <a:xfrm>
            <a:off x="768096" y="2060448"/>
            <a:ext cx="1625981" cy="4795266"/>
          </a:xfrm>
          <a:prstGeom prst="rect">
            <a:avLst/>
          </a:prstGeom>
        </p:spPr>
      </p:pic>
      <p:pic>
        <p:nvPicPr>
          <p:cNvPr id="9" name="Picture 8"/>
          <p:cNvPicPr>
            <a:picLocks noChangeAspect="1"/>
          </p:cNvPicPr>
          <p:nvPr/>
        </p:nvPicPr>
        <p:blipFill>
          <a:blip r:embed="rId5"/>
          <a:stretch>
            <a:fillRect/>
          </a:stretch>
        </p:blipFill>
        <p:spPr>
          <a:xfrm>
            <a:off x="2386584" y="2060448"/>
            <a:ext cx="1751965" cy="4787392"/>
          </a:xfrm>
          <a:prstGeom prst="rect">
            <a:avLst/>
          </a:prstGeom>
        </p:spPr>
      </p:pic>
      <p:pic>
        <p:nvPicPr>
          <p:cNvPr id="10" name="Picture 9"/>
          <p:cNvPicPr>
            <a:picLocks noChangeAspect="1"/>
          </p:cNvPicPr>
          <p:nvPr/>
        </p:nvPicPr>
        <p:blipFill>
          <a:blip r:embed="rId6"/>
          <a:stretch>
            <a:fillRect/>
          </a:stretch>
        </p:blipFill>
        <p:spPr>
          <a:xfrm>
            <a:off x="4133088" y="2057400"/>
            <a:ext cx="1543304" cy="4732274"/>
          </a:xfrm>
          <a:prstGeom prst="rect">
            <a:avLst/>
          </a:prstGeom>
        </p:spPr>
      </p:pic>
      <p:pic>
        <p:nvPicPr>
          <p:cNvPr id="11" name="Picture 10"/>
          <p:cNvPicPr>
            <a:picLocks noChangeAspect="1"/>
          </p:cNvPicPr>
          <p:nvPr/>
        </p:nvPicPr>
        <p:blipFill>
          <a:blip r:embed="rId7"/>
          <a:stretch>
            <a:fillRect/>
          </a:stretch>
        </p:blipFill>
        <p:spPr>
          <a:xfrm>
            <a:off x="5669280" y="2057400"/>
            <a:ext cx="1976374" cy="4728337"/>
          </a:xfrm>
          <a:prstGeom prst="rect">
            <a:avLst/>
          </a:prstGeom>
        </p:spPr>
      </p:pic>
      <p:pic>
        <p:nvPicPr>
          <p:cNvPr id="12" name="Picture 11"/>
          <p:cNvPicPr>
            <a:picLocks noChangeAspect="1"/>
          </p:cNvPicPr>
          <p:nvPr/>
        </p:nvPicPr>
        <p:blipFill>
          <a:blip r:embed="rId8"/>
          <a:stretch>
            <a:fillRect/>
          </a:stretch>
        </p:blipFill>
        <p:spPr>
          <a:xfrm>
            <a:off x="7626096" y="2051304"/>
            <a:ext cx="1452753" cy="4716526"/>
          </a:xfrm>
          <a:prstGeom prst="rect">
            <a:avLst/>
          </a:prstGeom>
        </p:spPr>
      </p:pic>
      <p:sp>
        <p:nvSpPr>
          <p:cNvPr id="13" name="Footer Placeholder 1">
            <a:extLst>
              <a:ext uri="{FF2B5EF4-FFF2-40B4-BE49-F238E27FC236}">
                <a16:creationId xmlns:a16="http://schemas.microsoft.com/office/drawing/2014/main" id="{E286B584-FC9A-49E8-882C-DC392684F205}"/>
              </a:ext>
            </a:extLst>
          </p:cNvPr>
          <p:cNvSpPr txBox="1">
            <a:spLocks/>
          </p:cNvSpPr>
          <p:nvPr/>
        </p:nvSpPr>
        <p:spPr>
          <a:xfrm>
            <a:off x="287909" y="807721"/>
            <a:ext cx="830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128" y="-9832"/>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Welfare Effects of Price Discrimination</a:t>
            </a:r>
          </a:p>
        </p:txBody>
      </p:sp>
      <p:sp>
        <p:nvSpPr>
          <p:cNvPr id="6" name="TextBox 5"/>
          <p:cNvSpPr txBox="1"/>
          <p:nvPr/>
        </p:nvSpPr>
        <p:spPr>
          <a:xfrm>
            <a:off x="267767" y="2013188"/>
            <a:ext cx="875233" cy="369332"/>
          </a:xfrm>
          <a:prstGeom prst="rect">
            <a:avLst/>
          </a:prstGeom>
          <a:noFill/>
        </p:spPr>
        <p:txBody>
          <a:bodyPr wrap="square" rtlCol="0">
            <a:spAutoFit/>
          </a:bodyPr>
          <a:lstStyle/>
          <a:p>
            <a:r>
              <a:rPr lang="en-US" dirty="0"/>
              <a:t>Profit</a:t>
            </a:r>
          </a:p>
        </p:txBody>
      </p:sp>
      <p:sp>
        <p:nvSpPr>
          <p:cNvPr id="7" name="TextBox 6"/>
          <p:cNvSpPr txBox="1"/>
          <p:nvPr/>
        </p:nvSpPr>
        <p:spPr>
          <a:xfrm>
            <a:off x="242129" y="2907268"/>
            <a:ext cx="3697481" cy="369332"/>
          </a:xfrm>
          <a:prstGeom prst="rect">
            <a:avLst/>
          </a:prstGeom>
          <a:noFill/>
        </p:spPr>
        <p:txBody>
          <a:bodyPr wrap="square" rtlCol="0">
            <a:spAutoFit/>
          </a:bodyPr>
          <a:lstStyle/>
          <a:p>
            <a:r>
              <a:rPr lang="en-US" i="1" dirty="0"/>
              <a:t>Low-Demand </a:t>
            </a:r>
            <a:r>
              <a:rPr lang="en-US" dirty="0"/>
              <a:t>Consumer Surplus</a:t>
            </a:r>
            <a:endParaRPr lang="en-US" i="1" dirty="0"/>
          </a:p>
        </p:txBody>
      </p:sp>
      <p:sp>
        <p:nvSpPr>
          <p:cNvPr id="8" name="TextBox 7"/>
          <p:cNvSpPr txBox="1"/>
          <p:nvPr/>
        </p:nvSpPr>
        <p:spPr>
          <a:xfrm>
            <a:off x="242129" y="4290536"/>
            <a:ext cx="3697481" cy="369332"/>
          </a:xfrm>
          <a:prstGeom prst="rect">
            <a:avLst/>
          </a:prstGeom>
          <a:noFill/>
        </p:spPr>
        <p:txBody>
          <a:bodyPr wrap="square" rtlCol="0">
            <a:spAutoFit/>
          </a:bodyPr>
          <a:lstStyle/>
          <a:p>
            <a:r>
              <a:rPr lang="en-US" i="1" dirty="0"/>
              <a:t>High-Demand </a:t>
            </a:r>
            <a:r>
              <a:rPr lang="en-US" dirty="0"/>
              <a:t>Consumer Surplus</a:t>
            </a:r>
            <a:endParaRPr lang="en-US" i="1" dirty="0"/>
          </a:p>
        </p:txBody>
      </p:sp>
      <p:sp>
        <p:nvSpPr>
          <p:cNvPr id="9" name="TextBox 8"/>
          <p:cNvSpPr txBox="1"/>
          <p:nvPr/>
        </p:nvSpPr>
        <p:spPr>
          <a:xfrm>
            <a:off x="228600" y="5705856"/>
            <a:ext cx="3697481" cy="369332"/>
          </a:xfrm>
          <a:prstGeom prst="rect">
            <a:avLst/>
          </a:prstGeom>
          <a:noFill/>
        </p:spPr>
        <p:txBody>
          <a:bodyPr wrap="square" rtlCol="0">
            <a:spAutoFit/>
          </a:bodyPr>
          <a:lstStyle/>
          <a:p>
            <a:r>
              <a:rPr lang="en-US" dirty="0"/>
              <a:t>Deadweight Loss</a:t>
            </a:r>
          </a:p>
        </p:txBody>
      </p:sp>
      <p:pic>
        <p:nvPicPr>
          <p:cNvPr id="10" name="Picture 9"/>
          <p:cNvPicPr>
            <a:picLocks noChangeAspect="1"/>
          </p:cNvPicPr>
          <p:nvPr/>
        </p:nvPicPr>
        <p:blipFill>
          <a:blip r:embed="rId2"/>
          <a:stretch>
            <a:fillRect/>
          </a:stretch>
        </p:blipFill>
        <p:spPr>
          <a:xfrm>
            <a:off x="1524000" y="2013188"/>
            <a:ext cx="6563360" cy="365760"/>
          </a:xfrm>
          <a:prstGeom prst="rect">
            <a:avLst/>
          </a:prstGeom>
        </p:spPr>
      </p:pic>
      <p:pic>
        <p:nvPicPr>
          <p:cNvPr id="11" name="Picture 10"/>
          <p:cNvPicPr>
            <a:picLocks noChangeAspect="1"/>
          </p:cNvPicPr>
          <p:nvPr/>
        </p:nvPicPr>
        <p:blipFill>
          <a:blip r:embed="rId3"/>
          <a:stretch>
            <a:fillRect/>
          </a:stretch>
        </p:blipFill>
        <p:spPr>
          <a:xfrm>
            <a:off x="2514600" y="2470388"/>
            <a:ext cx="4380992" cy="284480"/>
          </a:xfrm>
          <a:prstGeom prst="rect">
            <a:avLst/>
          </a:prstGeom>
        </p:spPr>
      </p:pic>
      <p:pic>
        <p:nvPicPr>
          <p:cNvPr id="12" name="Picture 11"/>
          <p:cNvPicPr>
            <a:picLocks noChangeAspect="1"/>
          </p:cNvPicPr>
          <p:nvPr/>
        </p:nvPicPr>
        <p:blipFill>
          <a:blip r:embed="rId4"/>
          <a:stretch>
            <a:fillRect/>
          </a:stretch>
        </p:blipFill>
        <p:spPr>
          <a:xfrm>
            <a:off x="1600200" y="3364468"/>
            <a:ext cx="6506464" cy="329184"/>
          </a:xfrm>
          <a:prstGeom prst="rect">
            <a:avLst/>
          </a:prstGeom>
        </p:spPr>
      </p:pic>
      <p:pic>
        <p:nvPicPr>
          <p:cNvPr id="13" name="Picture 12"/>
          <p:cNvPicPr>
            <a:picLocks noChangeAspect="1"/>
          </p:cNvPicPr>
          <p:nvPr/>
        </p:nvPicPr>
        <p:blipFill>
          <a:blip r:embed="rId5"/>
          <a:stretch>
            <a:fillRect/>
          </a:stretch>
        </p:blipFill>
        <p:spPr>
          <a:xfrm>
            <a:off x="2895600" y="3745468"/>
            <a:ext cx="3369056" cy="353568"/>
          </a:xfrm>
          <a:prstGeom prst="rect">
            <a:avLst/>
          </a:prstGeom>
        </p:spPr>
      </p:pic>
      <p:pic>
        <p:nvPicPr>
          <p:cNvPr id="14" name="Picture 13"/>
          <p:cNvPicPr>
            <a:picLocks noChangeAspect="1"/>
          </p:cNvPicPr>
          <p:nvPr/>
        </p:nvPicPr>
        <p:blipFill>
          <a:blip r:embed="rId6"/>
          <a:stretch>
            <a:fillRect/>
          </a:stretch>
        </p:blipFill>
        <p:spPr>
          <a:xfrm>
            <a:off x="1981200" y="4736068"/>
            <a:ext cx="5579872" cy="357632"/>
          </a:xfrm>
          <a:prstGeom prst="rect">
            <a:avLst/>
          </a:prstGeom>
        </p:spPr>
      </p:pic>
      <p:pic>
        <p:nvPicPr>
          <p:cNvPr id="15" name="Picture 14"/>
          <p:cNvPicPr>
            <a:picLocks noChangeAspect="1"/>
          </p:cNvPicPr>
          <p:nvPr/>
        </p:nvPicPr>
        <p:blipFill>
          <a:blip r:embed="rId7"/>
          <a:stretch>
            <a:fillRect/>
          </a:stretch>
        </p:blipFill>
        <p:spPr>
          <a:xfrm>
            <a:off x="1752600" y="5193268"/>
            <a:ext cx="5998464" cy="316992"/>
          </a:xfrm>
          <a:prstGeom prst="rect">
            <a:avLst/>
          </a:prstGeom>
        </p:spPr>
      </p:pic>
      <p:graphicFrame>
        <p:nvGraphicFramePr>
          <p:cNvPr id="16" name="Object 15"/>
          <p:cNvGraphicFramePr>
            <a:graphicFrameLocks noChangeAspect="1"/>
          </p:cNvGraphicFramePr>
          <p:nvPr/>
        </p:nvGraphicFramePr>
        <p:xfrm>
          <a:off x="2209800" y="5802868"/>
          <a:ext cx="2057400" cy="254725"/>
        </p:xfrm>
        <a:graphic>
          <a:graphicData uri="http://schemas.openxmlformats.org/presentationml/2006/ole">
            <mc:AlternateContent xmlns:mc="http://schemas.openxmlformats.org/markup-compatibility/2006">
              <mc:Choice xmlns:v="urn:schemas-microsoft-com:vml" Requires="v">
                <p:oleObj name="Equation" r:id="rId8" imgW="1333500" imgH="165100" progId="Equation.3">
                  <p:embed/>
                </p:oleObj>
              </mc:Choice>
              <mc:Fallback>
                <p:oleObj name="Equation" r:id="rId8" imgW="1333500" imgH="165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5802868"/>
                        <a:ext cx="2057400" cy="25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152400" y="1219200"/>
            <a:ext cx="8991600" cy="646331"/>
          </a:xfrm>
          <a:prstGeom prst="rect">
            <a:avLst/>
          </a:prstGeom>
          <a:noFill/>
        </p:spPr>
        <p:txBody>
          <a:bodyPr wrap="square" rtlCol="0">
            <a:spAutoFit/>
          </a:bodyPr>
          <a:lstStyle/>
          <a:p>
            <a:r>
              <a:rPr lang="en-US" dirty="0"/>
              <a:t>Many welfare implications of price discrimination depend on the particular assumptions made about demand and demand differences. A few of them, however, hold more generally:</a:t>
            </a:r>
          </a:p>
        </p:txBody>
      </p:sp>
      <p:sp>
        <p:nvSpPr>
          <p:cNvPr id="18" name="Rectangle 17"/>
          <p:cNvSpPr/>
          <p:nvPr/>
        </p:nvSpPr>
        <p:spPr>
          <a:xfrm>
            <a:off x="228600" y="2013188"/>
            <a:ext cx="914400" cy="381000"/>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228600" y="2907268"/>
            <a:ext cx="3124200" cy="381000"/>
          </a:xfrm>
          <a:prstGeom prst="rect">
            <a:avLst/>
          </a:prstGeom>
          <a:solidFill>
            <a:srgbClr val="3366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228600" y="4278868"/>
            <a:ext cx="3200400" cy="381000"/>
          </a:xfrm>
          <a:prstGeom prst="rect">
            <a:avLst/>
          </a:prstGeom>
          <a:solidFill>
            <a:srgbClr val="F935C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28600" y="5705856"/>
            <a:ext cx="1752600" cy="381000"/>
          </a:xfrm>
          <a:prstGeom prst="rect">
            <a:avLst/>
          </a:prstGeom>
          <a:solidFill>
            <a:srgbClr val="FF0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533400" y="6260068"/>
            <a:ext cx="8153400" cy="369332"/>
          </a:xfrm>
          <a:prstGeom prst="rect">
            <a:avLst/>
          </a:prstGeom>
          <a:noFill/>
          <a:ln w="25400">
            <a:solidFill>
              <a:srgbClr val="FF0000"/>
            </a:solidFill>
          </a:ln>
        </p:spPr>
        <p:txBody>
          <a:bodyPr wrap="square" rtlCol="0">
            <a:spAutoFit/>
          </a:bodyPr>
          <a:lstStyle/>
          <a:p>
            <a:r>
              <a:rPr lang="en-US" dirty="0"/>
              <a:t>Policy implications then depend both on </a:t>
            </a:r>
            <a:r>
              <a:rPr lang="en-US" i="1" dirty="0"/>
              <a:t>specifics </a:t>
            </a:r>
            <a:r>
              <a:rPr lang="en-US" dirty="0"/>
              <a:t>of markets and on </a:t>
            </a:r>
            <a:r>
              <a:rPr lang="en-US" i="1" dirty="0"/>
              <a:t>policy objectives.</a:t>
            </a:r>
            <a:endParaRPr lang="en-US" dirty="0"/>
          </a:p>
        </p:txBody>
      </p:sp>
      <p:sp>
        <p:nvSpPr>
          <p:cNvPr id="23" name="Footer Placeholder 1">
            <a:extLst>
              <a:ext uri="{FF2B5EF4-FFF2-40B4-BE49-F238E27FC236}">
                <a16:creationId xmlns:a16="http://schemas.microsoft.com/office/drawing/2014/main" id="{BF27B0FD-25DC-4D19-946D-0537C6B1B0D7}"/>
              </a:ext>
            </a:extLst>
          </p:cNvPr>
          <p:cNvSpPr txBox="1">
            <a:spLocks/>
          </p:cNvSpPr>
          <p:nvPr/>
        </p:nvSpPr>
        <p:spPr>
          <a:xfrm>
            <a:off x="287909" y="807721"/>
            <a:ext cx="830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2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7" grpId="0"/>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Price Elasticity and Firm Revenue</a:t>
            </a:r>
          </a:p>
        </p:txBody>
      </p:sp>
      <p:sp>
        <p:nvSpPr>
          <p:cNvPr id="12" name="TextBox 11"/>
          <p:cNvSpPr txBox="1"/>
          <p:nvPr/>
        </p:nvSpPr>
        <p:spPr>
          <a:xfrm>
            <a:off x="228600" y="1219200"/>
            <a:ext cx="8686800" cy="646331"/>
          </a:xfrm>
          <a:prstGeom prst="rect">
            <a:avLst/>
          </a:prstGeom>
          <a:noFill/>
        </p:spPr>
        <p:txBody>
          <a:bodyPr wrap="square" rtlCol="0">
            <a:spAutoFit/>
          </a:bodyPr>
          <a:lstStyle/>
          <a:p>
            <a:r>
              <a:rPr lang="en-US" dirty="0"/>
              <a:t>We can then identify a relationship between price elasticity and changes in revenue for firms facing downward sloping demand.</a:t>
            </a:r>
          </a:p>
        </p:txBody>
      </p:sp>
      <p:pic>
        <p:nvPicPr>
          <p:cNvPr id="18" name="Picture 17"/>
          <p:cNvPicPr>
            <a:picLocks noChangeAspect="1"/>
          </p:cNvPicPr>
          <p:nvPr/>
        </p:nvPicPr>
        <p:blipFill>
          <a:blip r:embed="rId2"/>
          <a:stretch>
            <a:fillRect/>
          </a:stretch>
        </p:blipFill>
        <p:spPr>
          <a:xfrm>
            <a:off x="307848" y="3200400"/>
            <a:ext cx="4919472" cy="3505200"/>
          </a:xfrm>
          <a:prstGeom prst="rect">
            <a:avLst/>
          </a:prstGeom>
        </p:spPr>
      </p:pic>
      <p:pic>
        <p:nvPicPr>
          <p:cNvPr id="19" name="Picture 18"/>
          <p:cNvPicPr>
            <a:picLocks noChangeAspect="1"/>
          </p:cNvPicPr>
          <p:nvPr/>
        </p:nvPicPr>
        <p:blipFill>
          <a:blip r:embed="rId3"/>
          <a:stretch>
            <a:fillRect/>
          </a:stretch>
        </p:blipFill>
        <p:spPr>
          <a:xfrm>
            <a:off x="320040" y="3218688"/>
            <a:ext cx="4901184" cy="3505200"/>
          </a:xfrm>
          <a:prstGeom prst="rect">
            <a:avLst/>
          </a:prstGeom>
        </p:spPr>
      </p:pic>
      <p:pic>
        <p:nvPicPr>
          <p:cNvPr id="20" name="Picture 19"/>
          <p:cNvPicPr>
            <a:picLocks noChangeAspect="1"/>
          </p:cNvPicPr>
          <p:nvPr/>
        </p:nvPicPr>
        <p:blipFill>
          <a:blip r:embed="rId4"/>
          <a:stretch>
            <a:fillRect/>
          </a:stretch>
        </p:blipFill>
        <p:spPr>
          <a:xfrm>
            <a:off x="182880" y="3200400"/>
            <a:ext cx="5029200" cy="3529584"/>
          </a:xfrm>
          <a:prstGeom prst="rect">
            <a:avLst/>
          </a:prstGeom>
        </p:spPr>
      </p:pic>
      <p:pic>
        <p:nvPicPr>
          <p:cNvPr id="21" name="Picture 20"/>
          <p:cNvPicPr>
            <a:picLocks noChangeAspect="1"/>
          </p:cNvPicPr>
          <p:nvPr/>
        </p:nvPicPr>
        <p:blipFill>
          <a:blip r:embed="rId5"/>
          <a:stretch>
            <a:fillRect/>
          </a:stretch>
        </p:blipFill>
        <p:spPr>
          <a:xfrm>
            <a:off x="201168" y="3200400"/>
            <a:ext cx="5004816" cy="3529584"/>
          </a:xfrm>
          <a:prstGeom prst="rect">
            <a:avLst/>
          </a:prstGeom>
        </p:spPr>
      </p:pic>
      <p:pic>
        <p:nvPicPr>
          <p:cNvPr id="22" name="Picture 21"/>
          <p:cNvPicPr>
            <a:picLocks noChangeAspect="1"/>
          </p:cNvPicPr>
          <p:nvPr/>
        </p:nvPicPr>
        <p:blipFill>
          <a:blip r:embed="rId6"/>
          <a:stretch>
            <a:fillRect/>
          </a:stretch>
        </p:blipFill>
        <p:spPr>
          <a:xfrm>
            <a:off x="146304" y="3200400"/>
            <a:ext cx="5102352" cy="3505200"/>
          </a:xfrm>
          <a:prstGeom prst="rect">
            <a:avLst/>
          </a:prstGeom>
        </p:spPr>
      </p:pic>
      <p:pic>
        <p:nvPicPr>
          <p:cNvPr id="23" name="Picture 22"/>
          <p:cNvPicPr>
            <a:picLocks noChangeAspect="1"/>
          </p:cNvPicPr>
          <p:nvPr/>
        </p:nvPicPr>
        <p:blipFill>
          <a:blip r:embed="rId7"/>
          <a:stretch>
            <a:fillRect/>
          </a:stretch>
        </p:blipFill>
        <p:spPr>
          <a:xfrm>
            <a:off x="173736" y="3200400"/>
            <a:ext cx="5084064" cy="3529584"/>
          </a:xfrm>
          <a:prstGeom prst="rect">
            <a:avLst/>
          </a:prstGeom>
        </p:spPr>
      </p:pic>
      <p:sp>
        <p:nvSpPr>
          <p:cNvPr id="10" name="Left Brace 9"/>
          <p:cNvSpPr/>
          <p:nvPr/>
        </p:nvSpPr>
        <p:spPr>
          <a:xfrm rot="7012400">
            <a:off x="1693389" y="3662364"/>
            <a:ext cx="279264" cy="2240925"/>
          </a:xfrm>
          <a:prstGeom prst="leftBrace">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TextBox 10"/>
          <p:cNvSpPr txBox="1"/>
          <p:nvPr/>
        </p:nvSpPr>
        <p:spPr>
          <a:xfrm rot="1567699">
            <a:off x="1455015" y="4507994"/>
            <a:ext cx="1600200" cy="338554"/>
          </a:xfrm>
          <a:prstGeom prst="rect">
            <a:avLst/>
          </a:prstGeom>
          <a:noFill/>
        </p:spPr>
        <p:txBody>
          <a:bodyPr wrap="square" rtlCol="0">
            <a:spAutoFit/>
          </a:bodyPr>
          <a:lstStyle/>
          <a:p>
            <a:r>
              <a:rPr lang="en-US" sz="1600" b="1" i="1" dirty="0">
                <a:solidFill>
                  <a:srgbClr val="0000FF"/>
                </a:solidFill>
              </a:rPr>
              <a:t>price elastic</a:t>
            </a:r>
          </a:p>
        </p:txBody>
      </p:sp>
      <p:sp>
        <p:nvSpPr>
          <p:cNvPr id="13" name="Left Brace 12"/>
          <p:cNvSpPr/>
          <p:nvPr/>
        </p:nvSpPr>
        <p:spPr>
          <a:xfrm rot="6942894">
            <a:off x="3738454" y="4671828"/>
            <a:ext cx="269326" cy="2216020"/>
          </a:xfrm>
          <a:prstGeom prst="leftBrace">
            <a:avLst/>
          </a:prstGeom>
          <a:ln>
            <a:solidFill>
              <a:srgbClr val="F21AD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TextBox 13"/>
          <p:cNvSpPr txBox="1"/>
          <p:nvPr/>
        </p:nvSpPr>
        <p:spPr>
          <a:xfrm rot="1518879">
            <a:off x="3348350" y="5431587"/>
            <a:ext cx="1600200" cy="338554"/>
          </a:xfrm>
          <a:prstGeom prst="rect">
            <a:avLst/>
          </a:prstGeom>
          <a:noFill/>
        </p:spPr>
        <p:txBody>
          <a:bodyPr wrap="square" rtlCol="0">
            <a:spAutoFit/>
          </a:bodyPr>
          <a:lstStyle/>
          <a:p>
            <a:r>
              <a:rPr lang="en-US" sz="1600" b="1" i="1" dirty="0">
                <a:solidFill>
                  <a:srgbClr val="F21AD8"/>
                </a:solidFill>
              </a:rPr>
              <a:t>price inelastic</a:t>
            </a:r>
          </a:p>
        </p:txBody>
      </p:sp>
      <p:sp>
        <p:nvSpPr>
          <p:cNvPr id="15" name="TextBox 14"/>
          <p:cNvSpPr txBox="1"/>
          <p:nvPr/>
        </p:nvSpPr>
        <p:spPr>
          <a:xfrm>
            <a:off x="228600" y="1828800"/>
            <a:ext cx="8229600" cy="646331"/>
          </a:xfrm>
          <a:prstGeom prst="rect">
            <a:avLst/>
          </a:prstGeom>
          <a:noFill/>
        </p:spPr>
        <p:txBody>
          <a:bodyPr wrap="square" rtlCol="0">
            <a:spAutoFit/>
          </a:bodyPr>
          <a:lstStyle/>
          <a:p>
            <a:r>
              <a:rPr lang="en-US" dirty="0"/>
              <a:t>Suppose we begin at a price that places us on the inelastic portion of demand and price increases by €50.</a:t>
            </a:r>
          </a:p>
        </p:txBody>
      </p:sp>
      <p:sp>
        <p:nvSpPr>
          <p:cNvPr id="16" name="TextBox 15"/>
          <p:cNvSpPr txBox="1"/>
          <p:nvPr/>
        </p:nvSpPr>
        <p:spPr>
          <a:xfrm>
            <a:off x="228600" y="2438400"/>
            <a:ext cx="8229600" cy="646331"/>
          </a:xfrm>
          <a:prstGeom prst="rect">
            <a:avLst/>
          </a:prstGeom>
          <a:noFill/>
        </p:spPr>
        <p:txBody>
          <a:bodyPr wrap="square" rtlCol="0">
            <a:spAutoFit/>
          </a:bodyPr>
          <a:lstStyle/>
          <a:p>
            <a:r>
              <a:rPr lang="en-US" dirty="0"/>
              <a:t>The shaded </a:t>
            </a:r>
            <a:r>
              <a:rPr lang="en-US" b="1" i="1" dirty="0">
                <a:solidFill>
                  <a:srgbClr val="0000FF"/>
                </a:solidFill>
              </a:rPr>
              <a:t>blue</a:t>
            </a:r>
            <a:r>
              <a:rPr lang="en-US" b="1" i="1" dirty="0"/>
              <a:t> </a:t>
            </a:r>
            <a:r>
              <a:rPr lang="en-US" dirty="0"/>
              <a:t>area is the decrease in revenue from the lower quantity demanded while the shaded </a:t>
            </a:r>
            <a:r>
              <a:rPr lang="en-US" b="1" i="1" dirty="0">
                <a:solidFill>
                  <a:srgbClr val="F21AD8"/>
                </a:solidFill>
              </a:rPr>
              <a:t>magenta</a:t>
            </a:r>
            <a:r>
              <a:rPr lang="en-US" b="1" i="1" dirty="0"/>
              <a:t> </a:t>
            </a:r>
            <a:r>
              <a:rPr lang="en-US" dirty="0"/>
              <a:t>area is the </a:t>
            </a:r>
            <a:r>
              <a:rPr lang="en-US" i="1" dirty="0"/>
              <a:t>increase </a:t>
            </a:r>
            <a:r>
              <a:rPr lang="en-US" dirty="0"/>
              <a:t>in revenue from the higher price.</a:t>
            </a:r>
          </a:p>
        </p:txBody>
      </p:sp>
      <p:sp>
        <p:nvSpPr>
          <p:cNvPr id="17" name="TextBox 16"/>
          <p:cNvSpPr txBox="1"/>
          <p:nvPr/>
        </p:nvSpPr>
        <p:spPr>
          <a:xfrm>
            <a:off x="4724400" y="4267200"/>
            <a:ext cx="4419600" cy="646331"/>
          </a:xfrm>
          <a:prstGeom prst="rect">
            <a:avLst/>
          </a:prstGeom>
          <a:noFill/>
        </p:spPr>
        <p:txBody>
          <a:bodyPr wrap="square" rtlCol="0">
            <a:spAutoFit/>
          </a:bodyPr>
          <a:lstStyle/>
          <a:p>
            <a:r>
              <a:rPr lang="en-US" i="1" dirty="0"/>
              <a:t>Price inelastic </a:t>
            </a:r>
            <a:r>
              <a:rPr lang="en-US" dirty="0"/>
              <a:t>=&gt; an increase in price </a:t>
            </a:r>
          </a:p>
          <a:p>
            <a:r>
              <a:rPr lang="en-US" dirty="0"/>
              <a:t>	             leads to </a:t>
            </a:r>
            <a:r>
              <a:rPr lang="en-US" b="1" i="1" dirty="0"/>
              <a:t>more</a:t>
            </a:r>
            <a:r>
              <a:rPr lang="en-US" dirty="0"/>
              <a:t> revenue.</a:t>
            </a:r>
            <a:endParaRPr lang="en-US" i="1" dirty="0"/>
          </a:p>
        </p:txBody>
      </p:sp>
      <p:sp>
        <p:nvSpPr>
          <p:cNvPr id="24" name="TextBox 23"/>
          <p:cNvSpPr txBox="1"/>
          <p:nvPr/>
        </p:nvSpPr>
        <p:spPr>
          <a:xfrm>
            <a:off x="4724400" y="4876800"/>
            <a:ext cx="4419600" cy="646331"/>
          </a:xfrm>
          <a:prstGeom prst="rect">
            <a:avLst/>
          </a:prstGeom>
          <a:noFill/>
        </p:spPr>
        <p:txBody>
          <a:bodyPr wrap="square" rtlCol="0">
            <a:spAutoFit/>
          </a:bodyPr>
          <a:lstStyle/>
          <a:p>
            <a:r>
              <a:rPr lang="en-US" i="1" dirty="0"/>
              <a:t>Elasticity </a:t>
            </a:r>
            <a:r>
              <a:rPr lang="en-US" dirty="0"/>
              <a:t>= –1 =&gt; an increase in price </a:t>
            </a:r>
          </a:p>
          <a:p>
            <a:r>
              <a:rPr lang="en-US" dirty="0"/>
              <a:t>	             leads to </a:t>
            </a:r>
            <a:r>
              <a:rPr lang="en-US" b="1" i="1" dirty="0"/>
              <a:t>no</a:t>
            </a:r>
            <a:r>
              <a:rPr lang="en-US" dirty="0"/>
              <a:t> </a:t>
            </a:r>
            <a:r>
              <a:rPr lang="en-US" b="1" dirty="0">
                <a:latin typeface="Symbol"/>
              </a:rPr>
              <a:t>D</a:t>
            </a:r>
            <a:r>
              <a:rPr lang="en-US" dirty="0"/>
              <a:t> in revenue.</a:t>
            </a:r>
            <a:endParaRPr lang="en-US" i="1" dirty="0"/>
          </a:p>
        </p:txBody>
      </p:sp>
      <p:sp>
        <p:nvSpPr>
          <p:cNvPr id="25" name="TextBox 24"/>
          <p:cNvSpPr txBox="1"/>
          <p:nvPr/>
        </p:nvSpPr>
        <p:spPr>
          <a:xfrm>
            <a:off x="4724400" y="5449669"/>
            <a:ext cx="4419600" cy="646331"/>
          </a:xfrm>
          <a:prstGeom prst="rect">
            <a:avLst/>
          </a:prstGeom>
          <a:noFill/>
        </p:spPr>
        <p:txBody>
          <a:bodyPr wrap="square" rtlCol="0">
            <a:spAutoFit/>
          </a:bodyPr>
          <a:lstStyle/>
          <a:p>
            <a:r>
              <a:rPr lang="en-US" i="1" dirty="0"/>
              <a:t>Price elastic    </a:t>
            </a:r>
            <a:r>
              <a:rPr lang="en-US" dirty="0"/>
              <a:t>=&gt; an increase in price </a:t>
            </a:r>
          </a:p>
          <a:p>
            <a:r>
              <a:rPr lang="en-US" dirty="0"/>
              <a:t>	             leads to </a:t>
            </a:r>
            <a:r>
              <a:rPr lang="en-US" b="1" i="1" dirty="0"/>
              <a:t>less</a:t>
            </a:r>
            <a:r>
              <a:rPr lang="en-US" dirty="0"/>
              <a:t> revenue.</a:t>
            </a:r>
            <a:endParaRPr lang="en-US" i="1" dirty="0"/>
          </a:p>
        </p:txBody>
      </p:sp>
      <p:sp>
        <p:nvSpPr>
          <p:cNvPr id="26" name="TextBox 25"/>
          <p:cNvSpPr txBox="1"/>
          <p:nvPr/>
        </p:nvSpPr>
        <p:spPr>
          <a:xfrm>
            <a:off x="1295400" y="3124200"/>
            <a:ext cx="7086600" cy="646331"/>
          </a:xfrm>
          <a:prstGeom prst="rect">
            <a:avLst/>
          </a:prstGeom>
          <a:noFill/>
        </p:spPr>
        <p:txBody>
          <a:bodyPr wrap="square" rtlCol="0">
            <a:spAutoFit/>
          </a:bodyPr>
          <a:lstStyle/>
          <a:p>
            <a:r>
              <a:rPr lang="en-US" dirty="0"/>
              <a:t>The shaded </a:t>
            </a:r>
            <a:r>
              <a:rPr lang="en-US" b="1" i="1" dirty="0">
                <a:solidFill>
                  <a:srgbClr val="0000FF"/>
                </a:solidFill>
              </a:rPr>
              <a:t>blue</a:t>
            </a:r>
            <a:r>
              <a:rPr lang="en-US" b="1" i="1" dirty="0"/>
              <a:t> </a:t>
            </a:r>
            <a:r>
              <a:rPr lang="en-US" dirty="0"/>
              <a:t>area becomes equal to the shaded </a:t>
            </a:r>
            <a:r>
              <a:rPr lang="en-US" b="1" i="1" dirty="0">
                <a:solidFill>
                  <a:srgbClr val="F21AD8"/>
                </a:solidFill>
              </a:rPr>
              <a:t>magenta</a:t>
            </a:r>
            <a:r>
              <a:rPr lang="en-US" b="1" i="1" dirty="0"/>
              <a:t> </a:t>
            </a:r>
            <a:r>
              <a:rPr lang="en-US" dirty="0"/>
              <a:t>area around the midpoint of the linear demand curve …</a:t>
            </a:r>
          </a:p>
        </p:txBody>
      </p:sp>
      <p:sp>
        <p:nvSpPr>
          <p:cNvPr id="27" name="TextBox 26"/>
          <p:cNvSpPr txBox="1"/>
          <p:nvPr/>
        </p:nvSpPr>
        <p:spPr>
          <a:xfrm>
            <a:off x="2819400" y="3745468"/>
            <a:ext cx="5715000" cy="369332"/>
          </a:xfrm>
          <a:prstGeom prst="rect">
            <a:avLst/>
          </a:prstGeom>
          <a:noFill/>
        </p:spPr>
        <p:txBody>
          <a:bodyPr wrap="square" rtlCol="0">
            <a:spAutoFit/>
          </a:bodyPr>
          <a:lstStyle/>
          <a:p>
            <a:r>
              <a:rPr lang="en-US" dirty="0"/>
              <a:t>… and larger along the </a:t>
            </a:r>
            <a:r>
              <a:rPr lang="en-US" i="1" dirty="0"/>
              <a:t>price elastic </a:t>
            </a:r>
            <a:r>
              <a:rPr lang="en-US" dirty="0"/>
              <a:t>part of demand.</a:t>
            </a:r>
          </a:p>
        </p:txBody>
      </p:sp>
      <p:sp>
        <p:nvSpPr>
          <p:cNvPr id="28" name="Rectangle 27"/>
          <p:cNvSpPr/>
          <p:nvPr/>
        </p:nvSpPr>
        <p:spPr>
          <a:xfrm>
            <a:off x="4724400" y="4267200"/>
            <a:ext cx="4114800" cy="6096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4724400" y="4267200"/>
            <a:ext cx="4114800" cy="12192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4724400" y="4267200"/>
            <a:ext cx="4114800" cy="1828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Footer Placeholder 1">
            <a:extLst>
              <a:ext uri="{FF2B5EF4-FFF2-40B4-BE49-F238E27FC236}">
                <a16:creationId xmlns:a16="http://schemas.microsoft.com/office/drawing/2014/main" id="{53F6783E-8DE9-4741-9271-565F3177EE6B}"/>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2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20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0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0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000"/>
                                        <p:tgtEl>
                                          <p:spTgt spid="11"/>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4" grpId="0"/>
      <p:bldP spid="15" grpId="0"/>
      <p:bldP spid="16" grpId="0"/>
      <p:bldP spid="17" grpId="0"/>
      <p:bldP spid="24" grpId="0"/>
      <p:bldP spid="25" grpId="0"/>
      <p:bldP spid="26" grpId="0"/>
      <p:bldP spid="27" grpId="0"/>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2400" y="2819400"/>
            <a:ext cx="5582412" cy="3826764"/>
          </a:xfrm>
          <a:prstGeom prst="rect">
            <a:avLst/>
          </a:prstGeom>
        </p:spPr>
      </p:pic>
      <p:pic>
        <p:nvPicPr>
          <p:cNvPr id="10" name="Picture 9"/>
          <p:cNvPicPr>
            <a:picLocks noChangeAspect="1"/>
          </p:cNvPicPr>
          <p:nvPr/>
        </p:nvPicPr>
        <p:blipFill>
          <a:blip r:embed="rId3"/>
          <a:stretch>
            <a:fillRect/>
          </a:stretch>
        </p:blipFill>
        <p:spPr>
          <a:xfrm>
            <a:off x="152400" y="2819400"/>
            <a:ext cx="5559552" cy="3826764"/>
          </a:xfrm>
          <a:prstGeom prst="rect">
            <a:avLst/>
          </a:prstGeom>
        </p:spPr>
      </p:pic>
      <p:pic>
        <p:nvPicPr>
          <p:cNvPr id="12" name="Picture 11"/>
          <p:cNvPicPr>
            <a:picLocks noChangeAspect="1"/>
          </p:cNvPicPr>
          <p:nvPr/>
        </p:nvPicPr>
        <p:blipFill>
          <a:blip r:embed="rId4"/>
          <a:stretch>
            <a:fillRect/>
          </a:stretch>
        </p:blipFill>
        <p:spPr>
          <a:xfrm>
            <a:off x="152400" y="2843784"/>
            <a:ext cx="2093976" cy="800100"/>
          </a:xfrm>
          <a:prstGeom prst="rect">
            <a:avLst/>
          </a:prstGeom>
        </p:spPr>
      </p:pic>
      <p:pic>
        <p:nvPicPr>
          <p:cNvPr id="13" name="Picture 12"/>
          <p:cNvPicPr>
            <a:picLocks noChangeAspect="1"/>
          </p:cNvPicPr>
          <p:nvPr/>
        </p:nvPicPr>
        <p:blipFill>
          <a:blip r:embed="rId5"/>
          <a:stretch>
            <a:fillRect/>
          </a:stretch>
        </p:blipFill>
        <p:spPr>
          <a:xfrm>
            <a:off x="1280160" y="4544568"/>
            <a:ext cx="905256" cy="626364"/>
          </a:xfrm>
          <a:prstGeom prst="rect">
            <a:avLst/>
          </a:prstGeom>
        </p:spPr>
      </p:pic>
      <p:pic>
        <p:nvPicPr>
          <p:cNvPr id="14" name="Picture 13"/>
          <p:cNvPicPr>
            <a:picLocks noChangeAspect="1"/>
          </p:cNvPicPr>
          <p:nvPr/>
        </p:nvPicPr>
        <p:blipFill>
          <a:blip r:embed="rId6"/>
          <a:stretch>
            <a:fillRect/>
          </a:stretch>
        </p:blipFill>
        <p:spPr>
          <a:xfrm>
            <a:off x="137160" y="2770632"/>
            <a:ext cx="5486400" cy="3826764"/>
          </a:xfrm>
          <a:prstGeom prst="rect">
            <a:avLst/>
          </a:prstGeom>
        </p:spPr>
      </p:pic>
      <p:sp>
        <p:nvSpPr>
          <p:cNvPr id="15" name="Rectangle 14"/>
          <p:cNvSpPr/>
          <p:nvPr/>
        </p:nvSpPr>
        <p:spPr>
          <a:xfrm>
            <a:off x="5486400" y="6096000"/>
            <a:ext cx="3048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381000" y="3048000"/>
            <a:ext cx="609600" cy="609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2743200" y="5943600"/>
            <a:ext cx="609600" cy="609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1524000" y="4648200"/>
            <a:ext cx="609600" cy="609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304800" y="1144654"/>
            <a:ext cx="4419600" cy="646331"/>
          </a:xfrm>
          <a:prstGeom prst="rect">
            <a:avLst/>
          </a:prstGeom>
          <a:noFill/>
        </p:spPr>
        <p:txBody>
          <a:bodyPr wrap="square" rtlCol="0">
            <a:spAutoFit/>
          </a:bodyPr>
          <a:lstStyle/>
          <a:p>
            <a:r>
              <a:rPr lang="en-US" dirty="0"/>
              <a:t>If the firm only produces 1 good, it can sell that good at €400. </a:t>
            </a:r>
          </a:p>
        </p:txBody>
      </p:sp>
      <p:sp>
        <p:nvSpPr>
          <p:cNvPr id="26" name="TextBox 25"/>
          <p:cNvSpPr txBox="1"/>
          <p:nvPr/>
        </p:nvSpPr>
        <p:spPr>
          <a:xfrm>
            <a:off x="304800" y="1717974"/>
            <a:ext cx="4419600" cy="923330"/>
          </a:xfrm>
          <a:prstGeom prst="rect">
            <a:avLst/>
          </a:prstGeom>
          <a:noFill/>
        </p:spPr>
        <p:txBody>
          <a:bodyPr wrap="square" rtlCol="0">
            <a:spAutoFit/>
          </a:bodyPr>
          <a:lstStyle/>
          <a:p>
            <a:r>
              <a:rPr lang="en-US" dirty="0"/>
              <a:t>Thus, the </a:t>
            </a:r>
            <a:r>
              <a:rPr lang="en-US" b="1" i="1" dirty="0"/>
              <a:t>marginal revenue (</a:t>
            </a:r>
            <a:r>
              <a:rPr lang="en-US" b="1" i="1" dirty="0">
                <a:solidFill>
                  <a:srgbClr val="0000FF"/>
                </a:solidFill>
              </a:rPr>
              <a:t>MR</a:t>
            </a:r>
            <a:r>
              <a:rPr lang="en-US" b="1" i="1" dirty="0"/>
              <a:t>) </a:t>
            </a:r>
            <a:r>
              <a:rPr lang="en-US" dirty="0"/>
              <a:t>of the first good is €400 – equal to the intercept of the demand curve.</a:t>
            </a:r>
          </a:p>
        </p:txBody>
      </p:sp>
      <p:sp>
        <p:nvSpPr>
          <p:cNvPr id="27" name="TextBox 26"/>
          <p:cNvSpPr txBox="1"/>
          <p:nvPr/>
        </p:nvSpPr>
        <p:spPr>
          <a:xfrm>
            <a:off x="1684951" y="2640139"/>
            <a:ext cx="7068718" cy="1200329"/>
          </a:xfrm>
          <a:prstGeom prst="rect">
            <a:avLst/>
          </a:prstGeom>
          <a:noFill/>
        </p:spPr>
        <p:txBody>
          <a:bodyPr wrap="square" rtlCol="0">
            <a:spAutoFit/>
          </a:bodyPr>
          <a:lstStyle/>
          <a:p>
            <a:r>
              <a:rPr lang="en-US" dirty="0"/>
              <a:t>At the midpoint of the demand curve (at 400 units), the price elasticity is –1. Thus, the </a:t>
            </a:r>
            <a:r>
              <a:rPr lang="en-US" b="1" i="1" dirty="0">
                <a:solidFill>
                  <a:srgbClr val="0000FF"/>
                </a:solidFill>
              </a:rPr>
              <a:t>MR</a:t>
            </a:r>
            <a:r>
              <a:rPr lang="en-US" b="1" i="1" dirty="0"/>
              <a:t> </a:t>
            </a:r>
            <a:r>
              <a:rPr lang="en-US" dirty="0"/>
              <a:t>at 400 units is zero. Indeed, at 399 units, two additional units would cause price to fall by €1. This implies a loss of €399 (on the first 399 units) and a gain of </a:t>
            </a:r>
            <a:r>
              <a:rPr lang="en-GB" dirty="0"/>
              <a:t>~</a:t>
            </a:r>
            <a:r>
              <a:rPr lang="en-US" dirty="0"/>
              <a:t>€400 (on the two additional units) </a:t>
            </a:r>
          </a:p>
        </p:txBody>
      </p:sp>
      <p:sp>
        <p:nvSpPr>
          <p:cNvPr id="29" name="TextBox 28"/>
          <p:cNvSpPr txBox="1"/>
          <p:nvPr/>
        </p:nvSpPr>
        <p:spPr>
          <a:xfrm>
            <a:off x="4191000" y="3920806"/>
            <a:ext cx="4657653" cy="646331"/>
          </a:xfrm>
          <a:prstGeom prst="rect">
            <a:avLst/>
          </a:prstGeom>
          <a:noFill/>
        </p:spPr>
        <p:txBody>
          <a:bodyPr wrap="square" rtlCol="0">
            <a:spAutoFit/>
          </a:bodyPr>
          <a:lstStyle/>
          <a:p>
            <a:r>
              <a:rPr lang="en-US" dirty="0"/>
              <a:t>At 199 units of output, two additional units of output would similarly cause price to fall by €1.  </a:t>
            </a:r>
          </a:p>
        </p:txBody>
      </p:sp>
      <p:sp>
        <p:nvSpPr>
          <p:cNvPr id="30" name="TextBox 29"/>
          <p:cNvSpPr txBox="1"/>
          <p:nvPr/>
        </p:nvSpPr>
        <p:spPr>
          <a:xfrm>
            <a:off x="4191000" y="4473814"/>
            <a:ext cx="5105400" cy="646331"/>
          </a:xfrm>
          <a:prstGeom prst="rect">
            <a:avLst/>
          </a:prstGeom>
          <a:noFill/>
        </p:spPr>
        <p:txBody>
          <a:bodyPr wrap="square" rtlCol="0">
            <a:spAutoFit/>
          </a:bodyPr>
          <a:lstStyle/>
          <a:p>
            <a:r>
              <a:rPr lang="en-US" dirty="0"/>
              <a:t>This implies a loss of €199 (on the first 199 units) and a gain of </a:t>
            </a:r>
            <a:r>
              <a:rPr lang="en-GB" dirty="0"/>
              <a:t>~</a:t>
            </a:r>
            <a:r>
              <a:rPr lang="en-US" dirty="0"/>
              <a:t>€600 (on the two additional units). </a:t>
            </a:r>
          </a:p>
        </p:txBody>
      </p:sp>
      <p:sp>
        <p:nvSpPr>
          <p:cNvPr id="33" name="TextBox 32"/>
          <p:cNvSpPr txBox="1"/>
          <p:nvPr/>
        </p:nvSpPr>
        <p:spPr>
          <a:xfrm>
            <a:off x="5125212" y="5052986"/>
            <a:ext cx="3962400" cy="381000"/>
          </a:xfrm>
          <a:prstGeom prst="rect">
            <a:avLst/>
          </a:prstGeom>
          <a:noFill/>
        </p:spPr>
        <p:txBody>
          <a:bodyPr wrap="square" rtlCol="0">
            <a:spAutoFit/>
          </a:bodyPr>
          <a:lstStyle/>
          <a:p>
            <a:r>
              <a:rPr lang="en-US" dirty="0"/>
              <a:t>The </a:t>
            </a:r>
            <a:r>
              <a:rPr lang="en-US" b="1" i="1" dirty="0">
                <a:solidFill>
                  <a:srgbClr val="0000FF"/>
                </a:solidFill>
              </a:rPr>
              <a:t>MR</a:t>
            </a:r>
            <a:r>
              <a:rPr lang="en-US" b="1" dirty="0"/>
              <a:t> </a:t>
            </a:r>
            <a:r>
              <a:rPr lang="en-US" dirty="0"/>
              <a:t>at 200 units is therefore €200.</a:t>
            </a:r>
          </a:p>
        </p:txBody>
      </p:sp>
      <p:sp>
        <p:nvSpPr>
          <p:cNvPr id="34" name="TextBox 33"/>
          <p:cNvSpPr txBox="1"/>
          <p:nvPr/>
        </p:nvSpPr>
        <p:spPr>
          <a:xfrm>
            <a:off x="6102391" y="5494438"/>
            <a:ext cx="2667000" cy="1200329"/>
          </a:xfrm>
          <a:prstGeom prst="rect">
            <a:avLst/>
          </a:prstGeom>
          <a:solidFill>
            <a:srgbClr val="FF0000">
              <a:alpha val="20000"/>
            </a:srgbClr>
          </a:solidFill>
          <a:ln w="25400">
            <a:solidFill>
              <a:srgbClr val="FF0000"/>
            </a:solidFill>
          </a:ln>
        </p:spPr>
        <p:txBody>
          <a:bodyPr wrap="square" rtlCol="0">
            <a:spAutoFit/>
          </a:bodyPr>
          <a:lstStyle/>
          <a:p>
            <a:pPr algn="ctr"/>
            <a:r>
              <a:rPr lang="en-US" dirty="0"/>
              <a:t>The </a:t>
            </a:r>
            <a:r>
              <a:rPr lang="en-US" b="1" i="1" dirty="0"/>
              <a:t>MR </a:t>
            </a:r>
            <a:r>
              <a:rPr lang="en-US" dirty="0"/>
              <a:t>curve for a </a:t>
            </a:r>
            <a:r>
              <a:rPr lang="en-US" i="1" dirty="0"/>
              <a:t>linear demand curve</a:t>
            </a:r>
            <a:r>
              <a:rPr lang="en-US" b="1" dirty="0"/>
              <a:t> </a:t>
            </a:r>
            <a:r>
              <a:rPr lang="en-US" dirty="0"/>
              <a:t>has the </a:t>
            </a:r>
            <a:r>
              <a:rPr lang="en-US" b="1" dirty="0">
                <a:solidFill>
                  <a:srgbClr val="0000FF"/>
                </a:solidFill>
              </a:rPr>
              <a:t>same intercept </a:t>
            </a:r>
            <a:r>
              <a:rPr lang="en-US" dirty="0"/>
              <a:t>as </a:t>
            </a:r>
            <a:r>
              <a:rPr lang="en-US" b="1" i="1" dirty="0"/>
              <a:t>D</a:t>
            </a:r>
            <a:r>
              <a:rPr lang="en-US" dirty="0"/>
              <a:t> but </a:t>
            </a:r>
            <a:r>
              <a:rPr lang="en-US" b="1" dirty="0">
                <a:solidFill>
                  <a:srgbClr val="0000FF"/>
                </a:solidFill>
              </a:rPr>
              <a:t>twice the slope</a:t>
            </a:r>
            <a:r>
              <a:rPr lang="en-US" dirty="0"/>
              <a:t>.</a:t>
            </a:r>
          </a:p>
        </p:txBody>
      </p:sp>
      <p:sp>
        <p:nvSpPr>
          <p:cNvPr id="35" name="TextBox 34"/>
          <p:cNvSpPr txBox="1"/>
          <p:nvPr/>
        </p:nvSpPr>
        <p:spPr>
          <a:xfrm>
            <a:off x="4876800" y="1258669"/>
            <a:ext cx="4419600" cy="646331"/>
          </a:xfrm>
          <a:prstGeom prst="rect">
            <a:avLst/>
          </a:prstGeom>
          <a:noFill/>
        </p:spPr>
        <p:txBody>
          <a:bodyPr wrap="square" rtlCol="0">
            <a:spAutoFit/>
          </a:bodyPr>
          <a:lstStyle/>
          <a:p>
            <a:r>
              <a:rPr lang="en-US" i="1" dirty="0"/>
              <a:t>Price inelastic </a:t>
            </a:r>
            <a:r>
              <a:rPr lang="en-US" dirty="0"/>
              <a:t>=&gt; an increase in price </a:t>
            </a:r>
          </a:p>
          <a:p>
            <a:r>
              <a:rPr lang="en-US" dirty="0"/>
              <a:t>	             leads to </a:t>
            </a:r>
            <a:r>
              <a:rPr lang="en-US" b="1" i="1" dirty="0"/>
              <a:t>more</a:t>
            </a:r>
            <a:r>
              <a:rPr lang="en-US" dirty="0"/>
              <a:t> revenue.</a:t>
            </a:r>
            <a:endParaRPr lang="en-US" i="1" dirty="0"/>
          </a:p>
        </p:txBody>
      </p:sp>
      <p:sp>
        <p:nvSpPr>
          <p:cNvPr id="36" name="TextBox 35"/>
          <p:cNvSpPr txBox="1"/>
          <p:nvPr/>
        </p:nvSpPr>
        <p:spPr>
          <a:xfrm>
            <a:off x="4876800" y="1868269"/>
            <a:ext cx="4419600" cy="646331"/>
          </a:xfrm>
          <a:prstGeom prst="rect">
            <a:avLst/>
          </a:prstGeom>
          <a:noFill/>
        </p:spPr>
        <p:txBody>
          <a:bodyPr wrap="square" rtlCol="0">
            <a:spAutoFit/>
          </a:bodyPr>
          <a:lstStyle/>
          <a:p>
            <a:r>
              <a:rPr lang="en-US" i="1" dirty="0"/>
              <a:t>Elasticity </a:t>
            </a:r>
            <a:r>
              <a:rPr lang="en-US" dirty="0"/>
              <a:t>= –1 =&gt; an increase in price </a:t>
            </a:r>
          </a:p>
          <a:p>
            <a:r>
              <a:rPr lang="en-US" dirty="0"/>
              <a:t>	             leads to </a:t>
            </a:r>
            <a:r>
              <a:rPr lang="en-US" b="1" i="1" dirty="0"/>
              <a:t>no</a:t>
            </a:r>
            <a:r>
              <a:rPr lang="en-US" dirty="0"/>
              <a:t> </a:t>
            </a:r>
            <a:r>
              <a:rPr lang="en-US" b="1" dirty="0">
                <a:latin typeface="Symbol"/>
              </a:rPr>
              <a:t>D</a:t>
            </a:r>
            <a:r>
              <a:rPr lang="en-US" dirty="0"/>
              <a:t> in revenue.</a:t>
            </a:r>
            <a:endParaRPr lang="en-US" i="1" dirty="0"/>
          </a:p>
        </p:txBody>
      </p:sp>
      <p:sp>
        <p:nvSpPr>
          <p:cNvPr id="38" name="Rectangle 37"/>
          <p:cNvSpPr/>
          <p:nvPr/>
        </p:nvSpPr>
        <p:spPr>
          <a:xfrm>
            <a:off x="4876800" y="1258669"/>
            <a:ext cx="4114800" cy="6096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p:nvSpPr>
        <p:spPr>
          <a:xfrm>
            <a:off x="4876800" y="1258669"/>
            <a:ext cx="4114800" cy="12192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p:nvSpPr>
        <p:spPr>
          <a:xfrm>
            <a:off x="4876800" y="1258669"/>
            <a:ext cx="4114800" cy="12192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itle 2"/>
          <p:cNvSpPr>
            <a:spLocks noGrp="1"/>
          </p:cNvSpPr>
          <p:nvPr>
            <p:ph type="title" idx="4294967295"/>
          </p:nvPr>
        </p:nvSpPr>
        <p:spPr>
          <a:xfrm>
            <a:off x="0" y="6612"/>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sz="3600" dirty="0"/>
              <a:t>Marginal Revenue on a Linear Demand Curve</a:t>
            </a:r>
          </a:p>
        </p:txBody>
      </p:sp>
      <p:sp>
        <p:nvSpPr>
          <p:cNvPr id="31" name="Footer Placeholder 1">
            <a:extLst>
              <a:ext uri="{FF2B5EF4-FFF2-40B4-BE49-F238E27FC236}">
                <a16:creationId xmlns:a16="http://schemas.microsoft.com/office/drawing/2014/main" id="{A220549C-E736-41D0-AF47-DD319268DBA9}"/>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32" name="TextBox 31">
            <a:extLst>
              <a:ext uri="{FF2B5EF4-FFF2-40B4-BE49-F238E27FC236}">
                <a16:creationId xmlns:a16="http://schemas.microsoft.com/office/drawing/2014/main" id="{E52481C2-2F81-454E-A7E2-4B5DCBF55E4C}"/>
              </a:ext>
            </a:extLst>
          </p:cNvPr>
          <p:cNvSpPr txBox="1"/>
          <p:nvPr/>
        </p:nvSpPr>
        <p:spPr>
          <a:xfrm>
            <a:off x="186690" y="2677704"/>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37" name="TextBox 36">
            <a:extLst>
              <a:ext uri="{FF2B5EF4-FFF2-40B4-BE49-F238E27FC236}">
                <a16:creationId xmlns:a16="http://schemas.microsoft.com/office/drawing/2014/main" id="{973A22CC-E2F8-4A69-BE55-B6407C383407}"/>
              </a:ext>
            </a:extLst>
          </p:cNvPr>
          <p:cNvSpPr txBox="1"/>
          <p:nvPr/>
        </p:nvSpPr>
        <p:spPr>
          <a:xfrm>
            <a:off x="158625" y="2746160"/>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xit" presetSubtype="0" fill="hold" grpId="1" nodeType="withEffect">
                                  <p:stCondLst>
                                    <p:cond delay="0"/>
                                  </p:stCondLst>
                                  <p:childTnLst>
                                    <p:animEffect transition="out" filter="fade">
                                      <p:cBhvr>
                                        <p:cTn id="23" dur="2000"/>
                                        <p:tgtEl>
                                          <p:spTgt spid="16"/>
                                        </p:tgtEl>
                                      </p:cBhvr>
                                    </p:animEffect>
                                    <p:set>
                                      <p:cBhvr>
                                        <p:cTn id="24" dur="1" fill="hold">
                                          <p:stCondLst>
                                            <p:cond delay="1999"/>
                                          </p:stCondLst>
                                        </p:cTn>
                                        <p:tgtEl>
                                          <p:spTgt spid="16"/>
                                        </p:tgtEl>
                                        <p:attrNameLst>
                                          <p:attrName>style.visibility</p:attrName>
                                        </p:attrNameLst>
                                      </p:cBhvr>
                                      <p:to>
                                        <p:strVal val="hidden"/>
                                      </p:to>
                                    </p:set>
                                  </p:childTnLst>
                                </p:cTn>
                              </p:par>
                              <p:par>
                                <p:cTn id="25" presetID="10" presetClass="entr" presetSubtype="0" fill="hold" grpId="0" nodeType="with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0" presetClass="exit" presetSubtype="0" fill="hold" grpId="1" nodeType="withEffect">
                                  <p:stCondLst>
                                    <p:cond delay="0"/>
                                  </p:stCondLst>
                                  <p:childTnLst>
                                    <p:animEffect transition="out" filter="fade">
                                      <p:cBhvr>
                                        <p:cTn id="44" dur="2000"/>
                                        <p:tgtEl>
                                          <p:spTgt spid="17"/>
                                        </p:tgtEl>
                                      </p:cBhvr>
                                    </p:animEffect>
                                    <p:set>
                                      <p:cBhvr>
                                        <p:cTn id="45" dur="1" fill="hold">
                                          <p:stCondLst>
                                            <p:cond delay="1999"/>
                                          </p:stCondLst>
                                        </p:cTn>
                                        <p:tgtEl>
                                          <p:spTgt spid="17"/>
                                        </p:tgtEl>
                                        <p:attrNameLst>
                                          <p:attrName>style.visibility</p:attrName>
                                        </p:attrNameLst>
                                      </p:cBhvr>
                                      <p:to>
                                        <p:strVal val="hidden"/>
                                      </p:to>
                                    </p:set>
                                  </p:childTnLst>
                                </p:cTn>
                              </p:par>
                              <p:par>
                                <p:cTn id="46" presetID="10" presetClass="entr" presetSubtype="0" fill="hold" grpId="0" nodeType="withEffect">
                                  <p:stCondLst>
                                    <p:cond delay="100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2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childTnLst>
                                </p:cTn>
                              </p:par>
                              <p:par>
                                <p:cTn id="57" presetID="10" presetClass="exit" presetSubtype="0" fill="hold" grpId="1" nodeType="withEffect">
                                  <p:stCondLst>
                                    <p:cond delay="0"/>
                                  </p:stCondLst>
                                  <p:childTnLst>
                                    <p:animEffect transition="out" filter="fade">
                                      <p:cBhvr>
                                        <p:cTn id="58" dur="2000"/>
                                        <p:tgtEl>
                                          <p:spTgt spid="18"/>
                                        </p:tgtEl>
                                      </p:cBhvr>
                                    </p:animEffect>
                                    <p:set>
                                      <p:cBhvr>
                                        <p:cTn id="59" dur="1" fill="hold">
                                          <p:stCondLst>
                                            <p:cond delay="1999"/>
                                          </p:stCondLst>
                                        </p:cTn>
                                        <p:tgtEl>
                                          <p:spTgt spid="18"/>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7" grpId="0" animBg="1"/>
      <p:bldP spid="17" grpId="1" animBg="1"/>
      <p:bldP spid="18" grpId="0" animBg="1"/>
      <p:bldP spid="18" grpId="1" animBg="1"/>
      <p:bldP spid="26" grpId="0"/>
      <p:bldP spid="27" grpId="0"/>
      <p:bldP spid="29" grpId="0"/>
      <p:bldP spid="30" grpId="0"/>
      <p:bldP spid="33"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0886"/>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Inefficiency of Monopoly Production</a:t>
            </a:r>
          </a:p>
        </p:txBody>
      </p:sp>
      <p:pic>
        <p:nvPicPr>
          <p:cNvPr id="4" name="Picture 3"/>
          <p:cNvPicPr>
            <a:picLocks noChangeAspect="1"/>
          </p:cNvPicPr>
          <p:nvPr/>
        </p:nvPicPr>
        <p:blipFill>
          <a:blip r:embed="rId2"/>
          <a:stretch>
            <a:fillRect/>
          </a:stretch>
        </p:blipFill>
        <p:spPr>
          <a:xfrm>
            <a:off x="152400" y="3048000"/>
            <a:ext cx="4389120" cy="3657600"/>
          </a:xfrm>
          <a:prstGeom prst="rect">
            <a:avLst/>
          </a:prstGeom>
        </p:spPr>
      </p:pic>
      <p:pic>
        <p:nvPicPr>
          <p:cNvPr id="5" name="Picture 4"/>
          <p:cNvPicPr>
            <a:picLocks noChangeAspect="1"/>
          </p:cNvPicPr>
          <p:nvPr/>
        </p:nvPicPr>
        <p:blipFill>
          <a:blip r:embed="rId3"/>
          <a:stretch>
            <a:fillRect/>
          </a:stretch>
        </p:blipFill>
        <p:spPr>
          <a:xfrm>
            <a:off x="152400" y="3072384"/>
            <a:ext cx="4374490" cy="3624682"/>
          </a:xfrm>
          <a:prstGeom prst="rect">
            <a:avLst/>
          </a:prstGeom>
        </p:spPr>
      </p:pic>
      <p:pic>
        <p:nvPicPr>
          <p:cNvPr id="6" name="Picture 5"/>
          <p:cNvPicPr>
            <a:picLocks noChangeAspect="1"/>
          </p:cNvPicPr>
          <p:nvPr/>
        </p:nvPicPr>
        <p:blipFill>
          <a:blip r:embed="rId4"/>
          <a:stretch>
            <a:fillRect/>
          </a:stretch>
        </p:blipFill>
        <p:spPr>
          <a:xfrm>
            <a:off x="152400" y="3063240"/>
            <a:ext cx="4403750" cy="3624682"/>
          </a:xfrm>
          <a:prstGeom prst="rect">
            <a:avLst/>
          </a:prstGeom>
        </p:spPr>
      </p:pic>
      <p:pic>
        <p:nvPicPr>
          <p:cNvPr id="7" name="Picture 6"/>
          <p:cNvPicPr>
            <a:picLocks noChangeAspect="1"/>
          </p:cNvPicPr>
          <p:nvPr/>
        </p:nvPicPr>
        <p:blipFill>
          <a:blip r:embed="rId5"/>
          <a:stretch>
            <a:fillRect/>
          </a:stretch>
        </p:blipFill>
        <p:spPr>
          <a:xfrm>
            <a:off x="152400" y="3063240"/>
            <a:ext cx="4403750" cy="3624682"/>
          </a:xfrm>
          <a:prstGeom prst="rect">
            <a:avLst/>
          </a:prstGeom>
        </p:spPr>
      </p:pic>
      <p:pic>
        <p:nvPicPr>
          <p:cNvPr id="8" name="Picture 7"/>
          <p:cNvPicPr>
            <a:picLocks noChangeAspect="1"/>
          </p:cNvPicPr>
          <p:nvPr/>
        </p:nvPicPr>
        <p:blipFill>
          <a:blip r:embed="rId6"/>
          <a:stretch>
            <a:fillRect/>
          </a:stretch>
        </p:blipFill>
        <p:spPr>
          <a:xfrm>
            <a:off x="152400" y="3063240"/>
            <a:ext cx="4392778" cy="3610051"/>
          </a:xfrm>
          <a:prstGeom prst="rect">
            <a:avLst/>
          </a:prstGeom>
        </p:spPr>
      </p:pic>
      <p:pic>
        <p:nvPicPr>
          <p:cNvPr id="9" name="Picture 8"/>
          <p:cNvPicPr>
            <a:picLocks noChangeAspect="1"/>
          </p:cNvPicPr>
          <p:nvPr/>
        </p:nvPicPr>
        <p:blipFill>
          <a:blip r:embed="rId7"/>
          <a:stretch>
            <a:fillRect/>
          </a:stretch>
        </p:blipFill>
        <p:spPr>
          <a:xfrm>
            <a:off x="152400" y="3063240"/>
            <a:ext cx="4389120" cy="3624682"/>
          </a:xfrm>
          <a:prstGeom prst="rect">
            <a:avLst/>
          </a:prstGeom>
        </p:spPr>
      </p:pic>
      <p:pic>
        <p:nvPicPr>
          <p:cNvPr id="10" name="Picture 9"/>
          <p:cNvPicPr>
            <a:picLocks noChangeAspect="1"/>
          </p:cNvPicPr>
          <p:nvPr/>
        </p:nvPicPr>
        <p:blipFill>
          <a:blip r:embed="rId8"/>
          <a:stretch>
            <a:fillRect/>
          </a:stretch>
        </p:blipFill>
        <p:spPr>
          <a:xfrm>
            <a:off x="152400" y="3048000"/>
            <a:ext cx="4389120" cy="3657600"/>
          </a:xfrm>
          <a:prstGeom prst="rect">
            <a:avLst/>
          </a:prstGeom>
        </p:spPr>
      </p:pic>
      <p:sp>
        <p:nvSpPr>
          <p:cNvPr id="11" name="TextBox 10"/>
          <p:cNvSpPr txBox="1"/>
          <p:nvPr/>
        </p:nvSpPr>
        <p:spPr>
          <a:xfrm>
            <a:off x="228600" y="1755648"/>
            <a:ext cx="8763000" cy="646331"/>
          </a:xfrm>
          <a:prstGeom prst="rect">
            <a:avLst/>
          </a:prstGeom>
          <a:noFill/>
        </p:spPr>
        <p:txBody>
          <a:bodyPr wrap="square" rtlCol="0">
            <a:spAutoFit/>
          </a:bodyPr>
          <a:lstStyle/>
          <a:p>
            <a:r>
              <a:rPr lang="en-US" dirty="0"/>
              <a:t>But so long as a monopolist is a </a:t>
            </a:r>
            <a:r>
              <a:rPr lang="en-US" i="1" dirty="0"/>
              <a:t>price-taker </a:t>
            </a:r>
            <a:r>
              <a:rPr lang="en-US" b="1" i="1" dirty="0"/>
              <a:t>in the input markets </a:t>
            </a:r>
            <a:r>
              <a:rPr lang="en-US" dirty="0"/>
              <a:t>(for </a:t>
            </a:r>
            <a:r>
              <a:rPr lang="en-US" dirty="0" err="1"/>
              <a:t>labour</a:t>
            </a:r>
            <a:r>
              <a:rPr lang="en-US" dirty="0"/>
              <a:t> and capital), her </a:t>
            </a:r>
            <a:r>
              <a:rPr lang="en-US" b="1" i="1" dirty="0"/>
              <a:t>cost curves </a:t>
            </a:r>
            <a:r>
              <a:rPr lang="en-US" dirty="0"/>
              <a:t>are derived </a:t>
            </a:r>
            <a:r>
              <a:rPr lang="en-US" i="1" dirty="0"/>
              <a:t>exactly as they are for a competitive firm.</a:t>
            </a:r>
            <a:endParaRPr lang="en-US" dirty="0"/>
          </a:p>
        </p:txBody>
      </p:sp>
      <p:sp>
        <p:nvSpPr>
          <p:cNvPr id="12" name="TextBox 11"/>
          <p:cNvSpPr txBox="1"/>
          <p:nvPr/>
        </p:nvSpPr>
        <p:spPr>
          <a:xfrm>
            <a:off x="228600" y="1143000"/>
            <a:ext cx="8763000" cy="646331"/>
          </a:xfrm>
          <a:prstGeom prst="rect">
            <a:avLst/>
          </a:prstGeom>
          <a:noFill/>
        </p:spPr>
        <p:txBody>
          <a:bodyPr wrap="square" rtlCol="0">
            <a:spAutoFit/>
          </a:bodyPr>
          <a:lstStyle/>
          <a:p>
            <a:r>
              <a:rPr lang="en-US" dirty="0"/>
              <a:t>The </a:t>
            </a:r>
            <a:r>
              <a:rPr lang="en-US" i="1" dirty="0"/>
              <a:t>monopolist</a:t>
            </a:r>
            <a:r>
              <a:rPr lang="en-US" dirty="0"/>
              <a:t> then has a </a:t>
            </a:r>
            <a:r>
              <a:rPr lang="en-US" b="1" i="1" dirty="0"/>
              <a:t>downward sloping MR </a:t>
            </a:r>
            <a:r>
              <a:rPr lang="en-US" dirty="0"/>
              <a:t>curve whereas the (price-taking) competitive firm’s </a:t>
            </a:r>
            <a:r>
              <a:rPr lang="en-US" b="1" i="1" dirty="0">
                <a:solidFill>
                  <a:srgbClr val="0000FF"/>
                </a:solidFill>
              </a:rPr>
              <a:t>MR</a:t>
            </a:r>
            <a:r>
              <a:rPr lang="en-US" b="1" i="1" dirty="0"/>
              <a:t> </a:t>
            </a:r>
            <a:r>
              <a:rPr lang="en-US" dirty="0"/>
              <a:t>curve was horizontal at the market-determined price.</a:t>
            </a:r>
          </a:p>
        </p:txBody>
      </p:sp>
      <p:sp>
        <p:nvSpPr>
          <p:cNvPr id="13" name="TextBox 12"/>
          <p:cNvSpPr txBox="1"/>
          <p:nvPr/>
        </p:nvSpPr>
        <p:spPr>
          <a:xfrm>
            <a:off x="228600" y="2398931"/>
            <a:ext cx="8610600" cy="646331"/>
          </a:xfrm>
          <a:prstGeom prst="rect">
            <a:avLst/>
          </a:prstGeom>
          <a:noFill/>
        </p:spPr>
        <p:txBody>
          <a:bodyPr wrap="square" rtlCol="0">
            <a:spAutoFit/>
          </a:bodyPr>
          <a:lstStyle/>
          <a:p>
            <a:r>
              <a:rPr lang="en-US" dirty="0"/>
              <a:t>Profit is maximized at the output level </a:t>
            </a:r>
            <a:r>
              <a:rPr lang="en-US" b="1" i="1" dirty="0">
                <a:latin typeface="Times New Roman"/>
              </a:rPr>
              <a:t>x</a:t>
            </a:r>
            <a:r>
              <a:rPr lang="en-US" b="1" i="1" baseline="30000" dirty="0"/>
              <a:t>M</a:t>
            </a:r>
            <a:r>
              <a:rPr lang="en-US" b="1" baseline="30000" dirty="0"/>
              <a:t> </a:t>
            </a:r>
            <a:r>
              <a:rPr lang="en-US" dirty="0"/>
              <a:t>where </a:t>
            </a:r>
            <a:r>
              <a:rPr lang="en-US" b="1" i="1" dirty="0">
                <a:solidFill>
                  <a:srgbClr val="F21AD8"/>
                </a:solidFill>
              </a:rPr>
              <a:t>MC</a:t>
            </a:r>
            <a:r>
              <a:rPr lang="en-US" b="1" dirty="0"/>
              <a:t>=</a:t>
            </a:r>
            <a:r>
              <a:rPr lang="en-US" b="1" i="1" dirty="0">
                <a:solidFill>
                  <a:srgbClr val="0000FF"/>
                </a:solidFill>
              </a:rPr>
              <a:t>MR</a:t>
            </a:r>
            <a:r>
              <a:rPr lang="en-US" dirty="0"/>
              <a:t>, with the monopoly price read off the demand curve as </a:t>
            </a:r>
            <a:r>
              <a:rPr lang="en-US" b="1" i="1" dirty="0">
                <a:latin typeface="Times New Roman"/>
              </a:rPr>
              <a:t>p</a:t>
            </a:r>
            <a:r>
              <a:rPr lang="en-US" b="1" i="1" baseline="30000" dirty="0"/>
              <a:t>M</a:t>
            </a:r>
            <a:r>
              <a:rPr lang="en-US" dirty="0"/>
              <a:t>.</a:t>
            </a:r>
          </a:p>
        </p:txBody>
      </p:sp>
      <p:sp>
        <p:nvSpPr>
          <p:cNvPr id="14" name="TextBox 13"/>
          <p:cNvSpPr txBox="1"/>
          <p:nvPr/>
        </p:nvSpPr>
        <p:spPr>
          <a:xfrm>
            <a:off x="3962400" y="2819400"/>
            <a:ext cx="4876800" cy="923330"/>
          </a:xfrm>
          <a:prstGeom prst="rect">
            <a:avLst/>
          </a:prstGeom>
          <a:noFill/>
        </p:spPr>
        <p:txBody>
          <a:bodyPr wrap="square" rtlCol="0">
            <a:spAutoFit/>
          </a:bodyPr>
          <a:lstStyle/>
          <a:p>
            <a:r>
              <a:rPr lang="en-US" dirty="0"/>
              <a:t>Thus, both competitive firms and monopolists produce where </a:t>
            </a:r>
            <a:r>
              <a:rPr lang="en-US" b="1" i="1" dirty="0"/>
              <a:t>MC</a:t>
            </a:r>
            <a:r>
              <a:rPr lang="en-US" b="1" dirty="0"/>
              <a:t>=</a:t>
            </a:r>
            <a:r>
              <a:rPr lang="en-US" b="1" i="1" dirty="0"/>
              <a:t>MR</a:t>
            </a:r>
            <a:r>
              <a:rPr lang="en-US" i="1" dirty="0"/>
              <a:t>, but </a:t>
            </a:r>
            <a:r>
              <a:rPr lang="en-US" b="1" i="1" dirty="0"/>
              <a:t>only</a:t>
            </a:r>
            <a:r>
              <a:rPr lang="en-US" i="1" dirty="0"/>
              <a:t> </a:t>
            </a:r>
            <a:r>
              <a:rPr lang="en-US" dirty="0"/>
              <a:t>for price-taking firms is </a:t>
            </a:r>
            <a:r>
              <a:rPr lang="en-US" i="1" dirty="0"/>
              <a:t>MR</a:t>
            </a:r>
            <a:r>
              <a:rPr lang="en-US" dirty="0"/>
              <a:t>=</a:t>
            </a:r>
            <a:r>
              <a:rPr lang="en-US" i="1" dirty="0"/>
              <a:t>p </a:t>
            </a:r>
            <a:r>
              <a:rPr lang="en-US" dirty="0"/>
              <a:t>resulting in </a:t>
            </a:r>
            <a:r>
              <a:rPr lang="en-US" i="1" dirty="0"/>
              <a:t>MC</a:t>
            </a:r>
            <a:r>
              <a:rPr lang="en-US" dirty="0"/>
              <a:t>=</a:t>
            </a:r>
            <a:r>
              <a:rPr lang="en-US" i="1" dirty="0"/>
              <a:t>p.</a:t>
            </a:r>
            <a:r>
              <a:rPr lang="en-US" dirty="0"/>
              <a:t> </a:t>
            </a:r>
          </a:p>
        </p:txBody>
      </p:sp>
      <p:sp>
        <p:nvSpPr>
          <p:cNvPr id="16" name="TextBox 15"/>
          <p:cNvSpPr txBox="1"/>
          <p:nvPr/>
        </p:nvSpPr>
        <p:spPr>
          <a:xfrm>
            <a:off x="3962400" y="3810000"/>
            <a:ext cx="4572000" cy="369332"/>
          </a:xfrm>
          <a:prstGeom prst="rect">
            <a:avLst/>
          </a:prstGeom>
          <a:noFill/>
        </p:spPr>
        <p:txBody>
          <a:bodyPr wrap="square" rtlCol="0">
            <a:spAutoFit/>
          </a:bodyPr>
          <a:lstStyle/>
          <a:p>
            <a:r>
              <a:rPr lang="en-US" dirty="0"/>
              <a:t>The </a:t>
            </a:r>
            <a:r>
              <a:rPr lang="en-US" b="1" i="1" dirty="0"/>
              <a:t>efficient output level </a:t>
            </a:r>
            <a:r>
              <a:rPr lang="en-US" dirty="0"/>
              <a:t>is </a:t>
            </a:r>
            <a:r>
              <a:rPr lang="en-US" b="1" i="1" dirty="0">
                <a:latin typeface="Times New Roman"/>
              </a:rPr>
              <a:t>x* </a:t>
            </a:r>
            <a:r>
              <a:rPr lang="en-US" dirty="0"/>
              <a:t>where </a:t>
            </a:r>
            <a:r>
              <a:rPr lang="en-US" b="1" i="1" dirty="0">
                <a:solidFill>
                  <a:srgbClr val="F21AD8"/>
                </a:solidFill>
              </a:rPr>
              <a:t>MC</a:t>
            </a:r>
            <a:r>
              <a:rPr lang="en-US" dirty="0"/>
              <a:t>=</a:t>
            </a:r>
            <a:r>
              <a:rPr lang="en-US" b="1" i="1" dirty="0">
                <a:solidFill>
                  <a:schemeClr val="tx1">
                    <a:lumMod val="75000"/>
                    <a:lumOff val="25000"/>
                  </a:schemeClr>
                </a:solidFill>
              </a:rPr>
              <a:t>D</a:t>
            </a:r>
            <a:r>
              <a:rPr lang="en-US" dirty="0"/>
              <a:t>.</a:t>
            </a:r>
          </a:p>
        </p:txBody>
      </p:sp>
      <p:sp>
        <p:nvSpPr>
          <p:cNvPr id="17" name="TextBox 16"/>
          <p:cNvSpPr txBox="1"/>
          <p:nvPr/>
        </p:nvSpPr>
        <p:spPr>
          <a:xfrm>
            <a:off x="5157216" y="4191000"/>
            <a:ext cx="3276600" cy="369332"/>
          </a:xfrm>
          <a:prstGeom prst="rect">
            <a:avLst/>
          </a:prstGeom>
          <a:noFill/>
        </p:spPr>
        <p:txBody>
          <a:bodyPr wrap="square" rtlCol="0">
            <a:spAutoFit/>
          </a:bodyPr>
          <a:lstStyle/>
          <a:p>
            <a:r>
              <a:rPr lang="en-US" dirty="0"/>
              <a:t>Consumer Surplus = </a:t>
            </a:r>
            <a:r>
              <a:rPr lang="en-US" i="1" dirty="0"/>
              <a:t>a</a:t>
            </a:r>
            <a:r>
              <a:rPr lang="en-US" dirty="0"/>
              <a:t>+</a:t>
            </a:r>
            <a:r>
              <a:rPr lang="en-US" i="1" dirty="0"/>
              <a:t>b</a:t>
            </a:r>
            <a:r>
              <a:rPr lang="en-US" dirty="0"/>
              <a:t> </a:t>
            </a:r>
          </a:p>
        </p:txBody>
      </p:sp>
      <p:sp>
        <p:nvSpPr>
          <p:cNvPr id="18" name="TextBox 17"/>
          <p:cNvSpPr txBox="1"/>
          <p:nvPr/>
        </p:nvSpPr>
        <p:spPr>
          <a:xfrm>
            <a:off x="5257800" y="4583668"/>
            <a:ext cx="3276600" cy="369332"/>
          </a:xfrm>
          <a:prstGeom prst="rect">
            <a:avLst/>
          </a:prstGeom>
          <a:noFill/>
        </p:spPr>
        <p:txBody>
          <a:bodyPr wrap="square" rtlCol="0">
            <a:spAutoFit/>
          </a:bodyPr>
          <a:lstStyle/>
          <a:p>
            <a:r>
              <a:rPr lang="en-US" dirty="0"/>
              <a:t>Producer Surplus = </a:t>
            </a:r>
            <a:r>
              <a:rPr lang="en-US" i="1" dirty="0"/>
              <a:t>c</a:t>
            </a:r>
            <a:r>
              <a:rPr lang="en-US" dirty="0"/>
              <a:t>+</a:t>
            </a:r>
            <a:r>
              <a:rPr lang="en-US" i="1" dirty="0"/>
              <a:t>d</a:t>
            </a:r>
            <a:r>
              <a:rPr lang="en-US" dirty="0"/>
              <a:t> </a:t>
            </a:r>
          </a:p>
        </p:txBody>
      </p:sp>
      <p:sp>
        <p:nvSpPr>
          <p:cNvPr id="19" name="TextBox 18"/>
          <p:cNvSpPr txBox="1"/>
          <p:nvPr/>
        </p:nvSpPr>
        <p:spPr>
          <a:xfrm>
            <a:off x="5285232" y="4964668"/>
            <a:ext cx="2258568" cy="369332"/>
          </a:xfrm>
          <a:prstGeom prst="rect">
            <a:avLst/>
          </a:prstGeom>
          <a:solidFill>
            <a:srgbClr val="83F499">
              <a:alpha val="51000"/>
            </a:srgbClr>
          </a:solidFill>
        </p:spPr>
        <p:txBody>
          <a:bodyPr wrap="square" rtlCol="0">
            <a:spAutoFit/>
          </a:bodyPr>
          <a:lstStyle/>
          <a:p>
            <a:r>
              <a:rPr lang="en-US" dirty="0"/>
              <a:t>Deadweight Loss = </a:t>
            </a:r>
            <a:r>
              <a:rPr lang="en-US" b="1" i="1" dirty="0">
                <a:solidFill>
                  <a:srgbClr val="008000"/>
                </a:solidFill>
              </a:rPr>
              <a:t>e</a:t>
            </a:r>
            <a:endParaRPr lang="en-US" b="1" dirty="0">
              <a:solidFill>
                <a:srgbClr val="008000"/>
              </a:solidFill>
            </a:endParaRPr>
          </a:p>
        </p:txBody>
      </p:sp>
      <p:sp>
        <p:nvSpPr>
          <p:cNvPr id="20" name="TextBox 19"/>
          <p:cNvSpPr txBox="1"/>
          <p:nvPr/>
        </p:nvSpPr>
        <p:spPr>
          <a:xfrm>
            <a:off x="4800600" y="5486400"/>
            <a:ext cx="3276600" cy="923330"/>
          </a:xfrm>
          <a:prstGeom prst="rect">
            <a:avLst/>
          </a:prstGeom>
          <a:solidFill>
            <a:srgbClr val="FF0000">
              <a:alpha val="20000"/>
            </a:srgbClr>
          </a:solidFill>
          <a:ln w="25400">
            <a:solidFill>
              <a:srgbClr val="FF0000"/>
            </a:solidFill>
          </a:ln>
        </p:spPr>
        <p:txBody>
          <a:bodyPr wrap="square" rtlCol="0">
            <a:spAutoFit/>
          </a:bodyPr>
          <a:lstStyle/>
          <a:p>
            <a:pPr algn="ctr"/>
            <a:r>
              <a:rPr lang="en-US" dirty="0"/>
              <a:t>The inefficiency emerges because monopolists </a:t>
            </a:r>
            <a:r>
              <a:rPr lang="en-US" b="1" dirty="0"/>
              <a:t>restrict</a:t>
            </a:r>
            <a:r>
              <a:rPr lang="en-US" dirty="0"/>
              <a:t> </a:t>
            </a:r>
            <a:r>
              <a:rPr lang="en-US" b="1" dirty="0"/>
              <a:t>output</a:t>
            </a:r>
            <a:r>
              <a:rPr lang="en-US" dirty="0"/>
              <a:t> in order </a:t>
            </a:r>
            <a:r>
              <a:rPr lang="en-US" b="1" i="1" dirty="0"/>
              <a:t>to raise price</a:t>
            </a:r>
            <a:r>
              <a:rPr lang="en-US" dirty="0"/>
              <a:t>.</a:t>
            </a:r>
          </a:p>
        </p:txBody>
      </p:sp>
      <p:sp>
        <p:nvSpPr>
          <p:cNvPr id="21" name="Footer Placeholder 1">
            <a:extLst>
              <a:ext uri="{FF2B5EF4-FFF2-40B4-BE49-F238E27FC236}">
                <a16:creationId xmlns:a16="http://schemas.microsoft.com/office/drawing/2014/main" id="{B6D9E139-B0C8-4D25-8998-B5C7B5C0FD1A}"/>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2" name="TextBox 21">
            <a:extLst>
              <a:ext uri="{FF2B5EF4-FFF2-40B4-BE49-F238E27FC236}">
                <a16:creationId xmlns:a16="http://schemas.microsoft.com/office/drawing/2014/main" id="{5979DAE7-1769-44A5-AFA8-E59013CA2FF6}"/>
              </a:ext>
            </a:extLst>
          </p:cNvPr>
          <p:cNvSpPr txBox="1"/>
          <p:nvPr/>
        </p:nvSpPr>
        <p:spPr>
          <a:xfrm>
            <a:off x="192659" y="2934476"/>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id="{B2025A26-EFD1-420B-8BC3-55DC62264A31}"/>
              </a:ext>
            </a:extLst>
          </p:cNvPr>
          <p:cNvSpPr txBox="1"/>
          <p:nvPr/>
        </p:nvSpPr>
        <p:spPr>
          <a:xfrm>
            <a:off x="148742" y="2952454"/>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7" grpId="0"/>
      <p:bldP spid="18" grpId="0"/>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2802" y="-12601"/>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sz="3600" dirty="0"/>
              <a:t>Monopolies Produce on Inelastic Portion of </a:t>
            </a:r>
            <a:r>
              <a:rPr lang="en-US" sz="3600" i="1" dirty="0"/>
              <a:t>D</a:t>
            </a:r>
            <a:endParaRPr lang="en-US" sz="3600" dirty="0"/>
          </a:p>
        </p:txBody>
      </p:sp>
      <p:pic>
        <p:nvPicPr>
          <p:cNvPr id="6" name="Picture 5"/>
          <p:cNvPicPr>
            <a:picLocks noChangeAspect="1"/>
          </p:cNvPicPr>
          <p:nvPr/>
        </p:nvPicPr>
        <p:blipFill>
          <a:blip r:embed="rId2"/>
          <a:stretch>
            <a:fillRect/>
          </a:stretch>
        </p:blipFill>
        <p:spPr>
          <a:xfrm>
            <a:off x="155448" y="3063240"/>
            <a:ext cx="4403750" cy="3624682"/>
          </a:xfrm>
          <a:prstGeom prst="rect">
            <a:avLst/>
          </a:prstGeom>
        </p:spPr>
      </p:pic>
      <p:pic>
        <p:nvPicPr>
          <p:cNvPr id="11" name="Picture 10"/>
          <p:cNvPicPr>
            <a:picLocks noChangeAspect="1"/>
          </p:cNvPicPr>
          <p:nvPr/>
        </p:nvPicPr>
        <p:blipFill>
          <a:blip r:embed="rId3"/>
          <a:stretch>
            <a:fillRect/>
          </a:stretch>
        </p:blipFill>
        <p:spPr>
          <a:xfrm>
            <a:off x="152400" y="3048000"/>
            <a:ext cx="4389120" cy="3657600"/>
          </a:xfrm>
          <a:prstGeom prst="rect">
            <a:avLst/>
          </a:prstGeom>
        </p:spPr>
      </p:pic>
      <p:cxnSp>
        <p:nvCxnSpPr>
          <p:cNvPr id="13" name="Straight Connector 12"/>
          <p:cNvCxnSpPr/>
          <p:nvPr/>
        </p:nvCxnSpPr>
        <p:spPr>
          <a:xfrm>
            <a:off x="402336" y="6053328"/>
            <a:ext cx="3352800" cy="1588"/>
          </a:xfrm>
          <a:prstGeom prst="line">
            <a:avLst/>
          </a:prstGeom>
          <a:ln w="38100">
            <a:solidFill>
              <a:srgbClr val="F944C6">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57600" y="5788223"/>
            <a:ext cx="533400" cy="307777"/>
          </a:xfrm>
          <a:prstGeom prst="rect">
            <a:avLst/>
          </a:prstGeom>
          <a:noFill/>
        </p:spPr>
        <p:txBody>
          <a:bodyPr wrap="square" rtlCol="0">
            <a:spAutoFit/>
          </a:bodyPr>
          <a:lstStyle/>
          <a:p>
            <a:r>
              <a:rPr lang="en-US" sz="1400" b="1" i="1" dirty="0">
                <a:solidFill>
                  <a:srgbClr val="F944C6"/>
                </a:solidFill>
              </a:rPr>
              <a:t>MC</a:t>
            </a:r>
          </a:p>
        </p:txBody>
      </p:sp>
      <p:cxnSp>
        <p:nvCxnSpPr>
          <p:cNvPr id="16" name="Straight Connector 15"/>
          <p:cNvCxnSpPr/>
          <p:nvPr/>
        </p:nvCxnSpPr>
        <p:spPr>
          <a:xfrm rot="5400000" flipH="1" flipV="1">
            <a:off x="1645920" y="5367528"/>
            <a:ext cx="1362456" cy="1588"/>
          </a:xfrm>
          <a:prstGeom prst="line">
            <a:avLst/>
          </a:prstGeom>
          <a:ln>
            <a:solidFill>
              <a:srgbClr val="38BC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1480" y="4672584"/>
            <a:ext cx="1906588" cy="1588"/>
          </a:xfrm>
          <a:prstGeom prst="line">
            <a:avLst/>
          </a:prstGeom>
          <a:ln>
            <a:solidFill>
              <a:srgbClr val="38BCFF"/>
            </a:solidFill>
            <a:prstDash val="sysDash"/>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4"/>
          <a:stretch>
            <a:fillRect/>
          </a:stretch>
        </p:blipFill>
        <p:spPr>
          <a:xfrm>
            <a:off x="2295144" y="4636008"/>
            <a:ext cx="73152" cy="65837"/>
          </a:xfrm>
          <a:prstGeom prst="rect">
            <a:avLst/>
          </a:prstGeom>
        </p:spPr>
      </p:pic>
      <p:pic>
        <p:nvPicPr>
          <p:cNvPr id="21" name="Picture 20"/>
          <p:cNvPicPr>
            <a:picLocks noChangeAspect="1"/>
          </p:cNvPicPr>
          <p:nvPr/>
        </p:nvPicPr>
        <p:blipFill>
          <a:blip r:embed="rId5"/>
          <a:stretch>
            <a:fillRect/>
          </a:stretch>
        </p:blipFill>
        <p:spPr>
          <a:xfrm>
            <a:off x="2362200" y="4495800"/>
            <a:ext cx="1170432" cy="160020"/>
          </a:xfrm>
          <a:prstGeom prst="rect">
            <a:avLst/>
          </a:prstGeom>
        </p:spPr>
      </p:pic>
      <p:pic>
        <p:nvPicPr>
          <p:cNvPr id="22" name="Picture 21"/>
          <p:cNvPicPr>
            <a:picLocks noChangeAspect="1"/>
          </p:cNvPicPr>
          <p:nvPr/>
        </p:nvPicPr>
        <p:blipFill>
          <a:blip r:embed="rId6"/>
          <a:stretch>
            <a:fillRect/>
          </a:stretch>
        </p:blipFill>
        <p:spPr>
          <a:xfrm>
            <a:off x="152400" y="4572000"/>
            <a:ext cx="212141" cy="168250"/>
          </a:xfrm>
          <a:prstGeom prst="rect">
            <a:avLst/>
          </a:prstGeom>
        </p:spPr>
      </p:pic>
      <p:pic>
        <p:nvPicPr>
          <p:cNvPr id="23" name="Picture 22"/>
          <p:cNvPicPr>
            <a:picLocks noChangeAspect="1"/>
          </p:cNvPicPr>
          <p:nvPr/>
        </p:nvPicPr>
        <p:blipFill>
          <a:blip r:embed="rId7"/>
          <a:stretch>
            <a:fillRect/>
          </a:stretch>
        </p:blipFill>
        <p:spPr>
          <a:xfrm>
            <a:off x="2133600" y="6096000"/>
            <a:ext cx="215798" cy="142646"/>
          </a:xfrm>
          <a:prstGeom prst="rect">
            <a:avLst/>
          </a:prstGeom>
        </p:spPr>
      </p:pic>
      <p:cxnSp>
        <p:nvCxnSpPr>
          <p:cNvPr id="28" name="Straight Connector 27"/>
          <p:cNvCxnSpPr/>
          <p:nvPr/>
        </p:nvCxnSpPr>
        <p:spPr>
          <a:xfrm flipV="1">
            <a:off x="411480" y="5806440"/>
            <a:ext cx="3733800" cy="228600"/>
          </a:xfrm>
          <a:prstGeom prst="line">
            <a:avLst/>
          </a:prstGeom>
          <a:ln w="38100">
            <a:solidFill>
              <a:srgbClr val="F944C6">
                <a:alpha val="50000"/>
              </a:srgbClr>
            </a:solidFill>
          </a:ln>
          <a:effectLst/>
        </p:spPr>
        <p:style>
          <a:lnRef idx="2">
            <a:schemeClr val="accent1"/>
          </a:lnRef>
          <a:fillRef idx="0">
            <a:schemeClr val="accent1"/>
          </a:fillRef>
          <a:effectRef idx="1">
            <a:schemeClr val="accent1"/>
          </a:effectRef>
          <a:fontRef idx="minor">
            <a:schemeClr val="tx1"/>
          </a:fontRef>
        </p:style>
      </p:cxnSp>
      <p:pic>
        <p:nvPicPr>
          <p:cNvPr id="30" name="Picture 29"/>
          <p:cNvPicPr>
            <a:picLocks noChangeAspect="1"/>
          </p:cNvPicPr>
          <p:nvPr/>
        </p:nvPicPr>
        <p:blipFill>
          <a:blip r:embed="rId8"/>
          <a:stretch>
            <a:fillRect/>
          </a:stretch>
        </p:blipFill>
        <p:spPr>
          <a:xfrm>
            <a:off x="2194560" y="5888736"/>
            <a:ext cx="69494" cy="62179"/>
          </a:xfrm>
          <a:prstGeom prst="rect">
            <a:avLst/>
          </a:prstGeom>
        </p:spPr>
      </p:pic>
      <p:cxnSp>
        <p:nvCxnSpPr>
          <p:cNvPr id="32" name="Straight Connector 31"/>
          <p:cNvCxnSpPr/>
          <p:nvPr/>
        </p:nvCxnSpPr>
        <p:spPr>
          <a:xfrm rot="5400000" flipH="1" flipV="1">
            <a:off x="1508760" y="5321808"/>
            <a:ext cx="1447800"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4" name="Left Brace 33"/>
          <p:cNvSpPr/>
          <p:nvPr/>
        </p:nvSpPr>
        <p:spPr>
          <a:xfrm rot="7473282">
            <a:off x="1324318" y="2712197"/>
            <a:ext cx="304800" cy="2310486"/>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TextBox 34"/>
          <p:cNvSpPr txBox="1"/>
          <p:nvPr/>
        </p:nvSpPr>
        <p:spPr>
          <a:xfrm>
            <a:off x="1524000" y="3502223"/>
            <a:ext cx="1371600" cy="307777"/>
          </a:xfrm>
          <a:prstGeom prst="rect">
            <a:avLst/>
          </a:prstGeom>
          <a:noFill/>
        </p:spPr>
        <p:txBody>
          <a:bodyPr wrap="square" rtlCol="0">
            <a:spAutoFit/>
          </a:bodyPr>
          <a:lstStyle/>
          <a:p>
            <a:r>
              <a:rPr lang="en-US" sz="1400" b="1" dirty="0">
                <a:solidFill>
                  <a:srgbClr val="FF0000"/>
                </a:solidFill>
              </a:rPr>
              <a:t>Price-</a:t>
            </a:r>
            <a:r>
              <a:rPr lang="en-US" sz="1400" b="1" i="1" dirty="0">
                <a:solidFill>
                  <a:srgbClr val="FF0000"/>
                </a:solidFill>
              </a:rPr>
              <a:t>elastic</a:t>
            </a:r>
            <a:endParaRPr lang="en-US" sz="1400" b="1" dirty="0">
              <a:solidFill>
                <a:srgbClr val="FF0000"/>
              </a:solidFill>
            </a:endParaRPr>
          </a:p>
        </p:txBody>
      </p:sp>
      <p:sp>
        <p:nvSpPr>
          <p:cNvPr id="36" name="Left Brace 35"/>
          <p:cNvSpPr/>
          <p:nvPr/>
        </p:nvSpPr>
        <p:spPr>
          <a:xfrm rot="7473282">
            <a:off x="3261878" y="4000754"/>
            <a:ext cx="304800" cy="2416463"/>
          </a:xfrm>
          <a:prstGeom prst="lef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7" name="TextBox 36"/>
          <p:cNvSpPr txBox="1"/>
          <p:nvPr/>
        </p:nvSpPr>
        <p:spPr>
          <a:xfrm>
            <a:off x="3429000" y="4835143"/>
            <a:ext cx="1371600" cy="307777"/>
          </a:xfrm>
          <a:prstGeom prst="rect">
            <a:avLst/>
          </a:prstGeom>
          <a:noFill/>
        </p:spPr>
        <p:txBody>
          <a:bodyPr wrap="square" rtlCol="0">
            <a:spAutoFit/>
          </a:bodyPr>
          <a:lstStyle/>
          <a:p>
            <a:r>
              <a:rPr lang="en-US" sz="1400" b="1" dirty="0">
                <a:solidFill>
                  <a:schemeClr val="accent1"/>
                </a:solidFill>
              </a:rPr>
              <a:t>Price-</a:t>
            </a:r>
            <a:r>
              <a:rPr lang="en-US" sz="1400" b="1" i="1" dirty="0">
                <a:solidFill>
                  <a:schemeClr val="accent1"/>
                </a:solidFill>
              </a:rPr>
              <a:t>inelastic</a:t>
            </a:r>
            <a:endParaRPr lang="en-US" sz="1400" b="1" dirty="0">
              <a:solidFill>
                <a:schemeClr val="accent1"/>
              </a:solidFill>
            </a:endParaRPr>
          </a:p>
        </p:txBody>
      </p:sp>
      <p:sp>
        <p:nvSpPr>
          <p:cNvPr id="38" name="TextBox 37"/>
          <p:cNvSpPr txBox="1"/>
          <p:nvPr/>
        </p:nvSpPr>
        <p:spPr>
          <a:xfrm>
            <a:off x="228600" y="1219200"/>
            <a:ext cx="8686800" cy="369332"/>
          </a:xfrm>
          <a:prstGeom prst="rect">
            <a:avLst/>
          </a:prstGeom>
          <a:noFill/>
        </p:spPr>
        <p:txBody>
          <a:bodyPr wrap="square" rtlCol="0">
            <a:spAutoFit/>
          </a:bodyPr>
          <a:lstStyle/>
          <a:p>
            <a:r>
              <a:rPr lang="en-US" dirty="0"/>
              <a:t>A </a:t>
            </a:r>
            <a:r>
              <a:rPr lang="en-US" i="1" dirty="0"/>
              <a:t>profit maximizing monopolist </a:t>
            </a:r>
            <a:r>
              <a:rPr lang="en-US" dirty="0"/>
              <a:t>will produce the most if she faces </a:t>
            </a:r>
            <a:r>
              <a:rPr lang="en-US" i="1" dirty="0"/>
              <a:t>no MC</a:t>
            </a:r>
            <a:r>
              <a:rPr lang="en-US" dirty="0"/>
              <a:t>. </a:t>
            </a:r>
          </a:p>
        </p:txBody>
      </p:sp>
      <p:sp>
        <p:nvSpPr>
          <p:cNvPr id="39" name="TextBox 38"/>
          <p:cNvSpPr txBox="1"/>
          <p:nvPr/>
        </p:nvSpPr>
        <p:spPr>
          <a:xfrm>
            <a:off x="228600" y="1563469"/>
            <a:ext cx="8686800" cy="646331"/>
          </a:xfrm>
          <a:prstGeom prst="rect">
            <a:avLst/>
          </a:prstGeom>
          <a:noFill/>
        </p:spPr>
        <p:txBody>
          <a:bodyPr wrap="square" rtlCol="0">
            <a:spAutoFit/>
          </a:bodyPr>
          <a:lstStyle/>
          <a:p>
            <a:r>
              <a:rPr lang="en-US" dirty="0"/>
              <a:t>In that case, </a:t>
            </a:r>
            <a:r>
              <a:rPr lang="en-US" b="1" i="1" dirty="0"/>
              <a:t>MC </a:t>
            </a:r>
            <a:r>
              <a:rPr lang="en-US" dirty="0"/>
              <a:t>crosses </a:t>
            </a:r>
            <a:r>
              <a:rPr lang="en-US" b="1" i="1" dirty="0"/>
              <a:t>MR </a:t>
            </a:r>
            <a:r>
              <a:rPr lang="en-US" dirty="0"/>
              <a:t>on the horizontal axis – exactly below the </a:t>
            </a:r>
            <a:r>
              <a:rPr lang="en-US" i="1" dirty="0"/>
              <a:t>midpoint </a:t>
            </a:r>
            <a:r>
              <a:rPr lang="en-US" dirty="0"/>
              <a:t>of the demand curve,</a:t>
            </a:r>
          </a:p>
        </p:txBody>
      </p:sp>
      <p:sp>
        <p:nvSpPr>
          <p:cNvPr id="40" name="TextBox 39"/>
          <p:cNvSpPr txBox="1"/>
          <p:nvPr/>
        </p:nvSpPr>
        <p:spPr>
          <a:xfrm>
            <a:off x="1676400" y="1840468"/>
            <a:ext cx="3276600" cy="369332"/>
          </a:xfrm>
          <a:prstGeom prst="rect">
            <a:avLst/>
          </a:prstGeom>
          <a:noFill/>
        </p:spPr>
        <p:txBody>
          <a:bodyPr wrap="square" rtlCol="0">
            <a:spAutoFit/>
          </a:bodyPr>
          <a:lstStyle/>
          <a:p>
            <a:r>
              <a:rPr lang="en-US" dirty="0"/>
              <a:t>where </a:t>
            </a:r>
            <a:r>
              <a:rPr lang="en-US" i="1" dirty="0"/>
              <a:t>price elasticity is </a:t>
            </a:r>
            <a:r>
              <a:rPr lang="en-US" dirty="0"/>
              <a:t>–1. </a:t>
            </a:r>
          </a:p>
        </p:txBody>
      </p:sp>
      <p:sp>
        <p:nvSpPr>
          <p:cNvPr id="41" name="TextBox 40"/>
          <p:cNvSpPr txBox="1"/>
          <p:nvPr/>
        </p:nvSpPr>
        <p:spPr>
          <a:xfrm>
            <a:off x="228600" y="2209800"/>
            <a:ext cx="8610600" cy="646331"/>
          </a:xfrm>
          <a:prstGeom prst="rect">
            <a:avLst/>
          </a:prstGeom>
          <a:noFill/>
        </p:spPr>
        <p:txBody>
          <a:bodyPr wrap="square" rtlCol="0">
            <a:spAutoFit/>
          </a:bodyPr>
          <a:lstStyle/>
          <a:p>
            <a:r>
              <a:rPr lang="en-US" dirty="0"/>
              <a:t>In this special case, </a:t>
            </a:r>
            <a:r>
              <a:rPr lang="en-US" i="1" dirty="0"/>
              <a:t>profit maximization </a:t>
            </a:r>
            <a:r>
              <a:rPr lang="en-US" dirty="0"/>
              <a:t>is identical to </a:t>
            </a:r>
            <a:r>
              <a:rPr lang="en-US" i="1" dirty="0"/>
              <a:t>revenue maximization </a:t>
            </a:r>
            <a:r>
              <a:rPr lang="en-US" dirty="0"/>
              <a:t>(because the firm has no costs) – and we know </a:t>
            </a:r>
            <a:r>
              <a:rPr lang="en-US" b="1" i="1" dirty="0"/>
              <a:t>revenue is maximized where price elasticity is </a:t>
            </a:r>
            <a:r>
              <a:rPr lang="en-US" b="1" dirty="0"/>
              <a:t>–1</a:t>
            </a:r>
            <a:r>
              <a:rPr lang="en-US" dirty="0"/>
              <a:t>.</a:t>
            </a:r>
            <a:r>
              <a:rPr lang="en-US" b="1" dirty="0"/>
              <a:t> </a:t>
            </a:r>
            <a:endParaRPr lang="en-US" dirty="0"/>
          </a:p>
        </p:txBody>
      </p:sp>
      <p:sp>
        <p:nvSpPr>
          <p:cNvPr id="42" name="TextBox 41"/>
          <p:cNvSpPr txBox="1"/>
          <p:nvPr/>
        </p:nvSpPr>
        <p:spPr>
          <a:xfrm>
            <a:off x="2743200" y="2895600"/>
            <a:ext cx="6172200" cy="646331"/>
          </a:xfrm>
          <a:prstGeom prst="rect">
            <a:avLst/>
          </a:prstGeom>
          <a:noFill/>
        </p:spPr>
        <p:txBody>
          <a:bodyPr wrap="square" rtlCol="0">
            <a:spAutoFit/>
          </a:bodyPr>
          <a:lstStyle/>
          <a:p>
            <a:r>
              <a:rPr lang="en-US" dirty="0"/>
              <a:t>But even the slightest positive </a:t>
            </a:r>
            <a:r>
              <a:rPr lang="en-US" b="1" i="1" dirty="0"/>
              <a:t>MC </a:t>
            </a:r>
            <a:r>
              <a:rPr lang="en-US" dirty="0"/>
              <a:t>results in production on the </a:t>
            </a:r>
            <a:r>
              <a:rPr lang="en-US" b="1" i="1" dirty="0"/>
              <a:t>price-elastic part of demand</a:t>
            </a:r>
            <a:r>
              <a:rPr lang="en-US" i="1" dirty="0"/>
              <a:t>.</a:t>
            </a:r>
            <a:r>
              <a:rPr lang="en-US" dirty="0"/>
              <a:t> </a:t>
            </a:r>
          </a:p>
        </p:txBody>
      </p:sp>
      <p:sp>
        <p:nvSpPr>
          <p:cNvPr id="43" name="TextBox 42"/>
          <p:cNvSpPr txBox="1"/>
          <p:nvPr/>
        </p:nvSpPr>
        <p:spPr>
          <a:xfrm>
            <a:off x="4724400" y="4724400"/>
            <a:ext cx="4267200" cy="1477328"/>
          </a:xfrm>
          <a:prstGeom prst="rect">
            <a:avLst/>
          </a:prstGeom>
          <a:noFill/>
        </p:spPr>
        <p:txBody>
          <a:bodyPr wrap="square" rtlCol="0">
            <a:spAutoFit/>
          </a:bodyPr>
          <a:lstStyle/>
          <a:p>
            <a:r>
              <a:rPr lang="en-US" dirty="0"/>
              <a:t>The </a:t>
            </a:r>
            <a:r>
              <a:rPr lang="en-US" i="1" dirty="0"/>
              <a:t>monopolist </a:t>
            </a:r>
            <a:r>
              <a:rPr lang="en-US" dirty="0"/>
              <a:t>will </a:t>
            </a:r>
            <a:r>
              <a:rPr lang="en-US" b="1" i="1" dirty="0"/>
              <a:t>never </a:t>
            </a:r>
            <a:r>
              <a:rPr lang="en-US" dirty="0"/>
              <a:t>produce on the </a:t>
            </a:r>
            <a:r>
              <a:rPr lang="en-US" i="1" dirty="0"/>
              <a:t>price-inelastic </a:t>
            </a:r>
            <a:r>
              <a:rPr lang="en-US" dirty="0"/>
              <a:t>part of demand – because an increase in price on that part of demand results in an </a:t>
            </a:r>
            <a:r>
              <a:rPr lang="en-US" i="1" dirty="0"/>
              <a:t>increase </a:t>
            </a:r>
            <a:r>
              <a:rPr lang="en-US" dirty="0"/>
              <a:t>in revenue (and a decrease in costs as less is produced.)</a:t>
            </a:r>
          </a:p>
        </p:txBody>
      </p:sp>
      <p:sp>
        <p:nvSpPr>
          <p:cNvPr id="44" name="TextBox 43"/>
          <p:cNvSpPr txBox="1"/>
          <p:nvPr/>
        </p:nvSpPr>
        <p:spPr>
          <a:xfrm>
            <a:off x="3962400" y="3648670"/>
            <a:ext cx="4800600" cy="923330"/>
          </a:xfrm>
          <a:prstGeom prst="rect">
            <a:avLst/>
          </a:prstGeom>
          <a:noFill/>
        </p:spPr>
        <p:txBody>
          <a:bodyPr wrap="square" rtlCol="0">
            <a:spAutoFit/>
          </a:bodyPr>
          <a:lstStyle/>
          <a:p>
            <a:r>
              <a:rPr lang="en-US" i="1" dirty="0"/>
              <a:t>Revenue maximization </a:t>
            </a:r>
            <a:r>
              <a:rPr lang="en-US" dirty="0"/>
              <a:t>still occurs where price elasticity is –1, but </a:t>
            </a:r>
            <a:r>
              <a:rPr lang="en-US" i="1" dirty="0"/>
              <a:t>profit maximization </a:t>
            </a:r>
            <a:r>
              <a:rPr lang="en-US" dirty="0"/>
              <a:t>now implies less production.</a:t>
            </a:r>
            <a:endParaRPr lang="en-US" i="1" dirty="0"/>
          </a:p>
        </p:txBody>
      </p:sp>
      <p:sp>
        <p:nvSpPr>
          <p:cNvPr id="29" name="TextBox 28">
            <a:extLst>
              <a:ext uri="{FF2B5EF4-FFF2-40B4-BE49-F238E27FC236}">
                <a16:creationId xmlns:a16="http://schemas.microsoft.com/office/drawing/2014/main" id="{975673B4-6673-43E7-B801-C5E66DD2494A}"/>
              </a:ext>
            </a:extLst>
          </p:cNvPr>
          <p:cNvSpPr txBox="1"/>
          <p:nvPr/>
        </p:nvSpPr>
        <p:spPr>
          <a:xfrm>
            <a:off x="163220" y="2943403"/>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31" name="TextBox 30">
            <a:extLst>
              <a:ext uri="{FF2B5EF4-FFF2-40B4-BE49-F238E27FC236}">
                <a16:creationId xmlns:a16="http://schemas.microsoft.com/office/drawing/2014/main" id="{7841F491-3A92-4080-B411-86BD49B9FFC4}"/>
              </a:ext>
            </a:extLst>
          </p:cNvPr>
          <p:cNvSpPr txBox="1"/>
          <p:nvPr/>
        </p:nvSpPr>
        <p:spPr>
          <a:xfrm>
            <a:off x="134036" y="2950658"/>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33" name="Footer Placeholder 1">
            <a:extLst>
              <a:ext uri="{FF2B5EF4-FFF2-40B4-BE49-F238E27FC236}">
                <a16:creationId xmlns:a16="http://schemas.microsoft.com/office/drawing/2014/main" id="{493B5021-9758-4C50-97C6-57C7EC10AE57}"/>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0" presetClass="entr" presetSubtype="0" fill="hold" nodeType="withEffect">
                                  <p:stCondLst>
                                    <p:cond delay="10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par>
                                <p:cTn id="26" presetID="10" presetClass="entr" presetSubtype="0" fill="hold" nodeType="withEffect">
                                  <p:stCondLst>
                                    <p:cond delay="2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10" presetClass="entr" presetSubtype="0" fill="hold" nodeType="withEffect">
                                  <p:stCondLst>
                                    <p:cond delay="2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0"/>
                                        <p:tgtEl>
                                          <p:spTgt spid="22"/>
                                        </p:tgtEl>
                                      </p:cBhvr>
                                    </p:animEffect>
                                  </p:childTnLst>
                                </p:cTn>
                              </p:par>
                              <p:par>
                                <p:cTn id="32" presetID="1" presetClass="entr" presetSubtype="0" fill="hold" nodeType="withEffect">
                                  <p:stCondLst>
                                    <p:cond delay="200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2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000"/>
                                        <p:tgtEl>
                                          <p:spTgt spid="13"/>
                                        </p:tgtEl>
                                      </p:cBhvr>
                                    </p:animEffect>
                                    <p:set>
                                      <p:cBhvr>
                                        <p:cTn id="49" dur="1" fill="hold">
                                          <p:stCondLst>
                                            <p:cond delay="1999"/>
                                          </p:stCondLst>
                                        </p:cTn>
                                        <p:tgtEl>
                                          <p:spTgt spid="13"/>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000"/>
                                        <p:tgtEl>
                                          <p:spTgt spid="28"/>
                                        </p:tgtEl>
                                      </p:cBhvr>
                                    </p:animEffect>
                                  </p:childTnLst>
                                </p:cTn>
                              </p:par>
                              <p:par>
                                <p:cTn id="53" presetID="10"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2000"/>
                                        <p:tgtEl>
                                          <p:spTgt spid="30"/>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2000"/>
                                        <p:tgtEl>
                                          <p:spTgt spid="32"/>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2000"/>
                                        <p:tgtEl>
                                          <p:spTgt spid="34"/>
                                        </p:tgtEl>
                                      </p:cBhvr>
                                    </p:animEffect>
                                  </p:childTnLst>
                                </p:cTn>
                              </p:par>
                              <p:par>
                                <p:cTn id="62" presetID="1" presetClass="entr" presetSubtype="0" fill="hold" grpId="0" nodeType="withEffect">
                                  <p:stCondLst>
                                    <p:cond delay="3000"/>
                                  </p:stCondLst>
                                  <p:childTnLst>
                                    <p:set>
                                      <p:cBhvr>
                                        <p:cTn id="63" dur="1" fill="hold">
                                          <p:stCondLst>
                                            <p:cond delay="0"/>
                                          </p:stCondLst>
                                        </p:cTn>
                                        <p:tgtEl>
                                          <p:spTgt spid="3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childTnLst>
                                </p:cTn>
                              </p:par>
                              <p:par>
                                <p:cTn id="66" presetID="10" presetClass="exit" presetSubtype="0" fill="hold" nodeType="withEffect">
                                  <p:stCondLst>
                                    <p:cond delay="0"/>
                                  </p:stCondLst>
                                  <p:childTnLst>
                                    <p:animEffect transition="out" filter="fade">
                                      <p:cBhvr>
                                        <p:cTn id="67" dur="2000"/>
                                        <p:tgtEl>
                                          <p:spTgt spid="21"/>
                                        </p:tgtEl>
                                      </p:cBhvr>
                                    </p:animEffect>
                                    <p:set>
                                      <p:cBhvr>
                                        <p:cTn id="68" dur="1" fill="hold">
                                          <p:stCondLst>
                                            <p:cond delay="1999"/>
                                          </p:stCondLst>
                                        </p:cTn>
                                        <p:tgtEl>
                                          <p:spTgt spid="2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2000"/>
                                        <p:tgtEl>
                                          <p:spTgt spid="36"/>
                                        </p:tgtEl>
                                      </p:cBhvr>
                                    </p:animEffect>
                                  </p:childTnLst>
                                </p:cTn>
                              </p:par>
                              <p:par>
                                <p:cTn id="78" presetID="1" presetClass="entr" presetSubtype="0" fill="hold" grpId="0" nodeType="withEffect">
                                  <p:stCondLst>
                                    <p:cond delay="3000"/>
                                  </p:stCondLst>
                                  <p:childTnLst>
                                    <p:set>
                                      <p:cBhvr>
                                        <p:cTn id="79" dur="1" fill="hold">
                                          <p:stCondLst>
                                            <p:cond delay="0"/>
                                          </p:stCondLst>
                                        </p:cTn>
                                        <p:tgtEl>
                                          <p:spTgt spid="3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4" grpId="0" animBg="1"/>
      <p:bldP spid="35" grpId="0"/>
      <p:bldP spid="36" grpId="0" animBg="1"/>
      <p:bldP spid="37" grpId="0"/>
      <p:bldP spid="38" grpId="0"/>
      <p:bldP spid="39" grpId="0"/>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374" y="19665"/>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Price Discrimination</a:t>
            </a:r>
          </a:p>
        </p:txBody>
      </p:sp>
      <p:sp>
        <p:nvSpPr>
          <p:cNvPr id="7" name="Content Placeholder 1"/>
          <p:cNvSpPr>
            <a:spLocks noGrp="1"/>
          </p:cNvSpPr>
          <p:nvPr>
            <p:ph idx="1"/>
          </p:nvPr>
        </p:nvSpPr>
        <p:spPr>
          <a:xfrm>
            <a:off x="152400" y="1295400"/>
            <a:ext cx="8763000" cy="5410200"/>
          </a:xfrm>
        </p:spPr>
        <p:txBody>
          <a:bodyPr>
            <a:normAutofit fontScale="62500" lnSpcReduction="20000"/>
          </a:bodyPr>
          <a:lstStyle/>
          <a:p>
            <a:r>
              <a:rPr lang="en-US" dirty="0"/>
              <a:t>We have seen that monopolies can profit from </a:t>
            </a:r>
            <a:r>
              <a:rPr lang="en-US" i="1" dirty="0"/>
              <a:t>reducing output to raise price.</a:t>
            </a:r>
          </a:p>
          <a:p>
            <a:r>
              <a:rPr lang="en-US" dirty="0"/>
              <a:t>But</a:t>
            </a:r>
            <a:r>
              <a:rPr lang="en-US" i="1" dirty="0"/>
              <a:t> </a:t>
            </a:r>
            <a:r>
              <a:rPr lang="en-US" dirty="0"/>
              <a:t>we have assumed that monopolies can set </a:t>
            </a:r>
            <a:r>
              <a:rPr lang="en-US" i="1" dirty="0"/>
              <a:t>only one price</a:t>
            </a:r>
            <a:r>
              <a:rPr lang="en-US" dirty="0"/>
              <a:t>. </a:t>
            </a:r>
            <a:endParaRPr lang="en-US" b="1" i="1" dirty="0"/>
          </a:p>
          <a:p>
            <a:r>
              <a:rPr lang="en-US" dirty="0"/>
              <a:t>Often monopolies can find ways of charging different prices to different types of consumers (e.g., </a:t>
            </a:r>
            <a:r>
              <a:rPr lang="en-US" i="1" dirty="0"/>
              <a:t>high demanders </a:t>
            </a:r>
            <a:r>
              <a:rPr lang="en-US" dirty="0"/>
              <a:t>vs. </a:t>
            </a:r>
            <a:r>
              <a:rPr lang="en-US" i="1" dirty="0"/>
              <a:t>low demanders), </a:t>
            </a:r>
            <a:r>
              <a:rPr lang="en-US" dirty="0"/>
              <a:t>and </a:t>
            </a:r>
            <a:r>
              <a:rPr lang="en-US" b="1" i="1" dirty="0">
                <a:solidFill>
                  <a:srgbClr val="FF0000"/>
                </a:solidFill>
              </a:rPr>
              <a:t>price discriminate</a:t>
            </a:r>
            <a:r>
              <a:rPr lang="en-US" dirty="0"/>
              <a:t>.</a:t>
            </a:r>
          </a:p>
          <a:p>
            <a:r>
              <a:rPr lang="en-US" dirty="0"/>
              <a:t>To successfully </a:t>
            </a:r>
            <a:r>
              <a:rPr lang="en-US" i="1" dirty="0"/>
              <a:t>price discriminate</a:t>
            </a:r>
            <a:r>
              <a:rPr lang="en-US" dirty="0"/>
              <a:t>, monopolies have to be able to </a:t>
            </a:r>
            <a:r>
              <a:rPr lang="en-US" b="1" i="1" dirty="0">
                <a:solidFill>
                  <a:srgbClr val="FF0000"/>
                </a:solidFill>
              </a:rPr>
              <a:t>prevent resale</a:t>
            </a:r>
            <a:r>
              <a:rPr lang="en-US" b="1" i="1" dirty="0"/>
              <a:t> </a:t>
            </a:r>
            <a:r>
              <a:rPr lang="en-US" dirty="0"/>
              <a:t>of their products by those who buy at relatively low prices to those who are offered high prices.</a:t>
            </a:r>
          </a:p>
          <a:p>
            <a:r>
              <a:rPr lang="en-US" dirty="0"/>
              <a:t>If they can prevent resale, price discrimination further depends on the ability of monopolists to tell </a:t>
            </a:r>
            <a:r>
              <a:rPr lang="en-US" i="1" dirty="0"/>
              <a:t>high demanders </a:t>
            </a:r>
            <a:r>
              <a:rPr lang="en-US" dirty="0"/>
              <a:t>from </a:t>
            </a:r>
            <a:r>
              <a:rPr lang="en-US" i="1" dirty="0"/>
              <a:t>low demanders.</a:t>
            </a:r>
            <a:endParaRPr lang="en-US" dirty="0"/>
          </a:p>
          <a:p>
            <a:r>
              <a:rPr lang="en-US" dirty="0"/>
              <a:t>If they can observe </a:t>
            </a:r>
            <a:r>
              <a:rPr lang="en-US" i="1" dirty="0"/>
              <a:t>individual </a:t>
            </a:r>
            <a:r>
              <a:rPr lang="en-US" dirty="0"/>
              <a:t>demands, monopolists can engage in </a:t>
            </a:r>
            <a:r>
              <a:rPr lang="en-US" b="1" i="1" dirty="0">
                <a:solidFill>
                  <a:srgbClr val="FF0000"/>
                </a:solidFill>
              </a:rPr>
              <a:t>perfect (1</a:t>
            </a:r>
            <a:r>
              <a:rPr lang="en-US" b="1" i="1" baseline="30000" dirty="0">
                <a:solidFill>
                  <a:srgbClr val="FF0000"/>
                </a:solidFill>
              </a:rPr>
              <a:t>st</a:t>
            </a:r>
            <a:r>
              <a:rPr lang="en-US" b="1" i="1" dirty="0">
                <a:solidFill>
                  <a:srgbClr val="FF0000"/>
                </a:solidFill>
              </a:rPr>
              <a:t> degree) </a:t>
            </a:r>
            <a:r>
              <a:rPr lang="en-US" dirty="0"/>
              <a:t>or </a:t>
            </a:r>
            <a:r>
              <a:rPr lang="en-US" b="1" i="1" dirty="0">
                <a:solidFill>
                  <a:srgbClr val="FF0000"/>
                </a:solidFill>
              </a:rPr>
              <a:t>imperfect (3</a:t>
            </a:r>
            <a:r>
              <a:rPr lang="en-US" b="1" i="1" baseline="30000" dirty="0">
                <a:solidFill>
                  <a:srgbClr val="FF0000"/>
                </a:solidFill>
              </a:rPr>
              <a:t>rd</a:t>
            </a:r>
            <a:r>
              <a:rPr lang="en-US" b="1" i="1" dirty="0">
                <a:solidFill>
                  <a:srgbClr val="FF0000"/>
                </a:solidFill>
              </a:rPr>
              <a:t> degree) </a:t>
            </a:r>
            <a:r>
              <a:rPr lang="en-US" b="1" i="1" dirty="0"/>
              <a:t>price discrimination</a:t>
            </a:r>
            <a:r>
              <a:rPr lang="en-US" dirty="0"/>
              <a:t>.</a:t>
            </a:r>
          </a:p>
          <a:p>
            <a:r>
              <a:rPr lang="en-US" dirty="0"/>
              <a:t>Alternatively, if they only know the </a:t>
            </a:r>
            <a:r>
              <a:rPr lang="en-US" i="1" dirty="0"/>
              <a:t>distribution </a:t>
            </a:r>
            <a:r>
              <a:rPr lang="en-US" dirty="0"/>
              <a:t>of demands in the population, monopolists can </a:t>
            </a:r>
            <a:r>
              <a:rPr lang="en-US" b="1" i="1" dirty="0"/>
              <a:t>strategically </a:t>
            </a:r>
            <a:r>
              <a:rPr lang="en-US" dirty="0"/>
              <a:t>set price/quantity packages in ways that cause </a:t>
            </a:r>
            <a:r>
              <a:rPr lang="en-US" i="1" dirty="0"/>
              <a:t>high demanders </a:t>
            </a:r>
            <a:r>
              <a:rPr lang="en-US" dirty="0"/>
              <a:t>and </a:t>
            </a:r>
            <a:r>
              <a:rPr lang="en-US" i="1" dirty="0"/>
              <a:t>low demanders </a:t>
            </a:r>
            <a:r>
              <a:rPr lang="en-US" dirty="0"/>
              <a:t>to reveal who they are. This type of strategic price discrimination is called </a:t>
            </a:r>
            <a:r>
              <a:rPr lang="en-US" b="1" i="1" dirty="0">
                <a:solidFill>
                  <a:srgbClr val="FF0000"/>
                </a:solidFill>
              </a:rPr>
              <a:t>2</a:t>
            </a:r>
            <a:r>
              <a:rPr lang="en-US" b="1" i="1" baseline="30000" dirty="0">
                <a:solidFill>
                  <a:srgbClr val="FF0000"/>
                </a:solidFill>
              </a:rPr>
              <a:t>nd</a:t>
            </a:r>
            <a:r>
              <a:rPr lang="en-US" b="1" i="1" dirty="0">
                <a:solidFill>
                  <a:srgbClr val="FF0000"/>
                </a:solidFill>
              </a:rPr>
              <a:t> degree price discrimination</a:t>
            </a:r>
            <a:r>
              <a:rPr lang="en-US" dirty="0"/>
              <a:t>.</a:t>
            </a:r>
          </a:p>
        </p:txBody>
      </p:sp>
      <p:sp>
        <p:nvSpPr>
          <p:cNvPr id="5" name="Footer Placeholder 1">
            <a:extLst>
              <a:ext uri="{FF2B5EF4-FFF2-40B4-BE49-F238E27FC236}">
                <a16:creationId xmlns:a16="http://schemas.microsoft.com/office/drawing/2014/main" id="{AFEC3410-AAF9-4329-A707-F914D14F863A}"/>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nechy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nechyba</Template>
  <TotalTime>54284</TotalTime>
  <Words>6003</Words>
  <Application>Microsoft Office PowerPoint</Application>
  <PresentationFormat>Diavoorstelling (4:3)</PresentationFormat>
  <Paragraphs>451</Paragraphs>
  <Slides>43</Slides>
  <Notes>1</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43</vt:i4>
      </vt:variant>
    </vt:vector>
  </HeadingPairs>
  <TitlesOfParts>
    <vt:vector size="50" baseType="lpstr">
      <vt:lpstr>Arial</vt:lpstr>
      <vt:lpstr>Calibri</vt:lpstr>
      <vt:lpstr>Symbol</vt:lpstr>
      <vt:lpstr>Times New Roman</vt:lpstr>
      <vt:lpstr>Wingdings</vt:lpstr>
      <vt:lpstr>nechyba</vt:lpstr>
      <vt:lpstr>Equation</vt:lpstr>
      <vt:lpstr>PowerPoint-presentatie</vt:lpstr>
      <vt:lpstr>Monopoly Power</vt:lpstr>
      <vt:lpstr>Review of Price Elasticity and Linear Demand</vt:lpstr>
      <vt:lpstr>PowerPoint-presentatie</vt:lpstr>
      <vt:lpstr>Price Elasticity and Firm Revenue</vt:lpstr>
      <vt:lpstr>Marginal Revenue on a Linear Demand Curve</vt:lpstr>
      <vt:lpstr>Inefficiency of Monopoly Production</vt:lpstr>
      <vt:lpstr>Monopolies Produce on Inelastic Portion of D</vt:lpstr>
      <vt:lpstr>Price Discrimination</vt:lpstr>
      <vt:lpstr>Perfect (or 1st Degree) Price Discrimination</vt:lpstr>
      <vt:lpstr>Imperfect (3rd-Degree) Price Discrimination</vt:lpstr>
      <vt:lpstr>Welfare under 3rd Degree Price Discrimination</vt:lpstr>
      <vt:lpstr>Second-Degree Price Discrimination</vt:lpstr>
      <vt:lpstr>Second-Degree Price Discrimination</vt:lpstr>
      <vt:lpstr>Second Degree Price Discrimination</vt:lpstr>
      <vt:lpstr>Second Degree Price Discrimination</vt:lpstr>
      <vt:lpstr>Barriers to Entry</vt:lpstr>
      <vt:lpstr>Natural Monopoly</vt:lpstr>
      <vt:lpstr>Natural Monopoly</vt:lpstr>
      <vt:lpstr>Legal Barriers to Entry</vt:lpstr>
      <vt:lpstr>Restraining Market Power</vt:lpstr>
      <vt:lpstr>Tutorial exercises</vt:lpstr>
      <vt:lpstr>Profit Maximizing by Monopolists</vt:lpstr>
      <vt:lpstr>Profit Maximizing by Monopolists</vt:lpstr>
      <vt:lpstr>An Example</vt:lpstr>
      <vt:lpstr>Exploring Marginal Revenue and Price Elasticity</vt:lpstr>
      <vt:lpstr>Marginal Revenue and Price Elasticity</vt:lpstr>
      <vt:lpstr>Monopoly Markups with Constant Elasticities</vt:lpstr>
      <vt:lpstr>Price Discrimination in Two-Part Tariffs</vt:lpstr>
      <vt:lpstr>Third Degree Price Discrimination</vt:lpstr>
      <vt:lpstr>Beginning Second Degree Price Discrimination</vt:lpstr>
      <vt:lpstr>Setting up the Problem</vt:lpstr>
      <vt:lpstr>Consumer Demand</vt:lpstr>
      <vt:lpstr>Expected Profit with 2 Types</vt:lpstr>
      <vt:lpstr>PowerPoint-presentatie</vt:lpstr>
      <vt:lpstr>PowerPoint-presentatie</vt:lpstr>
      <vt:lpstr>Beginning Second Degree Price Discrimination</vt:lpstr>
      <vt:lpstr>Full Second Degree Price Discrimination</vt:lpstr>
      <vt:lpstr>Expected Profit</vt:lpstr>
      <vt:lpstr>Maximizing Expected Profit</vt:lpstr>
      <vt:lpstr>The Possibility of Dumping Type 1 Consumers</vt:lpstr>
      <vt:lpstr>Comparing Different Monopoly Pricing</vt:lpstr>
      <vt:lpstr>Welfare Effects of Price Discrimination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Eugenio</dc:creator>
  <cp:lastModifiedBy>Matthijs Oosterveen</cp:lastModifiedBy>
  <cp:revision>634</cp:revision>
  <dcterms:created xsi:type="dcterms:W3CDTF">2010-11-04T16:16:26Z</dcterms:created>
  <dcterms:modified xsi:type="dcterms:W3CDTF">2026-03-02T16:13:19Z</dcterms:modified>
</cp:coreProperties>
</file>