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97" r:id="rId2"/>
    <p:sldId id="340" r:id="rId3"/>
    <p:sldId id="444" r:id="rId4"/>
    <p:sldId id="445" r:id="rId5"/>
    <p:sldId id="446" r:id="rId6"/>
    <p:sldId id="447" r:id="rId7"/>
    <p:sldId id="448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49" r:id="rId16"/>
    <p:sldId id="479" r:id="rId17"/>
    <p:sldId id="480" r:id="rId18"/>
    <p:sldId id="481" r:id="rId19"/>
    <p:sldId id="482" r:id="rId20"/>
    <p:sldId id="483" r:id="rId21"/>
    <p:sldId id="484" r:id="rId22"/>
    <p:sldId id="450" r:id="rId23"/>
    <p:sldId id="485" r:id="rId24"/>
    <p:sldId id="486" r:id="rId25"/>
    <p:sldId id="487" r:id="rId26"/>
    <p:sldId id="489" r:id="rId27"/>
    <p:sldId id="488" r:id="rId28"/>
    <p:sldId id="451" r:id="rId29"/>
    <p:sldId id="490" r:id="rId30"/>
    <p:sldId id="491" r:id="rId31"/>
    <p:sldId id="492" r:id="rId32"/>
    <p:sldId id="493" r:id="rId33"/>
    <p:sldId id="452" r:id="rId34"/>
    <p:sldId id="495" r:id="rId35"/>
    <p:sldId id="517" r:id="rId36"/>
    <p:sldId id="494" r:id="rId37"/>
    <p:sldId id="496" r:id="rId38"/>
    <p:sldId id="518" r:id="rId39"/>
    <p:sldId id="516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5C4"/>
    <a:srgbClr val="91BCFF"/>
    <a:srgbClr val="7BD1FF"/>
    <a:srgbClr val="38BCFF"/>
    <a:srgbClr val="F944C6"/>
    <a:srgbClr val="F96BCB"/>
    <a:srgbClr val="83F499"/>
    <a:srgbClr val="4FFFE1"/>
    <a:srgbClr val="00AE00"/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2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3/16/2026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3/16/2026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8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C2C0-48BC-4AC7-83F2-20BC9DAF2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95B3-0BE5-4F26-8C76-328D0CD88DD3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35F-D197-491B-B652-469EDA22EBD5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81A3-FE75-419E-97EB-EC1725CAC7C5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9F99-2910-4454-8A12-B612733A1E56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8BE6-5FB5-4801-A856-D00CE2AB9E02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4A9-E592-42DB-8908-9E728E047C23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672A-A97D-4353-981A-E76DF8289CD2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6A72-6FC9-49C8-9C8F-6B739FF14D61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4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83AF-6690-495D-BFDB-28D76A358A72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cpHTIi-kM&amp;t=322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3.wmf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8.png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35.png"/><Relationship Id="rId17" Type="http://schemas.openxmlformats.org/officeDocument/2006/relationships/oleObject" Target="../embeddings/oleObject6.bin"/><Relationship Id="rId2" Type="http://schemas.openxmlformats.org/officeDocument/2006/relationships/image" Target="../media/image36.png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1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3.png"/><Relationship Id="rId7" Type="http://schemas.openxmlformats.org/officeDocument/2006/relationships/image" Target="../media/image55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4.png"/><Relationship Id="rId9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24 – </a:t>
            </a:r>
          </a:p>
          <a:p>
            <a:r>
              <a:rPr lang="en-US" sz="3600" dirty="0"/>
              <a:t>Strategic Thinking and Game Theory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strategy</a:t>
            </a:r>
            <a:r>
              <a:rPr lang="en-US" b="1" i="1" dirty="0"/>
              <a:t> </a:t>
            </a:r>
            <a:r>
              <a:rPr lang="en-US" dirty="0"/>
              <a:t>is a </a:t>
            </a:r>
            <a:r>
              <a:rPr lang="en-US" b="1" i="1" dirty="0"/>
              <a:t>complete plan </a:t>
            </a:r>
            <a:r>
              <a:rPr lang="en-US" dirty="0"/>
              <a:t>for how to play the game prior to the beginning of the game.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15890"/>
            <a:ext cx="2846070" cy="133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simultaneous move game</a:t>
            </a:r>
            <a:r>
              <a:rPr lang="en-US" dirty="0"/>
              <a:t>, a </a:t>
            </a:r>
            <a:r>
              <a:rPr lang="en-US" b="1" i="1" dirty="0"/>
              <a:t>complete plan </a:t>
            </a:r>
            <a:r>
              <a:rPr lang="en-US" dirty="0"/>
              <a:t>simply involves making a choice of which action to play when the game starts.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183" y="223090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 a </a:t>
            </a:r>
            <a:r>
              <a:rPr lang="en-US" i="1" dirty="0"/>
              <a:t>sequential move game</a:t>
            </a:r>
            <a:r>
              <a:rPr lang="en-US" dirty="0"/>
              <a:t>, a </a:t>
            </a:r>
            <a:r>
              <a:rPr lang="en-US" b="1" i="1" dirty="0"/>
              <a:t>complete plan </a:t>
            </a:r>
            <a:r>
              <a:rPr lang="en-US" dirty="0"/>
              <a:t>of action (prior to the beginning of the game) implies a </a:t>
            </a:r>
            <a:r>
              <a:rPr lang="en-US" b="1" i="1" dirty="0"/>
              <a:t>plan for what action to take from each information set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952" y="300789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b="1" i="1" dirty="0"/>
              <a:t>strategy </a:t>
            </a:r>
            <a:r>
              <a:rPr lang="en-US" dirty="0"/>
              <a:t>must therefore specify what he plans to do if he 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going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12" y="392281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… AND </a:t>
            </a:r>
            <a:r>
              <a:rPr lang="en-US" dirty="0"/>
              <a:t>what he plans to do if he 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going </a:t>
            </a:r>
            <a:r>
              <a:rPr lang="en-US" b="1" i="1" dirty="0"/>
              <a:t>R</a:t>
            </a:r>
            <a:r>
              <a:rPr lang="en-US" i="1" dirty="0"/>
              <a:t>ight!</a:t>
            </a:r>
            <a:r>
              <a:rPr lang="en-US" dirty="0"/>
              <a:t>  </a:t>
            </a:r>
            <a:endParaRPr lang="en-US" i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2A1FF71-BB50-4ED6-A2B4-BC2D5780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04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Strategies in Sequential Move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106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he moves first (and thus has no information about what player 2 does when he makes his choice),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still has only </a:t>
            </a:r>
            <a:r>
              <a:rPr lang="en-US" i="1" dirty="0"/>
              <a:t>two </a:t>
            </a:r>
            <a:r>
              <a:rPr lang="en-US" dirty="0"/>
              <a:t>possible pure strategies: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15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and two possible actions </a:t>
            </a:r>
            <a:r>
              <a:rPr lang="en-US" i="1" dirty="0"/>
              <a:t>from two possible information sets</a:t>
            </a:r>
            <a:r>
              <a:rPr lang="en-US" dirty="0"/>
              <a:t> – implying </a:t>
            </a:r>
            <a:r>
              <a:rPr lang="en-US" b="1" i="1" dirty="0"/>
              <a:t>four possible pure strategies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373868"/>
            <a:ext cx="7086600" cy="369332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ight,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the left and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from the right node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09600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449388" y="2743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3316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2971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" y="2743200"/>
            <a:ext cx="3200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0" y="2743200"/>
            <a:ext cx="7086600" cy="369332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L</a:t>
            </a:r>
            <a:r>
              <a:rPr lang="en-US" i="1" dirty="0"/>
              <a:t>eft,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from the left and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the right node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609600" y="3429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1449388" y="3124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" y="3697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050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8600" y="3124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096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1449388" y="3505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800" y="4078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3733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3118104"/>
            <a:ext cx="5029200" cy="369332"/>
          </a:xfrm>
          <a:prstGeom prst="rect">
            <a:avLst/>
          </a:prstGeom>
          <a:solidFill>
            <a:srgbClr val="00BA00">
              <a:alpha val="1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ight,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</a:t>
            </a:r>
            <a:r>
              <a:rPr lang="en-US" i="1" dirty="0"/>
              <a:t>both </a:t>
            </a:r>
            <a:r>
              <a:rPr lang="en-US" dirty="0"/>
              <a:t>nodes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8600" y="3505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9600" y="3483864"/>
            <a:ext cx="4572000" cy="369332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L</a:t>
            </a:r>
            <a:r>
              <a:rPr lang="en-US" i="1" dirty="0"/>
              <a:t>eft,</a:t>
            </a:r>
            <a:r>
              <a:rPr lang="en-US" b="1" dirty="0"/>
              <a:t>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from </a:t>
            </a:r>
            <a:r>
              <a:rPr lang="en-US" i="1" dirty="0"/>
              <a:t>both </a:t>
            </a:r>
            <a:r>
              <a:rPr lang="en-US" dirty="0"/>
              <a:t>nodes</a:t>
            </a:r>
            <a:endParaRPr lang="en-US" i="1" dirty="0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6096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449388" y="3886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4800" y="4459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050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2400" y="3886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" y="4191000"/>
            <a:ext cx="2514600" cy="2031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we next define an </a:t>
            </a:r>
            <a:r>
              <a:rPr lang="en-US" b="1" i="1" dirty="0"/>
              <a:t>equilibrium</a:t>
            </a:r>
            <a:r>
              <a:rPr lang="en-US" dirty="0"/>
              <a:t>, it will become important to keep in mind the difference between the </a:t>
            </a:r>
            <a:r>
              <a:rPr lang="en-US" b="1" i="1" dirty="0"/>
              <a:t>actions </a:t>
            </a:r>
            <a:r>
              <a:rPr lang="en-US" dirty="0"/>
              <a:t>and the </a:t>
            </a:r>
            <a:r>
              <a:rPr lang="en-US" b="1" i="1" dirty="0"/>
              <a:t>strategies </a:t>
            </a:r>
            <a:r>
              <a:rPr lang="en-US" dirty="0"/>
              <a:t>for a player.</a:t>
            </a:r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9BBAB2F8-C345-4DED-8618-EC94BB13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22" grpId="0"/>
      <p:bldP spid="23" grpId="0"/>
      <p:bldP spid="41" grpId="0" animBg="1"/>
      <p:bldP spid="42" grpId="0" animBg="1"/>
      <p:bldP spid="45" grpId="0"/>
      <p:bldP spid="46" grpId="0"/>
      <p:bldP spid="47" grpId="0" animBg="1"/>
      <p:bldP spid="50" grpId="0"/>
      <p:bldP spid="51" grpId="0"/>
      <p:bldP spid="52" grpId="0" animBg="1"/>
      <p:bldP spid="53" grpId="0" animBg="1"/>
      <p:bldP spid="54" grpId="0" animBg="1"/>
      <p:bldP spid="57" grpId="0"/>
      <p:bldP spid="58" grpId="0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59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Best Response Strategies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828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instance, 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player is playing a </a:t>
            </a:r>
            <a:r>
              <a:rPr lang="en-US" b="1" i="1" dirty="0">
                <a:solidFill>
                  <a:srgbClr val="FF0000"/>
                </a:solidFill>
              </a:rPr>
              <a:t>best response strategy </a:t>
            </a:r>
            <a:r>
              <a:rPr lang="en-US" dirty="0"/>
              <a:t>(to the strategies played by others) if and only if he has no other possible strategy that would result in a higher payoff for him.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1786890"/>
            <a:ext cx="2846070" cy="1337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20840" y="2222754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12193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by also playing the strategy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67400" y="239649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5029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79606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by also playing the strategy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669280" y="1810512"/>
            <a:ext cx="2941320" cy="138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1792224"/>
            <a:ext cx="2846070" cy="133731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26096" y="2221992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67400" y="2894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3200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sequential </a:t>
            </a:r>
            <a:r>
              <a:rPr lang="en-US" dirty="0"/>
              <a:t>version,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35930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 L</a:t>
            </a:r>
            <a:r>
              <a:rPr lang="en-US" i="1" dirty="0"/>
              <a:t>eft</a:t>
            </a:r>
            <a:r>
              <a:rPr lang="en-US" dirty="0"/>
              <a:t>),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" y="388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 by playing the strategy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337560" y="52578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894576" y="52578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14800" y="4114800"/>
            <a:ext cx="6096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0" y="45836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instead plays the strategy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),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8600" y="5144869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are </a:t>
            </a:r>
            <a:r>
              <a:rPr lang="en-US" b="1" i="1" dirty="0"/>
              <a:t>best responses </a:t>
            </a:r>
            <a:r>
              <a:rPr lang="en-US" dirty="0"/>
              <a:t>for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725194" y="3733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7086997" y="3732609"/>
            <a:ext cx="4579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70C4C2D2-2406-4044-BF5F-04F665BF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2859E-6 -1.87124E-6 L 0.17507 -1.87124E-6 " pathEditMode="relative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7" grpId="0"/>
      <p:bldP spid="30" grpId="0"/>
      <p:bldP spid="32" grpId="0"/>
      <p:bldP spid="35" grpId="0" animBg="1"/>
      <p:bldP spid="37" grpId="0" animBg="1"/>
      <p:bldP spid="39" grpId="0"/>
      <p:bldP spid="40" grpId="0"/>
      <p:bldP spid="41" grpId="1"/>
      <p:bldP spid="42" grpId="0" animBg="1"/>
      <p:bldP spid="43" grpId="0" animBg="1"/>
      <p:bldP spid="43" grpId="1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50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10036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Nash equilibrium </a:t>
            </a:r>
            <a:r>
              <a:rPr lang="en-US" dirty="0"/>
              <a:t>is a set of strategies – one for each player – such that every player is playing a </a:t>
            </a:r>
            <a:r>
              <a:rPr lang="en-US" b="1" i="1" dirty="0"/>
              <a:t>best response strategy </a:t>
            </a:r>
            <a:r>
              <a:rPr lang="en-US" dirty="0"/>
              <a:t>given the (best response) strategies played by others.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" y="171152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less formal way of saying the same thing is: A Nash equilibrium occurs when everyone is doing the best he/she can </a:t>
            </a:r>
            <a:r>
              <a:rPr lang="en-US" i="1" dirty="0"/>
              <a:t>given </a:t>
            </a:r>
            <a:r>
              <a:rPr lang="en-US" dirty="0"/>
              <a:t>what everyone else is doing.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2865358"/>
            <a:ext cx="2846070" cy="1337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237341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a pure </a:t>
            </a:r>
            <a:r>
              <a:rPr lang="en-US" i="1" dirty="0"/>
              <a:t>Nash equilibrium </a:t>
            </a:r>
            <a:r>
              <a:rPr lang="en-US" dirty="0"/>
              <a:t>in a 2-payer payoff matrix,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94004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Begin with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first</a:t>
            </a:r>
            <a:r>
              <a:rPr lang="en-US" dirty="0"/>
              <a:t> strategy and ask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20840" y="3309604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5000" y="35152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364851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Then, for this </a:t>
            </a:r>
            <a:r>
              <a:rPr lang="en-US" i="1" dirty="0"/>
              <a:t>best response </a:t>
            </a:r>
            <a:r>
              <a:rPr lang="en-US" dirty="0"/>
              <a:t>by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ask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29984" y="3300460"/>
            <a:ext cx="1792224" cy="438912"/>
          </a:xfrm>
          <a:prstGeom prst="rect">
            <a:avLst/>
          </a:prstGeom>
          <a:solidFill>
            <a:srgbClr val="3366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933406" y="2830274"/>
            <a:ext cx="457200" cy="1588"/>
          </a:xfrm>
          <a:prstGeom prst="straightConnector1">
            <a:avLst/>
          </a:prstGeom>
          <a:ln>
            <a:solidFill>
              <a:srgbClr val="00B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1142" y="32945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“what is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response?”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8532" y="396797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“what is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</a:t>
            </a:r>
            <a:r>
              <a:rPr lang="en-US" dirty="0"/>
              <a:t> to it?”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20840" y="3309604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77682"/>
            <a:ext cx="71628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first strategy is a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first strategy, then we have found a </a:t>
            </a:r>
            <a:r>
              <a:rPr lang="en-US" b="1" i="1" dirty="0"/>
              <a:t>Nash equilibrium</a:t>
            </a:r>
            <a:r>
              <a:rPr lang="en-US" i="1" dirty="0"/>
              <a:t>, </a:t>
            </a:r>
            <a:r>
              <a:rPr lang="en-US" dirty="0"/>
              <a:t>{</a:t>
            </a:r>
            <a:r>
              <a:rPr lang="en-US" b="1" i="1" dirty="0"/>
              <a:t>L,L</a:t>
            </a:r>
            <a:r>
              <a:rPr lang="en-US" dirty="0"/>
              <a:t>}.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518938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Then move to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second</a:t>
            </a:r>
            <a:r>
              <a:rPr lang="en-US" dirty="0"/>
              <a:t> strategy and go through the same steps again.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5558726"/>
            <a:ext cx="8131302" cy="92333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our </a:t>
            </a:r>
            <a:r>
              <a:rPr lang="en-US" i="1" dirty="0"/>
              <a:t>Left/Right </a:t>
            </a:r>
            <a:r>
              <a:rPr lang="en-US" dirty="0"/>
              <a:t>game, we then find a second pure strategy </a:t>
            </a:r>
            <a:r>
              <a:rPr lang="en-US" b="1" dirty="0"/>
              <a:t>Nash equilibrium, </a:t>
            </a:r>
            <a:r>
              <a:rPr lang="en-US" dirty="0"/>
              <a:t>{</a:t>
            </a:r>
            <a:r>
              <a:rPr lang="en-US" b="1" i="1" dirty="0"/>
              <a:t>R,R</a:t>
            </a:r>
            <a:r>
              <a:rPr lang="en-US" dirty="0"/>
              <a:t>}. </a:t>
            </a:r>
          </a:p>
          <a:p>
            <a:pPr algn="ctr"/>
            <a:r>
              <a:rPr lang="en-US" b="1" i="1" dirty="0"/>
              <a:t>Tip: </a:t>
            </a:r>
            <a:r>
              <a:rPr lang="en-US" i="1" dirty="0"/>
              <a:t>underline the payoff of each player’s best response, and the entry with both payoffs underlined is a Nash equilibrium.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26096" y="3748516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640AEC76-28D3-4682-A3FF-C6F93403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build="p" bldLvl="2"/>
      <p:bldP spid="12" grpId="0" animBg="1"/>
      <p:bldP spid="12" grpId="1" animBg="1"/>
      <p:bldP spid="17" grpId="0"/>
      <p:bldP spid="18" grpId="0" animBg="1"/>
      <p:bldP spid="18" grpId="1" animBg="1"/>
      <p:bldP spid="21" grpId="0"/>
      <p:bldP spid="22" grpId="0"/>
      <p:bldP spid="23" grpId="0" animBg="1"/>
      <p:bldP spid="24" grpId="0" animBg="1"/>
      <p:bldP spid="25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20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Equilibria NOT always Efficient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2737782"/>
            <a:ext cx="2846070" cy="1337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3639752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 5</a:t>
            </a:r>
            <a:r>
              <a:rPr lang="en-US" sz="1600" i="1" dirty="0"/>
              <a:t> ,</a:t>
            </a:r>
            <a:r>
              <a:rPr lang="en-US" sz="1600" b="1" i="1" dirty="0"/>
              <a:t> </a:t>
            </a:r>
            <a:r>
              <a:rPr lang="en-US" sz="1600" b="1" i="1" dirty="0">
                <a:solidFill>
                  <a:srgbClr val="00BA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0840" y="3182028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67824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both players were raised in England where people drive on the </a:t>
            </a:r>
            <a:r>
              <a:rPr lang="en-US" i="1" dirty="0"/>
              <a:t>left </a:t>
            </a:r>
            <a:r>
              <a:rPr lang="en-US" dirty="0"/>
              <a:t>side of the road. </a:t>
            </a:r>
          </a:p>
          <a:p>
            <a:endParaRPr lang="en-US" sz="400" dirty="0"/>
          </a:p>
          <a:p>
            <a:r>
              <a:rPr lang="en-US" dirty="0"/>
              <a:t>As a result, the players have an inherent preference for driving on the left, but driving on the right is still better than crashing into one another.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46322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</a:t>
            </a:r>
            <a:r>
              <a:rPr lang="en-US" i="1" dirty="0"/>
              <a:t>payoff matrix</a:t>
            </a:r>
            <a:r>
              <a:rPr lang="en-US" dirty="0"/>
              <a:t>, this implies a lower payoff for both players in the lower right box.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22522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playing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is still a Nash equilibrium – and it is </a:t>
            </a:r>
            <a:r>
              <a:rPr lang="en-US" i="1" dirty="0"/>
              <a:t>efficient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6096" y="3182028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9110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i="1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39110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197536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also play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383482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4197536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if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still play </a:t>
            </a:r>
            <a:r>
              <a:rPr lang="en-US" b="1" i="1" dirty="0"/>
              <a:t>R</a:t>
            </a:r>
            <a:r>
              <a:rPr lang="en-US" i="1" dirty="0"/>
              <a:t>ight.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29984" y="3624512"/>
            <a:ext cx="1792224" cy="438912"/>
          </a:xfrm>
          <a:prstGeom prst="rect">
            <a:avLst/>
          </a:prstGeom>
          <a:solidFill>
            <a:srgbClr val="3366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847806" y="2702698"/>
            <a:ext cx="457200" cy="1588"/>
          </a:xfrm>
          <a:prstGeom prst="straightConnector1">
            <a:avLst/>
          </a:prstGeom>
          <a:ln>
            <a:solidFill>
              <a:srgbClr val="00B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24643" y="4761006"/>
            <a:ext cx="66294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players playing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therefore is also still a Nash equilibrium – but it is </a:t>
            </a:r>
            <a:r>
              <a:rPr lang="en-US" b="1" i="1" dirty="0"/>
              <a:t>not</a:t>
            </a:r>
            <a:r>
              <a:rPr lang="en-US" b="1" dirty="0"/>
              <a:t> </a:t>
            </a:r>
            <a:r>
              <a:rPr lang="en-US" dirty="0"/>
              <a:t>efficient.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6096" y="3620940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FD9143DD-B472-4032-997F-3A9965F8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54075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build="p"/>
      <p:bldP spid="8" grpId="0"/>
      <p:bldP spid="9" grpId="0"/>
      <p:bldP spid="10" grpId="0" animBg="1"/>
      <p:bldP spid="10" grpId="1" animBg="1"/>
      <p:bldP spid="11" grpId="0"/>
      <p:bldP spid="12" grpId="1"/>
      <p:bldP spid="13" grpId="0"/>
      <p:bldP spid="16" grpId="0"/>
      <p:bldP spid="17" grpId="0" animBg="1"/>
      <p:bldP spid="17" grpId="1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810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Dominant Strategy Nash equilibrium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1219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some games, a </a:t>
            </a:r>
            <a:r>
              <a:rPr lang="en-US" i="1" dirty="0"/>
              <a:t>single </a:t>
            </a:r>
            <a:r>
              <a:rPr lang="en-US" dirty="0"/>
              <a:t>strategy is </a:t>
            </a:r>
            <a:r>
              <a:rPr lang="en-US" i="1" dirty="0"/>
              <a:t>always </a:t>
            </a:r>
            <a:r>
              <a:rPr lang="en-US" dirty="0"/>
              <a:t>the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i="1" dirty="0"/>
              <a:t>any </a:t>
            </a:r>
            <a:r>
              <a:rPr lang="en-US" dirty="0"/>
              <a:t>strategy played by others.</a:t>
            </a:r>
          </a:p>
          <a:p>
            <a:r>
              <a:rPr lang="en-US" dirty="0"/>
              <a:t>Such a strategy is called a </a:t>
            </a:r>
            <a:r>
              <a:rPr lang="en-US" b="1" i="1" dirty="0">
                <a:solidFill>
                  <a:srgbClr val="FF0000"/>
                </a:solidFill>
              </a:rPr>
              <a:t>dominant strategy</a:t>
            </a:r>
            <a:r>
              <a:rPr lang="en-US" dirty="0"/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200400" cy="1498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2758440"/>
            <a:ext cx="1066800" cy="558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68" y="3325368"/>
            <a:ext cx="800100" cy="381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976" y="2831592"/>
            <a:ext cx="800100" cy="381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52400" y="2895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the (0,0) payoffs are changed to (7,7).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200400" cy="1498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2400" y="3352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playing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remains a pure strategy equilibrium.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2758440"/>
            <a:ext cx="1066800" cy="55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2400" y="3810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when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, it is now </a:t>
            </a:r>
            <a:r>
              <a:rPr lang="en-US" b="1" i="1" dirty="0"/>
              <a:t>not</a:t>
            </a:r>
            <a:r>
              <a:rPr lang="en-US" i="1" dirty="0"/>
              <a:t> </a:t>
            </a:r>
            <a:r>
              <a:rPr lang="en-US" dirty="0"/>
              <a:t>the case that </a:t>
            </a:r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</a:t>
            </a:r>
            <a:r>
              <a:rPr lang="en-US" dirty="0"/>
              <a:t>.    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2400" y="1905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</a:t>
            </a:r>
            <a:r>
              <a:rPr lang="en-US" i="1" dirty="0"/>
              <a:t>Up/Down </a:t>
            </a:r>
            <a:r>
              <a:rPr lang="en-US" dirty="0"/>
              <a:t>game – which we construct by beginning with the last </a:t>
            </a:r>
            <a:r>
              <a:rPr lang="en-US" i="1" dirty="0"/>
              <a:t>Left/Right </a:t>
            </a:r>
            <a:r>
              <a:rPr lang="en-US" dirty="0"/>
              <a:t>game (where we found two pure strategy Nash equilibria).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54112" y="2795016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4087368"/>
            <a:ext cx="439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Rather,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play </a:t>
            </a:r>
            <a:r>
              <a:rPr lang="en-US" b="1" i="1" dirty="0"/>
              <a:t>U</a:t>
            </a:r>
            <a:r>
              <a:rPr lang="en-US" i="1" dirty="0"/>
              <a:t>p.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715000" y="301447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19600" y="40873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that is to go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24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as well,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57416" y="2795016"/>
            <a:ext cx="1981200" cy="475488"/>
          </a:xfrm>
          <a:prstGeom prst="rect">
            <a:avLst/>
          </a:prstGeom>
          <a:solidFill>
            <a:srgbClr val="3366FF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4343400"/>
            <a:ext cx="601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us back to the one remaining Nash equilibrium, {</a:t>
            </a:r>
            <a:r>
              <a:rPr lang="en-US" b="1" i="1" dirty="0"/>
              <a:t>U,U</a:t>
            </a:r>
            <a:r>
              <a:rPr lang="en-US" dirty="0"/>
              <a:t>}.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6972300" y="2247900"/>
            <a:ext cx="532606" cy="794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984" y="2767584"/>
            <a:ext cx="2032000" cy="10160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766091" y="5479025"/>
            <a:ext cx="5562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every player in a game has a </a:t>
            </a:r>
            <a:r>
              <a:rPr lang="en-US" b="1" i="1" dirty="0"/>
              <a:t>dominant strategy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there is only a single Nash equilibrium in the game.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4060" y="624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case here, this Nash equilibrium is efficient, but that is not always the case 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2400" y="4800600"/>
            <a:ext cx="860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directly from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being a </a:t>
            </a:r>
            <a:r>
              <a:rPr lang="en-US" b="1" i="1" dirty="0"/>
              <a:t>dominant strategy for both players</a:t>
            </a:r>
            <a:r>
              <a:rPr lang="en-US" dirty="0"/>
              <a:t>: </a:t>
            </a:r>
            <a:r>
              <a:rPr lang="en-US" i="1" dirty="0"/>
              <a:t>Regardless of what the other player does</a:t>
            </a:r>
            <a:r>
              <a:rPr lang="en-US" dirty="0"/>
              <a:t>, it is always a </a:t>
            </a:r>
            <a:r>
              <a:rPr lang="en-US" i="1" dirty="0"/>
              <a:t>best response </a:t>
            </a:r>
            <a:r>
              <a:rPr lang="en-US" dirty="0"/>
              <a:t>to play </a:t>
            </a:r>
            <a:r>
              <a:rPr lang="en-US" b="1" i="1" dirty="0"/>
              <a:t>U</a:t>
            </a:r>
            <a:r>
              <a:rPr lang="en-US" i="1" dirty="0"/>
              <a:t>p</a:t>
            </a:r>
            <a:r>
              <a:rPr lang="en-US" dirty="0"/>
              <a:t>. 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D2F0829B-9B2A-45F1-9772-2D2CBFE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49" grpId="0"/>
      <p:bldP spid="51" grpId="0"/>
      <p:bldP spid="54" grpId="0"/>
      <p:bldP spid="55" grpId="0"/>
      <p:bldP spid="56" grpId="0" animBg="1"/>
      <p:bldP spid="56" grpId="1" animBg="1"/>
      <p:bldP spid="57" grpId="0"/>
      <p:bldP spid="60" grpId="0"/>
      <p:bldP spid="61" grpId="0"/>
      <p:bldP spid="62" grpId="0" animBg="1"/>
      <p:bldP spid="62" grpId="1" animBg="1"/>
      <p:bldP spid="63" grpId="0"/>
      <p:bldP spid="71" grpId="0" animBg="1"/>
      <p:bldP spid="72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94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Inefficient Dominant Strategy Equilibrium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52" y="2286000"/>
            <a:ext cx="318770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56" y="3310128"/>
            <a:ext cx="800100" cy="38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16352"/>
            <a:ext cx="800100" cy="381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04" y="3236976"/>
            <a:ext cx="1054100" cy="533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begin again with the </a:t>
            </a:r>
            <a:r>
              <a:rPr lang="en-US" i="1" dirty="0"/>
              <a:t>coordination game </a:t>
            </a:r>
            <a:r>
              <a:rPr lang="en-US" dirty="0"/>
              <a:t>where both players playing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as well as both players playing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 are Nash equilibria.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82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then suppose we change the (0,0) payoffs to (</a:t>
            </a:r>
            <a:r>
              <a:rPr lang="en-US" b="1" dirty="0">
                <a:solidFill>
                  <a:srgbClr val="3366FF"/>
                </a:solidFill>
              </a:rPr>
              <a:t>15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0</a:t>
            </a:r>
            <a:r>
              <a:rPr lang="en-US" dirty="0"/>
              <a:t>) on the bottom left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112264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to (</a:t>
            </a:r>
            <a:r>
              <a:rPr lang="en-US" b="1" dirty="0">
                <a:solidFill>
                  <a:srgbClr val="3366FF"/>
                </a:solidFill>
              </a:rPr>
              <a:t>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15</a:t>
            </a:r>
            <a:r>
              <a:rPr lang="en-US" dirty="0"/>
              <a:t>) on the top right.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2514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now check whether the </a:t>
            </a:r>
            <a:r>
              <a:rPr lang="en-US" i="1" dirty="0"/>
              <a:t>efficient </a:t>
            </a:r>
            <a:r>
              <a:rPr lang="en-US" dirty="0"/>
              <a:t>outcome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 can still arise in a Nash equilibrium.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9984" y="2770632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32398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strategy is </a:t>
            </a:r>
            <a:r>
              <a:rPr lang="en-US" b="1" i="1" dirty="0"/>
              <a:t>U</a:t>
            </a:r>
            <a:r>
              <a:rPr lang="en-US" i="1" dirty="0"/>
              <a:t>p</a:t>
            </a:r>
            <a:r>
              <a:rPr lang="en-US" dirty="0"/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32278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5295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play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10200" y="3505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00200" y="352958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</a:t>
            </a:r>
            <a:r>
              <a:rPr lang="en-US" i="1" dirty="0"/>
              <a:t>cannot </a:t>
            </a:r>
            <a:r>
              <a:rPr lang="en-US" dirty="0"/>
              <a:t>arise in equilibrium.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396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in fact a </a:t>
            </a:r>
            <a:r>
              <a:rPr lang="en-US" b="1" i="1" dirty="0"/>
              <a:t>dominant strategy </a:t>
            </a:r>
            <a:r>
              <a:rPr lang="en-US" dirty="0"/>
              <a:t>for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   </a:t>
            </a:r>
            <a:endParaRPr lang="en-US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3962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it is 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.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886700" y="2095500"/>
            <a:ext cx="6858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4400" y="4343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unique </a:t>
            </a:r>
            <a:r>
              <a:rPr lang="en-US" dirty="0"/>
              <a:t>Nash equilibrium of this game is thus for both players to play </a:t>
            </a:r>
            <a:r>
              <a:rPr lang="en-US" b="1" i="1" dirty="0"/>
              <a:t>D</a:t>
            </a:r>
            <a:r>
              <a:rPr lang="en-US" i="1" dirty="0"/>
              <a:t>own,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that the Nash equilibrium = {</a:t>
            </a:r>
            <a:r>
              <a:rPr lang="en-US" b="1" i="1" dirty="0"/>
              <a:t>D,D</a:t>
            </a:r>
            <a:r>
              <a:rPr lang="en-US" dirty="0"/>
              <a:t>}, which results in the </a:t>
            </a:r>
            <a:r>
              <a:rPr lang="en-US" b="1" i="1" dirty="0"/>
              <a:t>inefficient </a:t>
            </a:r>
            <a:r>
              <a:rPr lang="en-US" dirty="0"/>
              <a:t>payoff pair (</a:t>
            </a:r>
            <a:r>
              <a:rPr lang="en-US" b="1" dirty="0">
                <a:solidFill>
                  <a:srgbClr val="3366FF"/>
                </a:solidFill>
              </a:rPr>
              <a:t>5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5</a:t>
            </a:r>
            <a:r>
              <a:rPr lang="en-US" dirty="0"/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that the reason each player is playing </a:t>
            </a:r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</a:t>
            </a:r>
            <a:r>
              <a:rPr lang="en-US" i="1" dirty="0"/>
              <a:t>NOT </a:t>
            </a:r>
            <a:r>
              <a:rPr lang="en-US" dirty="0"/>
              <a:t>because each player anticipates that the other will play </a:t>
            </a:r>
            <a:r>
              <a:rPr lang="en-US" b="1" i="1" dirty="0"/>
              <a:t>D</a:t>
            </a:r>
            <a:r>
              <a:rPr lang="en-US" i="1" dirty="0"/>
              <a:t>own. Rather</a:t>
            </a:r>
            <a:r>
              <a:rPr lang="en-US" dirty="0"/>
              <a:t>, </a:t>
            </a:r>
            <a:r>
              <a:rPr lang="en-US" b="1" i="1" dirty="0"/>
              <a:t>regardless </a:t>
            </a:r>
            <a:r>
              <a:rPr lang="en-US" dirty="0"/>
              <a:t>of what the other player does, each player’s </a:t>
            </a:r>
            <a:r>
              <a:rPr lang="en-US" i="1" dirty="0"/>
              <a:t>best response </a:t>
            </a:r>
            <a:r>
              <a:rPr lang="en-US" dirty="0"/>
              <a:t>is to play</a:t>
            </a:r>
            <a:r>
              <a:rPr lang="en-US" i="1" dirty="0"/>
              <a:t>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6248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later call a game of this type a </a:t>
            </a:r>
            <a:r>
              <a:rPr lang="en-US" i="1" dirty="0"/>
              <a:t>Prisoner’s Dilemma</a:t>
            </a:r>
            <a:r>
              <a:rPr lang="en-US" dirty="0"/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44968" y="3264408"/>
            <a:ext cx="978408" cy="49377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3C51BC17-8D41-4091-BF63-0B1C8AA1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4" grpId="1" animBg="1"/>
      <p:bldP spid="25" grpId="0"/>
      <p:bldP spid="26" grpId="0"/>
      <p:bldP spid="27" grpId="0"/>
      <p:bldP spid="29" grpId="0"/>
      <p:bldP spid="30" grpId="0"/>
      <p:bldP spid="31" grpId="0"/>
      <p:bldP spid="34" grpId="0"/>
      <p:bldP spid="35" grpId="0"/>
      <p:bldP spid="37" grpId="0" animBg="1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31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Equilibria in </a:t>
            </a:r>
            <a:r>
              <a:rPr lang="en-US" i="1" dirty="0"/>
              <a:t>Sequential </a:t>
            </a:r>
            <a:r>
              <a:rPr lang="en-US" dirty="0"/>
              <a:t>Move Games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701802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291072"/>
            <a:ext cx="20574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06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a </a:t>
            </a:r>
            <a:r>
              <a:rPr lang="en-US" b="1" i="1" dirty="0"/>
              <a:t>sequential</a:t>
            </a:r>
            <a:r>
              <a:rPr lang="en-US" dirty="0"/>
              <a:t> version of the </a:t>
            </a:r>
            <a:r>
              <a:rPr lang="en-US" b="1" i="1" dirty="0"/>
              <a:t>L</a:t>
            </a:r>
            <a:r>
              <a:rPr lang="en-US" i="1" dirty="0"/>
              <a:t>eft/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game where both players are British and thus have an inherent preference for driving on the </a:t>
            </a:r>
            <a:r>
              <a:rPr lang="en-US" i="1" dirty="0"/>
              <a:t>left </a:t>
            </a:r>
            <a:r>
              <a:rPr lang="en-US" dirty="0"/>
              <a:t>side of the road.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72753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has </a:t>
            </a:r>
            <a:r>
              <a:rPr lang="en-US" b="1" i="1" dirty="0"/>
              <a:t>four possible strategies</a:t>
            </a:r>
            <a:r>
              <a:rPr lang="en-US" dirty="0"/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7270" y="17275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 Nash equilibrium is a set of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05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 </a:t>
            </a:r>
            <a:r>
              <a:rPr lang="en-US" i="1" dirty="0"/>
              <a:t>both players are best-responding to one another.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4500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i.e. she always plans to go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 </a:t>
            </a:r>
          </a:p>
        </p:txBody>
      </p:sp>
      <p:sp>
        <p:nvSpPr>
          <p:cNvPr id="14" name="Oval 13"/>
          <p:cNvSpPr/>
          <p:nvPr/>
        </p:nvSpPr>
        <p:spPr>
          <a:xfrm>
            <a:off x="22098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528816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78266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then </a:t>
            </a:r>
            <a:r>
              <a:rPr lang="en-US" i="1" dirty="0"/>
              <a:t>best-responds </a:t>
            </a:r>
            <a:r>
              <a:rPr lang="en-US" dirty="0"/>
              <a:t>by playing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152900" y="3313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2782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is a </a:t>
            </a:r>
            <a:r>
              <a:rPr lang="en-US" i="1" dirty="0"/>
              <a:t>best response </a:t>
            </a:r>
            <a:r>
              <a:rPr lang="en-US" dirty="0"/>
              <a:t>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to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r>
              <a:rPr lang="en-US" dirty="0"/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8800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31636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outcome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is then a Nash equilibrium outcome.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3886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suppose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 – i.e. she always plans to </a:t>
            </a:r>
            <a:r>
              <a:rPr lang="en-US"/>
              <a:t>go </a:t>
            </a:r>
            <a:r>
              <a:rPr lang="en-US" b="1" i="1"/>
              <a:t>R</a:t>
            </a:r>
            <a:r>
              <a:rPr lang="en-US" i="1"/>
              <a:t>ight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154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</a:t>
            </a:r>
            <a:r>
              <a:rPr lang="en-US" dirty="0"/>
              <a:t> by going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3505200"/>
            <a:ext cx="25146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6324600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631936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48956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 is a </a:t>
            </a:r>
            <a:r>
              <a:rPr lang="en-US" i="1" dirty="0"/>
              <a:t>best response</a:t>
            </a:r>
            <a:r>
              <a:rPr lang="en-US" dirty="0"/>
              <a:t> 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9400" y="55052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giving us a second possible Nash equilibrium outcome.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56832" y="6096000"/>
            <a:ext cx="1752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280126E6-1D75-41E9-8FCB-2CCCAFEB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06 0 " pathEditMode="relative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06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9" grpId="0"/>
      <p:bldP spid="20" grpId="0" animBg="1"/>
      <p:bldP spid="21" grpId="0"/>
      <p:bldP spid="23" grpId="1"/>
      <p:bldP spid="24" grpId="0"/>
      <p:bldP spid="25" grpId="0" animBg="1"/>
      <p:bldP spid="32" grpId="0" animBg="1"/>
      <p:bldP spid="33" grpId="0"/>
      <p:bldP spid="34" grpId="0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91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Finding </a:t>
            </a:r>
            <a:r>
              <a:rPr lang="en-US" b="1" i="1" dirty="0"/>
              <a:t>all</a:t>
            </a:r>
            <a:r>
              <a:rPr lang="en-US" dirty="0"/>
              <a:t> NE in Sequential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find all the pure-strategy </a:t>
            </a:r>
            <a:r>
              <a:rPr lang="en-US" i="1" dirty="0"/>
              <a:t>Nash equilibria </a:t>
            </a:r>
            <a:r>
              <a:rPr lang="en-US" dirty="0"/>
              <a:t>in a sequential game is to depict the game in a </a:t>
            </a:r>
            <a:r>
              <a:rPr lang="en-US" b="1" i="1" dirty="0"/>
              <a:t>payoff matrix </a:t>
            </a:r>
            <a:r>
              <a:rPr lang="en-US" dirty="0"/>
              <a:t>– with </a:t>
            </a:r>
            <a:r>
              <a:rPr lang="en-US" i="1" dirty="0"/>
              <a:t>strategies </a:t>
            </a:r>
            <a:r>
              <a:rPr lang="en-US" dirty="0"/>
              <a:t>on the axes of the matrix.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1689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2384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9080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69080" y="3017520"/>
            <a:ext cx="97840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3048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72200" y="3048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25908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65776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65776" y="3017520"/>
            <a:ext cx="97840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657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players end up driving on opposite sides of the road, they get 0 payoff each.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974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both players end up driving on the </a:t>
            </a:r>
            <a:r>
              <a:rPr lang="en-US" i="1" dirty="0"/>
              <a:t>right</a:t>
            </a:r>
            <a:r>
              <a:rPr lang="en-US" dirty="0"/>
              <a:t> side of the road, they get a payoff of 5 each.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3086100"/>
            <a:ext cx="7747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42788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when both players drive on the </a:t>
            </a:r>
            <a:r>
              <a:rPr lang="en-US" i="1" dirty="0"/>
              <a:t>left</a:t>
            </a:r>
            <a:r>
              <a:rPr lang="en-US" dirty="0"/>
              <a:t>, they both get a payoff of 10.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2590800"/>
            <a:ext cx="800100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590800"/>
            <a:ext cx="800100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4724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picks either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or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),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72384" y="2514600"/>
            <a:ext cx="978408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4724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 </a:t>
            </a:r>
            <a:r>
              <a:rPr lang="en-US" dirty="0"/>
              <a:t>with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57400" y="2743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501091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original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strategies are </a:t>
            </a:r>
            <a:r>
              <a:rPr lang="en-US" i="1" dirty="0"/>
              <a:t>best responses </a:t>
            </a:r>
            <a:r>
              <a:rPr lang="en-US" dirty="0"/>
              <a:t>to </a:t>
            </a:r>
            <a:r>
              <a:rPr lang="en-US" b="1" i="1" dirty="0"/>
              <a:t>L</a:t>
            </a:r>
            <a:r>
              <a:rPr lang="en-US" i="1" dirty="0"/>
              <a:t>eft, </a:t>
            </a:r>
            <a:r>
              <a:rPr lang="en-US" dirty="0"/>
              <a:t>giving us two </a:t>
            </a:r>
            <a:r>
              <a:rPr lang="en-US" i="1" dirty="0"/>
              <a:t>Nash equilibria: </a:t>
            </a:r>
            <a:r>
              <a:rPr lang="en-US" dirty="0"/>
              <a:t>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L,L</a:t>
            </a:r>
            <a:r>
              <a:rPr lang="en-US" dirty="0"/>
              <a:t>}} and 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L,R</a:t>
            </a:r>
            <a:r>
              <a:rPr lang="en-US" dirty="0"/>
              <a:t>}}.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3086100"/>
            <a:ext cx="774700" cy="3429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65776" y="2514600"/>
            <a:ext cx="978408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08" y="2487168"/>
            <a:ext cx="4038600" cy="546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800" y="5726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),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9080" y="2523744"/>
            <a:ext cx="987552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718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 </a:t>
            </a:r>
            <a:r>
              <a:rPr lang="en-US" dirty="0"/>
              <a:t>with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057400" y="3200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484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which the original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is a </a:t>
            </a:r>
            <a:r>
              <a:rPr lang="en-US" i="1" dirty="0"/>
              <a:t>best response </a:t>
            </a:r>
            <a:r>
              <a:rPr lang="en-US" dirty="0"/>
              <a:t>for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, giving a third </a:t>
            </a:r>
            <a:r>
              <a:rPr lang="en-US" i="1" dirty="0"/>
              <a:t>Nash equilibrium: </a:t>
            </a:r>
            <a:r>
              <a:rPr lang="en-US" dirty="0"/>
              <a:t>{</a:t>
            </a:r>
            <a:r>
              <a:rPr lang="en-US" b="1" i="1" dirty="0"/>
              <a:t>R</a:t>
            </a:r>
            <a:r>
              <a:rPr lang="en-US" dirty="0"/>
              <a:t>,{</a:t>
            </a:r>
            <a:r>
              <a:rPr lang="en-US" b="1" i="1" dirty="0"/>
              <a:t>R,R</a:t>
            </a:r>
            <a:r>
              <a:rPr lang="en-US" dirty="0"/>
              <a:t>}}.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168900" cy="152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/>
      <p:bldP spid="17" grpId="0"/>
      <p:bldP spid="19" grpId="0"/>
      <p:bldP spid="22" grpId="0"/>
      <p:bldP spid="23" grpId="1" animBg="1"/>
      <p:bldP spid="23" grpId="2" animBg="1"/>
      <p:bldP spid="25" grpId="0"/>
      <p:bldP spid="28" grpId="0"/>
      <p:bldP spid="30" grpId="0" animBg="1"/>
      <p:bldP spid="30" grpId="1" animBg="1"/>
      <p:bldP spid="33" grpId="0"/>
      <p:bldP spid="34" grpId="1" animBg="1"/>
      <p:bldP spid="36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Non-Credible Plans and 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701802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660" y="6291072"/>
            <a:ext cx="205740" cy="342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34384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534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324600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31936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is, however, a “problem” with the </a:t>
            </a:r>
            <a:r>
              <a:rPr lang="en-US" i="1" dirty="0"/>
              <a:t>Nash equilibrium </a:t>
            </a:r>
            <a:r>
              <a:rPr lang="en-US" dirty="0"/>
              <a:t>under which all players end up choosing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75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every player is indeed </a:t>
            </a:r>
            <a:r>
              <a:rPr lang="en-US" i="1" dirty="0"/>
              <a:t>best-responding</a:t>
            </a:r>
            <a:r>
              <a:rPr lang="en-US" dirty="0"/>
              <a:t>, the equilibrium requires that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thinks that</a:t>
            </a:r>
            <a:r>
              <a:rPr lang="en-US" dirty="0"/>
              <a:t>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plans to</a:t>
            </a:r>
            <a:r>
              <a:rPr lang="en-US" dirty="0"/>
              <a:t> </a:t>
            </a:r>
            <a:r>
              <a:rPr lang="en-US" i="1" dirty="0"/>
              <a:t>choose</a:t>
            </a:r>
            <a:r>
              <a:rPr lang="en-US" dirty="0"/>
              <a:t> </a:t>
            </a:r>
            <a:r>
              <a:rPr lang="en-US" b="1" i="1" dirty="0"/>
              <a:t>R</a:t>
            </a:r>
            <a:r>
              <a:rPr lang="en-US" i="1" dirty="0"/>
              <a:t>ight from her </a:t>
            </a:r>
            <a:r>
              <a:rPr lang="en-US" b="1" i="1" dirty="0"/>
              <a:t>left </a:t>
            </a:r>
            <a:r>
              <a:rPr lang="en-US" i="1" dirty="0"/>
              <a:t>node</a:t>
            </a:r>
            <a:r>
              <a:rPr lang="en-US" dirty="0"/>
              <a:t> </a:t>
            </a:r>
            <a:r>
              <a:rPr lang="en-US" b="1" dirty="0"/>
              <a:t>after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b="1" dirty="0"/>
              <a:t> choosing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never reaches that node </a:t>
            </a:r>
            <a:r>
              <a:rPr lang="en-US" dirty="0"/>
              <a:t>in the equilibrium, </a:t>
            </a:r>
            <a:r>
              <a:rPr lang="en-US" i="1" dirty="0"/>
              <a:t>planning to always go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is still a </a:t>
            </a:r>
            <a:r>
              <a:rPr lang="en-US" i="1" dirty="0"/>
              <a:t>best-response </a:t>
            </a:r>
            <a:r>
              <a:rPr lang="en-US" dirty="0"/>
              <a:t>if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</a:t>
            </a:r>
            <a:r>
              <a:rPr lang="en-US" dirty="0"/>
              <a:t>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2667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such a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plan </a:t>
            </a:r>
            <a:r>
              <a:rPr lang="en-US" dirty="0"/>
              <a:t>should be viewed as </a:t>
            </a:r>
            <a:r>
              <a:rPr lang="en-US" b="1" i="1" dirty="0">
                <a:solidFill>
                  <a:srgbClr val="FF0000"/>
                </a:solidFill>
              </a:rPr>
              <a:t>non-credible </a:t>
            </a:r>
            <a:r>
              <a:rPr lang="en-US" dirty="0"/>
              <a:t>by</a:t>
            </a:r>
          </a:p>
          <a:p>
            <a:r>
              <a:rPr lang="en-US" dirty="0"/>
              <a:t>		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6324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6248400"/>
            <a:ext cx="381000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3366FF"/>
                </a:solidFill>
              </a:rPr>
              <a:t>10</a:t>
            </a:r>
          </a:p>
          <a:p>
            <a:pPr>
              <a:lnSpc>
                <a:spcPts val="1180"/>
              </a:lnSpc>
            </a:pPr>
            <a:r>
              <a:rPr lang="en-US" sz="1400" b="1" i="1" dirty="0"/>
              <a:t>  </a:t>
            </a:r>
            <a:r>
              <a:rPr lang="en-US" sz="1400" b="1" i="1" dirty="0">
                <a:solidFill>
                  <a:srgbClr val="00AE0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86800" y="6324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10600" y="6248400"/>
            <a:ext cx="381000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3366FF"/>
                </a:solidFill>
              </a:rPr>
              <a:t>  5</a:t>
            </a:r>
          </a:p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00AE00"/>
                </a:solidFill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3657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has </a:t>
            </a:r>
            <a:r>
              <a:rPr lang="en-US" i="1" dirty="0"/>
              <a:t>no incentive </a:t>
            </a:r>
            <a:r>
              <a:rPr lang="en-US" dirty="0"/>
              <a:t>to </a:t>
            </a:r>
            <a:r>
              <a:rPr lang="en-US" i="1" dirty="0"/>
              <a:t>threaten such a plan …</a:t>
            </a:r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22452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that changes 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is </a:t>
            </a:r>
            <a:r>
              <a:rPr lang="en-US" b="1" dirty="0">
                <a:solidFill>
                  <a:srgbClr val="F935C4"/>
                </a:solidFill>
              </a:rPr>
              <a:t>American</a:t>
            </a:r>
            <a:r>
              <a:rPr lang="en-US" dirty="0"/>
              <a:t> and</a:t>
            </a:r>
            <a:r>
              <a:rPr lang="en-US" i="1" dirty="0"/>
              <a:t> not </a:t>
            </a:r>
            <a:r>
              <a:rPr lang="en-US" dirty="0"/>
              <a:t>British!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24271"/>
            <a:ext cx="205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’s “plan” to </a:t>
            </a:r>
          </a:p>
          <a:p>
            <a:r>
              <a:rPr lang="en-US" dirty="0"/>
              <a:t>play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is </a:t>
            </a:r>
          </a:p>
          <a:p>
            <a:r>
              <a:rPr lang="en-US" dirty="0"/>
              <a:t>now intended as a </a:t>
            </a:r>
            <a:r>
              <a:rPr lang="en-US" b="1" i="1" dirty="0"/>
              <a:t>threat</a:t>
            </a:r>
            <a:r>
              <a:rPr lang="en-US" i="1" dirty="0"/>
              <a:t> to </a:t>
            </a:r>
          </a:p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…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384946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best-responds</a:t>
            </a:r>
            <a:r>
              <a:rPr lang="en-US" dirty="0"/>
              <a:t> by playing </a:t>
            </a:r>
            <a:r>
              <a:rPr lang="en-US" b="1" i="1" dirty="0"/>
              <a:t>R</a:t>
            </a:r>
            <a:r>
              <a:rPr lang="en-US" i="1" dirty="0"/>
              <a:t>ight IF he believes the threat.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953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the threat is still just as </a:t>
            </a:r>
            <a:r>
              <a:rPr lang="en-US" b="1" i="1" dirty="0">
                <a:solidFill>
                  <a:srgbClr val="FF0000"/>
                </a:solidFill>
              </a:rPr>
              <a:t>non-credible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25" name="Hexagon 24"/>
          <p:cNvSpPr/>
          <p:nvPr/>
        </p:nvSpPr>
        <p:spPr>
          <a:xfrm>
            <a:off x="1783080" y="6248400"/>
            <a:ext cx="457200" cy="381000"/>
          </a:xfrm>
          <a:prstGeom prst="hexagon">
            <a:avLst/>
          </a:prstGeom>
          <a:noFill/>
          <a:ln w="50800">
            <a:solidFill>
              <a:srgbClr val="F935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8577072" y="6245352"/>
            <a:ext cx="457200" cy="381000"/>
          </a:xfrm>
          <a:prstGeom prst="hexagon">
            <a:avLst/>
          </a:prstGeom>
          <a:noFill/>
          <a:ln w="50800">
            <a:solidFill>
              <a:srgbClr val="F935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5D9F9B3A-5046-4D8A-9129-F2138222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Using “Games” to Understand Incentives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0500" y="976312"/>
            <a:ext cx="8763000" cy="5562600"/>
          </a:xfrm>
        </p:spPr>
        <p:txBody>
          <a:bodyPr>
            <a:normAutofit fontScale="62500" lnSpcReduction="20000"/>
          </a:bodyPr>
          <a:lstStyle/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Games</a:t>
            </a:r>
            <a:r>
              <a:rPr lang="en-US" b="1" i="1" dirty="0"/>
              <a:t> </a:t>
            </a:r>
            <a:r>
              <a:rPr lang="en-US" dirty="0"/>
              <a:t>are </a:t>
            </a:r>
            <a:r>
              <a:rPr lang="en-US" i="1" dirty="0"/>
              <a:t>models </a:t>
            </a:r>
            <a:r>
              <a:rPr lang="en-US" dirty="0"/>
              <a:t>in which </a:t>
            </a:r>
            <a:r>
              <a:rPr lang="en-US" b="1" i="1" dirty="0"/>
              <a:t>players </a:t>
            </a:r>
            <a:r>
              <a:rPr lang="en-US" dirty="0"/>
              <a:t>potentially have reason to </a:t>
            </a:r>
            <a:r>
              <a:rPr lang="en-US" b="1" i="1" dirty="0"/>
              <a:t>think strategically</a:t>
            </a:r>
            <a:r>
              <a:rPr lang="en-US" dirty="0"/>
              <a:t>. An </a:t>
            </a:r>
            <a:r>
              <a:rPr lang="en-US" i="1" dirty="0"/>
              <a:t>economic </a:t>
            </a:r>
            <a:r>
              <a:rPr lang="en-US" dirty="0"/>
              <a:t>game is one that models incentives that mimic the incentives in a “real world” situation involving multiple individuals.</a:t>
            </a:r>
            <a:endParaRPr lang="en-US" b="1" i="1" dirty="0"/>
          </a:p>
          <a:p>
            <a:r>
              <a:rPr lang="en-US" dirty="0"/>
              <a:t>“To </a:t>
            </a:r>
            <a:r>
              <a:rPr lang="en-US" b="1" i="1" dirty="0">
                <a:solidFill>
                  <a:srgbClr val="FF0000"/>
                </a:solidFill>
              </a:rPr>
              <a:t>think strategically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is to think about how </a:t>
            </a:r>
            <a:r>
              <a:rPr lang="en-US" i="1" dirty="0"/>
              <a:t>other players </a:t>
            </a:r>
            <a:r>
              <a:rPr lang="en-US" dirty="0"/>
              <a:t>might behave and how that might influence how </a:t>
            </a:r>
            <a:r>
              <a:rPr lang="en-US" i="1" dirty="0"/>
              <a:t>you </a:t>
            </a:r>
            <a:r>
              <a:rPr lang="en-US" dirty="0"/>
              <a:t>should behave to maximize your objective.</a:t>
            </a:r>
            <a:endParaRPr lang="en-US" b="1" i="1" dirty="0"/>
          </a:p>
          <a:p>
            <a:r>
              <a:rPr lang="en-US" dirty="0"/>
              <a:t>In </a:t>
            </a:r>
            <a:r>
              <a:rPr lang="en-US" b="1" i="1" dirty="0"/>
              <a:t>perfectly competitive settings</a:t>
            </a:r>
            <a:r>
              <a:rPr lang="en-US" i="1" dirty="0"/>
              <a:t>, </a:t>
            </a:r>
            <a:r>
              <a:rPr lang="en-US" dirty="0"/>
              <a:t>we did not have to </a:t>
            </a:r>
            <a:r>
              <a:rPr lang="en-US" i="1" dirty="0"/>
              <a:t>think strategically </a:t>
            </a:r>
            <a:r>
              <a:rPr lang="en-US" dirty="0"/>
              <a:t>because everyone is “small” -- no one can affect the economic environment (i.e., the price is fixed) and so there is no </a:t>
            </a:r>
            <a:r>
              <a:rPr lang="en-US" b="1" i="1" dirty="0">
                <a:solidFill>
                  <a:srgbClr val="FF0000"/>
                </a:solidFill>
              </a:rPr>
              <a:t>strategic interaction</a:t>
            </a:r>
            <a:r>
              <a:rPr lang="en-US" dirty="0"/>
              <a:t> between players. </a:t>
            </a:r>
          </a:p>
          <a:p>
            <a:r>
              <a:rPr lang="en-US" dirty="0"/>
              <a:t>For a </a:t>
            </a:r>
            <a:r>
              <a:rPr lang="en-US" b="1" i="1" dirty="0"/>
              <a:t>monopolist</a:t>
            </a:r>
            <a:r>
              <a:rPr lang="en-US" dirty="0"/>
              <a:t> there were no other players at all.</a:t>
            </a:r>
          </a:p>
          <a:p>
            <a:r>
              <a:rPr lang="en-US" dirty="0"/>
              <a:t>But in settings where players are “large”, their own actions can impact the economic environment – as can their reactions to others’ actions, and so there is </a:t>
            </a:r>
            <a:r>
              <a:rPr lang="en-US" b="1" i="1" dirty="0">
                <a:solidFill>
                  <a:srgbClr val="FF0000"/>
                </a:solidFill>
              </a:rPr>
              <a:t>strategic interaction</a:t>
            </a:r>
            <a:r>
              <a:rPr lang="en-US" dirty="0"/>
              <a:t>.</a:t>
            </a:r>
          </a:p>
          <a:p>
            <a:r>
              <a:rPr lang="en-US" dirty="0"/>
              <a:t>Our basic notion of </a:t>
            </a:r>
            <a:r>
              <a:rPr lang="en-US" b="1" i="1" dirty="0">
                <a:solidFill>
                  <a:srgbClr val="FF0000"/>
                </a:solidFill>
              </a:rPr>
              <a:t>equilibrium</a:t>
            </a:r>
            <a:r>
              <a:rPr lang="en-US" i="1" dirty="0"/>
              <a:t> </a:t>
            </a:r>
            <a:r>
              <a:rPr lang="en-US" dirty="0"/>
              <a:t>will not change all that much: an </a:t>
            </a:r>
            <a:r>
              <a:rPr lang="en-US" b="1" i="1" dirty="0"/>
              <a:t>equilibrium </a:t>
            </a:r>
            <a:r>
              <a:rPr lang="en-US" dirty="0"/>
              <a:t>is reached when everyone is </a:t>
            </a:r>
            <a:r>
              <a:rPr lang="en-US" i="1" dirty="0"/>
              <a:t>doing the best she can given her circumstances </a:t>
            </a:r>
            <a:r>
              <a:rPr lang="en-US" b="1" i="1" dirty="0"/>
              <a:t>and given what everyone else is doing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" y="6172200"/>
            <a:ext cx="8763000" cy="581024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62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Eliminating Non-Credible 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14650"/>
            <a:ext cx="701802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291072"/>
            <a:ext cx="2057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08" y="4206240"/>
            <a:ext cx="3268980" cy="2446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206240"/>
            <a:ext cx="3226308" cy="2446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eliminate </a:t>
            </a:r>
            <a:r>
              <a:rPr lang="en-US" i="1" dirty="0"/>
              <a:t>Nash equilibria that are based on non-credible threats</a:t>
            </a:r>
            <a:r>
              <a:rPr lang="en-US" dirty="0"/>
              <a:t> by assuming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will only consider </a:t>
            </a:r>
            <a:r>
              <a:rPr lang="en-US" b="1" i="1" dirty="0"/>
              <a:t>credible </a:t>
            </a:r>
            <a:r>
              <a:rPr lang="en-US" dirty="0"/>
              <a:t>strategies by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84440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therefore </a:t>
            </a:r>
            <a:r>
              <a:rPr lang="en-US" i="1" dirty="0"/>
              <a:t>looks down the game tree </a:t>
            </a:r>
            <a:r>
              <a:rPr lang="en-US" dirty="0"/>
              <a:t>and knows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will play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after observing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from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211033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3366FF"/>
                </a:solidFill>
              </a:rPr>
              <a:t>he</a:t>
            </a:r>
            <a:r>
              <a:rPr lang="en-US" b="1" dirty="0"/>
              <a:t> </a:t>
            </a:r>
            <a:r>
              <a:rPr lang="en-US" dirty="0"/>
              <a:t>knows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will play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after observing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5146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only </a:t>
            </a:r>
            <a:r>
              <a:rPr lang="en-US" b="1" i="1" dirty="0"/>
              <a:t>credible </a:t>
            </a:r>
            <a:r>
              <a:rPr lang="en-US" dirty="0"/>
              <a:t>strategy for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is then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514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</a:t>
            </a:r>
            <a:r>
              <a:rPr lang="en-US" i="1" dirty="0"/>
              <a:t>refinements </a:t>
            </a:r>
            <a:r>
              <a:rPr lang="en-US" dirty="0"/>
              <a:t>/ </a:t>
            </a:r>
            <a:r>
              <a:rPr lang="en-US" i="1" dirty="0"/>
              <a:t>credible 		       strategies </a:t>
            </a:r>
            <a:r>
              <a:rPr lang="en-US" dirty="0"/>
              <a:t>are called</a:t>
            </a:r>
          </a:p>
          <a:p>
            <a:r>
              <a:rPr lang="en-US" dirty="0"/>
              <a:t> 	           </a:t>
            </a:r>
            <a:r>
              <a:rPr lang="en-US" b="1" i="1" dirty="0">
                <a:solidFill>
                  <a:srgbClr val="FF0000"/>
                </a:solidFill>
              </a:rPr>
              <a:t>subgame-perfect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971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Subgame-perfect</a:t>
            </a:r>
            <a:r>
              <a:rPr lang="en-US" i="1" dirty="0"/>
              <a:t> </a:t>
            </a:r>
            <a:r>
              <a:rPr lang="en-US" dirty="0"/>
              <a:t>because we are considering </a:t>
            </a:r>
            <a:r>
              <a:rPr lang="en-US" b="1" i="1" dirty="0"/>
              <a:t>sub-games </a:t>
            </a:r>
            <a:r>
              <a:rPr lang="en-US" dirty="0"/>
              <a:t>that begin at each information </a:t>
            </a:r>
            <a:r>
              <a:rPr lang="en-US" i="1" dirty="0"/>
              <a:t>node …</a:t>
            </a:r>
          </a:p>
          <a:p>
            <a:r>
              <a:rPr lang="en-US" dirty="0"/>
              <a:t>and we insist that the </a:t>
            </a:r>
          </a:p>
          <a:p>
            <a:r>
              <a:rPr lang="en-US" dirty="0"/>
              <a:t>“sub-strategies” from </a:t>
            </a:r>
          </a:p>
          <a:p>
            <a:r>
              <a:rPr lang="en-US" dirty="0"/>
              <a:t>each </a:t>
            </a:r>
            <a:r>
              <a:rPr lang="en-US" i="1" dirty="0"/>
              <a:t>node </a:t>
            </a:r>
            <a:r>
              <a:rPr lang="en-US" dirty="0"/>
              <a:t>are </a:t>
            </a:r>
          </a:p>
          <a:p>
            <a:r>
              <a:rPr lang="en-US" i="1" dirty="0"/>
              <a:t>best responses</a:t>
            </a:r>
          </a:p>
          <a:p>
            <a:r>
              <a:rPr lang="en-US" i="1" dirty="0"/>
              <a:t>from that node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9110" y="376809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single </a:t>
            </a:r>
            <a:r>
              <a:rPr lang="en-US" b="1" i="1" dirty="0"/>
              <a:t>subgame-perfect</a:t>
            </a:r>
            <a:r>
              <a:rPr lang="en-US" i="1" dirty="0"/>
              <a:t> NE: {L,{L,R}}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8" name="Oval 17"/>
          <p:cNvSpPr/>
          <p:nvPr/>
        </p:nvSpPr>
        <p:spPr>
          <a:xfrm>
            <a:off x="1676400" y="4343400"/>
            <a:ext cx="3124200" cy="2362200"/>
          </a:xfrm>
          <a:prstGeom prst="ellipse">
            <a:avLst/>
          </a:prstGeom>
          <a:noFill/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3600" y="4343400"/>
            <a:ext cx="3200400" cy="2362200"/>
          </a:xfrm>
          <a:prstGeom prst="ellipse">
            <a:avLst/>
          </a:prstGeom>
          <a:noFill/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2098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534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F2EA0BA-EFF5-463A-8CDC-1A630C83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Subgame Perfect Nash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43" y="113720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Subgame-perfect strategies </a:t>
            </a:r>
            <a:r>
              <a:rPr lang="en-US" dirty="0"/>
              <a:t>are then strategies that involve </a:t>
            </a:r>
            <a:r>
              <a:rPr lang="en-US" i="1" dirty="0"/>
              <a:t>best responses </a:t>
            </a:r>
            <a:r>
              <a:rPr lang="en-US" dirty="0"/>
              <a:t>at </a:t>
            </a:r>
            <a:r>
              <a:rPr lang="en-US" i="1" dirty="0"/>
              <a:t>every information node</a:t>
            </a:r>
            <a:r>
              <a:rPr lang="en-US" dirty="0"/>
              <a:t> – whether that </a:t>
            </a:r>
            <a:r>
              <a:rPr lang="en-US" i="1" dirty="0"/>
              <a:t>node </a:t>
            </a:r>
            <a:r>
              <a:rPr lang="en-US" dirty="0"/>
              <a:t>is reached in equilibrium or not.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4043" y="1859736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</a:t>
            </a:r>
            <a:r>
              <a:rPr lang="en-US" i="1" dirty="0"/>
              <a:t>all non-credible threats </a:t>
            </a:r>
            <a:r>
              <a:rPr lang="en-US" dirty="0"/>
              <a:t>are eliminated when we focus only on </a:t>
            </a:r>
            <a:r>
              <a:rPr lang="en-US" i="1" dirty="0"/>
              <a:t>subgame-perfect </a:t>
            </a:r>
            <a:r>
              <a:rPr lang="en-US" dirty="0"/>
              <a:t>strategies.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05670"/>
            <a:ext cx="65151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b="1" i="1" dirty="0"/>
              <a:t>subgame-perfect Nash equilibrium </a:t>
            </a:r>
            <a:r>
              <a:rPr lang="en-US" dirty="0"/>
              <a:t>is a </a:t>
            </a:r>
            <a:r>
              <a:rPr lang="en-US" i="1" dirty="0"/>
              <a:t>Nash Equilibrium</a:t>
            </a:r>
          </a:p>
          <a:p>
            <a:pPr algn="ctr"/>
            <a:r>
              <a:rPr lang="en-US" dirty="0"/>
              <a:t>in which only subgame-perfect strategies are played.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en-GB" dirty="0"/>
              <a:t>eliminates the equilibria that are supported by non-credible threats.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507" y="360863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sequential game has a finite number of stages, it is easy to solve for the </a:t>
            </a:r>
            <a:r>
              <a:rPr lang="en-US" i="1" dirty="0"/>
              <a:t>subgame-perfect </a:t>
            </a:r>
            <a:r>
              <a:rPr lang="en-US" dirty="0"/>
              <a:t>Nash equilibrium via </a:t>
            </a:r>
            <a:r>
              <a:rPr lang="en-US" b="1" i="1" dirty="0">
                <a:solidFill>
                  <a:srgbClr val="FF0000"/>
                </a:solidFill>
              </a:rPr>
              <a:t>backward induction</a:t>
            </a:r>
            <a:r>
              <a:rPr lang="en-US" dirty="0"/>
              <a:t>: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792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Begin with the last stage (at the </a:t>
            </a:r>
            <a:r>
              <a:rPr lang="en-US" i="1" dirty="0"/>
              <a:t>bottom of the </a:t>
            </a:r>
            <a:r>
              <a:rPr lang="en-US" dirty="0"/>
              <a:t>tree) and ask what actions the player will take from each of her information node.</a:t>
            </a:r>
          </a:p>
          <a:p>
            <a:pPr marL="182880" indent="-457200"/>
            <a:r>
              <a:rPr lang="en-US" dirty="0"/>
              <a:t>– 	Go to the second-to-last stage and ask what actions the player will take from each information node </a:t>
            </a:r>
            <a:r>
              <a:rPr lang="en-US" i="1" dirty="0"/>
              <a:t>given he knows the next player’s credible strategy</a:t>
            </a:r>
            <a:r>
              <a:rPr lang="en-US" dirty="0"/>
              <a:t>.</a:t>
            </a:r>
          </a:p>
          <a:p>
            <a:pPr marL="182880" indent="-457200"/>
            <a:r>
              <a:rPr lang="en-US" dirty="0"/>
              <a:t>– 	Keep working backwards along the tree in the same way. </a:t>
            </a:r>
          </a:p>
          <a:p>
            <a:pPr marL="182880" indent="-45720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42949"/>
            <a:ext cx="8382000" cy="36512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29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28" y="3224174"/>
            <a:ext cx="6111850" cy="152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1606"/>
            <a:ext cx="6126480" cy="336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case of an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that is threatened by competition from a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that </a:t>
            </a:r>
            <a:r>
              <a:rPr lang="en-US" i="1" dirty="0"/>
              <a:t>might </a:t>
            </a:r>
            <a:r>
              <a:rPr lang="en-US" dirty="0"/>
              <a:t>choose to enter the market.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82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moves first and sets either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or a </a:t>
            </a:r>
            <a:r>
              <a:rPr lang="en-US" b="1" i="1" dirty="0"/>
              <a:t>H</a:t>
            </a:r>
            <a:r>
              <a:rPr lang="en-US" i="1" dirty="0"/>
              <a:t>igh </a:t>
            </a:r>
            <a:r>
              <a:rPr lang="en-US" dirty="0"/>
              <a:t>price.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1828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dirty="0"/>
              <a:t>then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133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either </a:t>
            </a:r>
            <a:r>
              <a:rPr lang="en-US" b="1" i="1" dirty="0"/>
              <a:t>E</a:t>
            </a:r>
            <a:r>
              <a:rPr lang="en-US" i="1" dirty="0"/>
              <a:t>nters </a:t>
            </a:r>
            <a:r>
              <a:rPr lang="en-US" dirty="0"/>
              <a:t>or </a:t>
            </a:r>
            <a:r>
              <a:rPr lang="en-US" b="1" i="1" dirty="0"/>
              <a:t>D</a:t>
            </a:r>
            <a:r>
              <a:rPr lang="en-US" i="1" dirty="0"/>
              <a:t>oesn’t Enter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25146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it </a:t>
            </a:r>
            <a:r>
              <a:rPr lang="en-US" b="1" i="1" dirty="0"/>
              <a:t>E</a:t>
            </a:r>
            <a:r>
              <a:rPr lang="en-US" i="1" dirty="0"/>
              <a:t>nters </a:t>
            </a:r>
            <a:r>
              <a:rPr lang="en-US" dirty="0"/>
              <a:t>after 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sets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price, its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43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profit is </a:t>
            </a:r>
            <a:r>
              <a:rPr lang="en-US" i="1" dirty="0"/>
              <a:t>negative </a:t>
            </a:r>
            <a:r>
              <a:rPr lang="en-US" dirty="0"/>
              <a:t>(b/c of a fixed entry cost) while the first firm’s profit is positive.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78608" y="4517136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67600" y="4495800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27432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it </a:t>
            </a:r>
            <a:r>
              <a:rPr lang="en-US" b="1" i="1" dirty="0"/>
              <a:t>D</a:t>
            </a:r>
            <a:r>
              <a:rPr lang="en-US" i="1" dirty="0"/>
              <a:t>oesn’t Enter</a:t>
            </a:r>
            <a:r>
              <a:rPr lang="en-US" dirty="0"/>
              <a:t> at a low price, it makes zero profit while the first firm has higher profits.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64" y="3260750"/>
            <a:ext cx="6462979" cy="3368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" y="3200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b="1" i="1" dirty="0"/>
              <a:t>E</a:t>
            </a:r>
            <a:r>
              <a:rPr lang="en-US" i="1" dirty="0"/>
              <a:t>nters</a:t>
            </a:r>
            <a:r>
              <a:rPr lang="en-US" dirty="0"/>
              <a:t> following a </a:t>
            </a:r>
            <a:r>
              <a:rPr lang="en-US" b="1" i="1" dirty="0"/>
              <a:t>H</a:t>
            </a:r>
            <a:r>
              <a:rPr lang="en-US" i="1" dirty="0"/>
              <a:t>igh </a:t>
            </a:r>
            <a:r>
              <a:rPr lang="en-US" dirty="0"/>
              <a:t>price set by the 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dirty="0"/>
              <a:t>, it can price lower and make </a:t>
            </a:r>
            <a:r>
              <a:rPr lang="en-US" i="1" dirty="0"/>
              <a:t>positive profit </a:t>
            </a:r>
            <a:r>
              <a:rPr lang="en-US" dirty="0"/>
              <a:t>while </a:t>
            </a:r>
          </a:p>
          <a:p>
            <a:r>
              <a:rPr lang="en-US" dirty="0"/>
              <a:t>causing the first firm to make </a:t>
            </a:r>
            <a:r>
              <a:rPr lang="en-US" i="1" dirty="0"/>
              <a:t>losses</a:t>
            </a:r>
            <a:r>
              <a:rPr lang="en-US" dirty="0"/>
              <a:t>.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44958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b="1" i="1" dirty="0"/>
              <a:t>D</a:t>
            </a:r>
            <a:r>
              <a:rPr lang="en-US" i="1" dirty="0"/>
              <a:t>oesn’t Enter,</a:t>
            </a:r>
            <a:r>
              <a:rPr lang="en-US" dirty="0"/>
              <a:t> the 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dirty="0"/>
              <a:t> gets the highest possible profit (and the second firm gets zero.)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89469CF2-E2D6-4009-8723-741ED2E9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1" animBg="1"/>
      <p:bldP spid="21" grpId="0"/>
      <p:bldP spid="23" grpId="0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58" y="-697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Solving for the Subgame-Perfect Equilibrium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64" y="3260750"/>
            <a:ext cx="6462979" cy="336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solve for the </a:t>
            </a:r>
            <a:r>
              <a:rPr lang="en-US" b="1" i="1" dirty="0"/>
              <a:t>subgame-perfect </a:t>
            </a:r>
            <a:r>
              <a:rPr lang="en-US" dirty="0"/>
              <a:t>Nash equilibrium, we solve from the bottom 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begin at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’s first </a:t>
            </a:r>
            <a:r>
              <a:rPr lang="en-US" i="1" dirty="0"/>
              <a:t>node </a:t>
            </a:r>
            <a:r>
              <a:rPr lang="en-US" dirty="0"/>
              <a:t>and see that, following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price, it does better by </a:t>
            </a:r>
            <a:r>
              <a:rPr lang="en-US" b="1" i="1" dirty="0"/>
              <a:t>not </a:t>
            </a:r>
            <a:r>
              <a:rPr lang="en-US" dirty="0"/>
              <a:t>entering. 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64" y="3269894"/>
            <a:ext cx="6430061" cy="3339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599" y="1874520"/>
            <a:ext cx="648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from its </a:t>
            </a:r>
            <a:r>
              <a:rPr lang="en-US" i="1" dirty="0"/>
              <a:t>second </a:t>
            </a:r>
            <a:r>
              <a:rPr lang="en-US" dirty="0"/>
              <a:t>node, following a </a:t>
            </a:r>
            <a:r>
              <a:rPr lang="en-US" b="1" i="1" dirty="0"/>
              <a:t>H</a:t>
            </a:r>
            <a:r>
              <a:rPr lang="en-US" i="1" dirty="0"/>
              <a:t>igh price</a:t>
            </a:r>
            <a:r>
              <a:rPr lang="en-US" dirty="0"/>
              <a:t>,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145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better by </a:t>
            </a:r>
            <a:r>
              <a:rPr lang="en-US" b="1" i="1" dirty="0"/>
              <a:t>E</a:t>
            </a:r>
            <a:r>
              <a:rPr lang="en-US" i="1" dirty="0"/>
              <a:t>ntering</a:t>
            </a:r>
            <a:r>
              <a:rPr lang="en-US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64" y="3269894"/>
            <a:ext cx="6444691" cy="3339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259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’s </a:t>
            </a:r>
            <a:r>
              <a:rPr lang="en-US" b="1" i="1" dirty="0"/>
              <a:t>subgame-perfect </a:t>
            </a:r>
            <a:r>
              <a:rPr lang="en-US" dirty="0"/>
              <a:t>strategy is then (</a:t>
            </a:r>
            <a:r>
              <a:rPr lang="en-US" b="1" i="1" dirty="0"/>
              <a:t>D</a:t>
            </a:r>
            <a:r>
              <a:rPr lang="en-US" i="1" dirty="0"/>
              <a:t>on’t Enter</a:t>
            </a:r>
            <a:r>
              <a:rPr lang="en-US" dirty="0"/>
              <a:t>, </a:t>
            </a:r>
            <a:r>
              <a:rPr lang="en-US" b="1" i="1" dirty="0"/>
              <a:t>E</a:t>
            </a:r>
            <a:r>
              <a:rPr lang="en-US" i="1" dirty="0"/>
              <a:t>nter</a:t>
            </a:r>
            <a:r>
              <a:rPr lang="en-US" dirty="0"/>
              <a:t>). </a:t>
            </a:r>
          </a:p>
        </p:txBody>
      </p:sp>
      <p:sp>
        <p:nvSpPr>
          <p:cNvPr id="15" name="Oval 14"/>
          <p:cNvSpPr/>
          <p:nvPr/>
        </p:nvSpPr>
        <p:spPr>
          <a:xfrm>
            <a:off x="4267200" y="5157216"/>
            <a:ext cx="1143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48400" y="5157216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can anticipate this and therefore chooses between a payoff of </a:t>
            </a:r>
            <a:r>
              <a:rPr lang="en-US" b="1" i="1" dirty="0">
                <a:solidFill>
                  <a:srgbClr val="3366FF"/>
                </a:solidFill>
              </a:rPr>
              <a:t>20</a:t>
            </a:r>
            <a:r>
              <a:rPr lang="en-US" b="1" i="1" dirty="0"/>
              <a:t> </a:t>
            </a:r>
            <a:r>
              <a:rPr lang="en-US" dirty="0"/>
              <a:t>for </a:t>
            </a:r>
            <a:r>
              <a:rPr lang="en-US" b="1" i="1" dirty="0"/>
              <a:t>L</a:t>
            </a:r>
            <a:r>
              <a:rPr lang="en-US" i="1" dirty="0"/>
              <a:t>ow</a:t>
            </a:r>
            <a:r>
              <a:rPr lang="en-US" dirty="0"/>
              <a:t> and a payoff of </a:t>
            </a:r>
            <a:r>
              <a:rPr lang="en-US" b="1" i="1" dirty="0">
                <a:solidFill>
                  <a:srgbClr val="3366FF"/>
                </a:solidFill>
              </a:rPr>
              <a:t>-10</a:t>
            </a:r>
            <a:r>
              <a:rPr lang="en-US" b="1" i="1" dirty="0"/>
              <a:t> </a:t>
            </a:r>
            <a:r>
              <a:rPr lang="en-US" dirty="0"/>
              <a:t>for </a:t>
            </a:r>
            <a:r>
              <a:rPr lang="en-US" b="1" i="1" dirty="0"/>
              <a:t>H</a:t>
            </a:r>
            <a:r>
              <a:rPr lang="en-US" i="1" dirty="0"/>
              <a:t>igh.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62600" y="3505200"/>
            <a:ext cx="1752600" cy="1143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341673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i="1" dirty="0"/>
              <a:t>subgame–perfect equilibrium</a:t>
            </a:r>
            <a:r>
              <a:rPr lang="en-US" dirty="0"/>
              <a:t>, 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sets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 and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 stays out of the market. SPNE={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D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}}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4495800"/>
            <a:ext cx="3276600" cy="2133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932310F-692E-402E-9DDF-A246A31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Prisoner’s Dilemma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Prisoner’s Dilemma </a:t>
            </a:r>
            <a:r>
              <a:rPr lang="en-US" dirty="0"/>
              <a:t>is the most famous game in game theory because it applies to an extraordinarily large number of real world settings.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derives its name from the following scenario: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09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Two prisoners were caught committing a minor crime, but the prosecutor is quite convinced that they </a:t>
            </a:r>
          </a:p>
          <a:p>
            <a:pPr marL="182880" indent="-457200"/>
            <a:r>
              <a:rPr lang="en-US" dirty="0"/>
              <a:t>	also committed a more major crime together.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2057400"/>
            <a:ext cx="2438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2971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2362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0400" y="2438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2895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1000" y="2895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2438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3124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 prosecutor puts them in separate rooms and tells each of them that they can either </a:t>
            </a:r>
            <a:r>
              <a:rPr lang="en-US" b="1" i="1" dirty="0"/>
              <a:t>D</a:t>
            </a:r>
            <a:r>
              <a:rPr lang="en-US" i="1" dirty="0"/>
              <a:t>eny </a:t>
            </a:r>
            <a:r>
              <a:rPr lang="en-US" dirty="0"/>
              <a:t>the major crime or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dirty="0"/>
              <a:t>to it.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029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they both </a:t>
            </a:r>
            <a:r>
              <a:rPr lang="en-US" b="1" i="1" dirty="0"/>
              <a:t>D</a:t>
            </a:r>
            <a:r>
              <a:rPr lang="en-US" i="1" dirty="0"/>
              <a:t>eny</a:t>
            </a:r>
            <a:r>
              <a:rPr lang="en-US" dirty="0"/>
              <a:t>, they will both be convicted of the minor crime and receive a </a:t>
            </a:r>
            <a:r>
              <a:rPr lang="en-US" b="1" i="1" dirty="0"/>
              <a:t>1-</a:t>
            </a:r>
            <a:r>
              <a:rPr lang="en-US" dirty="0"/>
              <a:t>year jail sentence.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687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they both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, the prosecutor will agree to a plea bargain that will get both of them a </a:t>
            </a:r>
            <a:r>
              <a:rPr lang="en-US" b="1" i="1" dirty="0"/>
              <a:t>5-</a:t>
            </a:r>
            <a:r>
              <a:rPr lang="en-US" dirty="0"/>
              <a:t>year jail sentence.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373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00FF"/>
                </a:solidFill>
              </a:rPr>
              <a:t>prisoner 1 </a:t>
            </a:r>
            <a:r>
              <a:rPr lang="en-US" b="1" i="1" dirty="0"/>
              <a:t>C</a:t>
            </a:r>
            <a:r>
              <a:rPr lang="en-US" i="1" dirty="0"/>
              <a:t>onfesses </a:t>
            </a:r>
            <a:r>
              <a:rPr lang="en-US" dirty="0"/>
              <a:t>while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the prosecutor will use the confession to get a </a:t>
            </a:r>
            <a:r>
              <a:rPr lang="en-US" b="1" i="1" dirty="0"/>
              <a:t>20</a:t>
            </a:r>
            <a:r>
              <a:rPr lang="en-US" dirty="0"/>
              <a:t>-year jail sentence for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while letting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go free.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/>
              <a:t>C</a:t>
            </a:r>
            <a:r>
              <a:rPr lang="en-US" i="1" dirty="0"/>
              <a:t>onfesses </a:t>
            </a:r>
            <a:r>
              <a:rPr lang="en-US" dirty="0"/>
              <a:t>while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gets the </a:t>
            </a:r>
            <a:r>
              <a:rPr lang="en-US" b="1" i="1" dirty="0"/>
              <a:t>20</a:t>
            </a:r>
            <a:r>
              <a:rPr lang="en-US" dirty="0"/>
              <a:t>-year jail sentence while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goes free.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6D4ABB11-75C5-476F-9E9C-A38F016E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 in Prisoner’s Dilemma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incentives: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1424" y="2340864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 and get no jail.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2492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i="1" dirty="0"/>
              <a:t>onfesses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 and get </a:t>
            </a:r>
            <a:r>
              <a:rPr lang="en-US" b="1" i="1" dirty="0"/>
              <a:t>5</a:t>
            </a:r>
            <a:r>
              <a:rPr lang="en-US" dirty="0"/>
              <a:t> years in jail (rather than </a:t>
            </a:r>
            <a:r>
              <a:rPr lang="en-US" b="1" i="1" dirty="0"/>
              <a:t>20</a:t>
            </a:r>
            <a:r>
              <a:rPr lang="en-US" dirty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8120" y="2340864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745468"/>
            <a:ext cx="60960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</a:t>
            </a:r>
            <a:r>
              <a:rPr lang="en-US" i="1" dirty="0"/>
              <a:t>onfessing is therefore a </a:t>
            </a:r>
            <a:r>
              <a:rPr lang="en-US" b="1" i="1" dirty="0"/>
              <a:t>dominant strategy</a:t>
            </a:r>
            <a:r>
              <a:rPr lang="en-US" i="1" dirty="0"/>
              <a:t> for both prisoners.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935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has the same incentives to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b="1" i="1" dirty="0"/>
              <a:t>regardless of what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</a:t>
            </a:r>
            <a:r>
              <a:rPr lang="en-US" b="1" dirty="0"/>
              <a:t>does.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8114506" y="1791494"/>
            <a:ext cx="5349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34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only </a:t>
            </a:r>
            <a:r>
              <a:rPr lang="en-US" i="1" dirty="0"/>
              <a:t>Nash equilibrium </a:t>
            </a:r>
            <a:r>
              <a:rPr lang="en-US" dirty="0"/>
              <a:t>to the game is {</a:t>
            </a:r>
            <a:r>
              <a:rPr lang="en-US" b="1" i="1" dirty="0"/>
              <a:t>C</a:t>
            </a:r>
            <a:r>
              <a:rPr lang="en-US" dirty="0"/>
              <a:t>,</a:t>
            </a:r>
            <a:r>
              <a:rPr lang="en-US" b="1" i="1" dirty="0"/>
              <a:t>C</a:t>
            </a:r>
            <a:r>
              <a:rPr lang="en-US" dirty="0"/>
              <a:t>}, both prisoners therefore confess, and both end up with </a:t>
            </a:r>
            <a:r>
              <a:rPr lang="en-US" b="1" i="1" dirty="0"/>
              <a:t>5</a:t>
            </a:r>
            <a:r>
              <a:rPr lang="en-US" dirty="0"/>
              <a:t>-year jail sentences …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502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both would much prefer the outcome of only a </a:t>
            </a:r>
            <a:r>
              <a:rPr lang="en-US" b="1" i="1" dirty="0"/>
              <a:t>1</a:t>
            </a:r>
            <a:r>
              <a:rPr lang="en-US" dirty="0"/>
              <a:t>-year jail sentence in the top left corner of the payoff matrix.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5830669"/>
            <a:ext cx="6629400" cy="646331"/>
          </a:xfrm>
          <a:prstGeom prst="rect">
            <a:avLst/>
          </a:prstGeom>
          <a:solidFill>
            <a:srgbClr val="008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Cooperating with one another by Denying the crime </a:t>
            </a:r>
            <a:r>
              <a:rPr lang="en-US" dirty="0"/>
              <a:t>is the </a:t>
            </a:r>
            <a:r>
              <a:rPr lang="en-US" i="1" dirty="0"/>
              <a:t>efficient </a:t>
            </a:r>
            <a:r>
              <a:rPr lang="en-US" dirty="0"/>
              <a:t>outcome in this game – but it </a:t>
            </a:r>
            <a:r>
              <a:rPr lang="en-US" b="1" i="1" dirty="0"/>
              <a:t>cannot </a:t>
            </a:r>
            <a:r>
              <a:rPr lang="en-US" dirty="0"/>
              <a:t>be sustained in an equilibrium.</a:t>
            </a:r>
            <a:endParaRPr lang="en-US" b="1" i="1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D1E5B1D-F790-4118-A7AC-9149F124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/>
      <p:bldP spid="11" grpId="0" animBg="1"/>
      <p:bldP spid="11" grpId="1" animBg="1"/>
      <p:bldP spid="12" grpId="0" animBg="1"/>
      <p:bldP spid="13" grpId="0"/>
      <p:bldP spid="19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Hiring an </a:t>
            </a:r>
            <a:r>
              <a:rPr lang="en-US" b="1" i="1" dirty="0"/>
              <a:t>Enforcer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two prisoners entered into an </a:t>
            </a:r>
            <a:r>
              <a:rPr lang="en-US" i="1" dirty="0"/>
              <a:t>agreement </a:t>
            </a:r>
            <a:r>
              <a:rPr lang="en-US" dirty="0"/>
              <a:t>prior to committing the major crime – an cooperative agreement to </a:t>
            </a:r>
            <a:r>
              <a:rPr lang="en-US" b="1" i="1" dirty="0"/>
              <a:t>D</a:t>
            </a:r>
            <a:r>
              <a:rPr lang="en-US" i="1" dirty="0"/>
              <a:t>eny </a:t>
            </a:r>
            <a:r>
              <a:rPr lang="en-US" dirty="0"/>
              <a:t>the crime if questioned.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absence of an </a:t>
            </a:r>
            <a:r>
              <a:rPr lang="en-US" b="1" i="1" dirty="0"/>
              <a:t>enforcement mechanism</a:t>
            </a:r>
            <a:r>
              <a:rPr lang="en-US" dirty="0"/>
              <a:t>, such an agreement </a:t>
            </a:r>
            <a:r>
              <a:rPr lang="en-US" i="1" dirty="0"/>
              <a:t>cannot be sustained in equilibrium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because it remains a </a:t>
            </a:r>
            <a:r>
              <a:rPr lang="en-US" i="1" dirty="0"/>
              <a:t>dominant strategy </a:t>
            </a:r>
            <a:r>
              <a:rPr lang="en-US" dirty="0"/>
              <a:t>to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dirty="0"/>
              <a:t>when the time comes.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then becomes in each player’s best interest to </a:t>
            </a:r>
            <a:r>
              <a:rPr lang="en-US" i="1" dirty="0"/>
              <a:t>hire an </a:t>
            </a:r>
            <a:r>
              <a:rPr lang="en-US" b="1" i="1" dirty="0"/>
              <a:t>enforcer </a:t>
            </a:r>
            <a:r>
              <a:rPr lang="en-US" dirty="0"/>
              <a:t>to their agreement.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49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could, for instance, join a </a:t>
            </a:r>
            <a:r>
              <a:rPr lang="en-US" i="1" dirty="0"/>
              <a:t>mafia organization </a:t>
            </a:r>
            <a:r>
              <a:rPr lang="en-US" dirty="0"/>
              <a:t>that changes the </a:t>
            </a:r>
            <a:r>
              <a:rPr lang="en-US" i="1" dirty="0"/>
              <a:t>payoffs </a:t>
            </a:r>
            <a:r>
              <a:rPr lang="en-US" dirty="0"/>
              <a:t>to </a:t>
            </a:r>
            <a:r>
              <a:rPr lang="en-US" b="1" i="1" dirty="0"/>
              <a:t>C</a:t>
            </a:r>
            <a:r>
              <a:rPr lang="en-US" i="1" dirty="0"/>
              <a:t>onfessing</a:t>
            </a:r>
            <a:r>
              <a:rPr lang="en-US" dirty="0"/>
              <a:t> to </a:t>
            </a:r>
            <a:r>
              <a:rPr lang="en-US" b="1" i="1" dirty="0"/>
              <a:t>X</a:t>
            </a:r>
            <a:r>
              <a:rPr lang="en-US" dirty="0"/>
              <a:t> that is much worse than </a:t>
            </a:r>
            <a:r>
              <a:rPr lang="en-US" b="1" i="1" dirty="0"/>
              <a:t>20 </a:t>
            </a:r>
            <a:r>
              <a:rPr lang="en-US" dirty="0"/>
              <a:t>years in jail.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0400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28432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0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58200" y="243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88950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7576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0" y="239572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5352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then becomes a </a:t>
            </a:r>
            <a:r>
              <a:rPr lang="en-US" i="1" dirty="0"/>
              <a:t>dominant strategy </a:t>
            </a:r>
            <a:r>
              <a:rPr lang="en-US" dirty="0"/>
              <a:t>to </a:t>
            </a:r>
            <a:r>
              <a:rPr lang="en-US" b="1" i="1" dirty="0"/>
              <a:t>D</a:t>
            </a:r>
            <a:r>
              <a:rPr lang="en-US" i="1" dirty="0"/>
              <a:t>eny</a:t>
            </a:r>
            <a:r>
              <a:rPr lang="en-US" dirty="0"/>
              <a:t> – with “efficiency” restored.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4953000"/>
            <a:ext cx="67818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many real-world applications of the </a:t>
            </a:r>
            <a:r>
              <a:rPr lang="en-US" i="1" dirty="0"/>
              <a:t>Prisoner’s Dilemma </a:t>
            </a:r>
            <a:r>
              <a:rPr lang="en-US" dirty="0"/>
              <a:t>incentives, the “outside enforcer” we hire is the government.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562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Taxes for public goods; combating negative externalities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6059269"/>
            <a:ext cx="67818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other cases, </a:t>
            </a:r>
            <a:r>
              <a:rPr lang="en-US" i="1" dirty="0"/>
              <a:t>social norms </a:t>
            </a:r>
            <a:r>
              <a:rPr lang="en-US" dirty="0"/>
              <a:t>and </a:t>
            </a:r>
            <a:r>
              <a:rPr lang="en-US" i="1" dirty="0"/>
              <a:t>social pressures </a:t>
            </a:r>
            <a:r>
              <a:rPr lang="en-US" dirty="0"/>
              <a:t>can take the role of altering the incentives of a </a:t>
            </a:r>
            <a:r>
              <a:rPr lang="en-US" i="1" dirty="0"/>
              <a:t>Prisoner’s Dilemma.</a:t>
            </a:r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E408C1B0-63C7-4319-AE17-C2B98F4B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0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“Unraveling of Cooperation” in </a:t>
            </a:r>
            <a:r>
              <a:rPr lang="en-US" b="1" dirty="0"/>
              <a:t>Repeated</a:t>
            </a:r>
            <a:r>
              <a:rPr lang="en-US" dirty="0"/>
              <a:t> PD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with </a:t>
            </a:r>
            <a:r>
              <a:rPr lang="en-US" b="1" i="1" dirty="0">
                <a:solidFill>
                  <a:srgbClr val="FF0000"/>
                </a:solidFill>
              </a:rPr>
              <a:t>repeated interactions </a:t>
            </a:r>
            <a:r>
              <a:rPr lang="en-US" dirty="0"/>
              <a:t>in a prisoner's dilemma? Consider a different version of the </a:t>
            </a:r>
            <a:r>
              <a:rPr lang="en-US" i="1" dirty="0"/>
              <a:t>Prisoner’s Dilemma, </a:t>
            </a:r>
            <a:r>
              <a:rPr lang="en-US" dirty="0"/>
              <a:t>with </a:t>
            </a:r>
            <a:r>
              <a:rPr lang="en-US" b="1" i="1" dirty="0">
                <a:solidFill>
                  <a:srgbClr val="0000FF"/>
                </a:solidFill>
              </a:rPr>
              <a:t>Me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AE00"/>
                </a:solidFill>
              </a:rPr>
              <a:t>You </a:t>
            </a:r>
            <a:r>
              <a:rPr lang="en-US" dirty="0"/>
              <a:t>as</a:t>
            </a:r>
            <a:endParaRPr lang="en-US" b="1" i="1" dirty="0">
              <a:solidFill>
                <a:srgbClr val="00AE00"/>
              </a:solidFill>
            </a:endParaRPr>
          </a:p>
          <a:p>
            <a:r>
              <a:rPr lang="en-US" dirty="0"/>
              <a:t>players and with </a:t>
            </a:r>
            <a:r>
              <a:rPr lang="en-US" i="1" dirty="0"/>
              <a:t>payoffs </a:t>
            </a:r>
            <a:r>
              <a:rPr lang="en-US" dirty="0"/>
              <a:t>in terms of utility or euro values.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2" y="2015269"/>
            <a:ext cx="4902200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57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only </a:t>
            </a:r>
            <a:r>
              <a:rPr lang="en-US" i="1" dirty="0"/>
              <a:t>Nash equilibrium</a:t>
            </a:r>
            <a:r>
              <a:rPr lang="en-US" dirty="0"/>
              <a:t> is again for </a:t>
            </a:r>
            <a:r>
              <a:rPr lang="en-US" i="1" dirty="0"/>
              <a:t>neither </a:t>
            </a:r>
            <a:r>
              <a:rPr lang="en-US" dirty="0"/>
              <a:t>of us to cooperate – thus getting payoffs (</a:t>
            </a:r>
            <a:r>
              <a:rPr lang="en-US" b="1" i="1" dirty="0">
                <a:solidFill>
                  <a:srgbClr val="0000FF"/>
                </a:solidFill>
              </a:rPr>
              <a:t>10</a:t>
            </a:r>
            <a:r>
              <a:rPr lang="en-US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10</a:t>
            </a:r>
            <a:r>
              <a:rPr lang="en-US" dirty="0"/>
              <a:t>) when we could have (</a:t>
            </a:r>
            <a:r>
              <a:rPr lang="en-US" b="1" i="1" dirty="0">
                <a:solidFill>
                  <a:srgbClr val="0000FF"/>
                </a:solidFill>
              </a:rPr>
              <a:t>100</a:t>
            </a:r>
            <a:r>
              <a:rPr lang="en-US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100</a:t>
            </a:r>
            <a:r>
              <a:rPr lang="en-US" dirty="0"/>
              <a:t>) by cooperating.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99066" y="3429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886700" y="1921221"/>
            <a:ext cx="5349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36598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we play this game </a:t>
            </a:r>
            <a:r>
              <a:rPr lang="en-US" b="1" i="1" dirty="0">
                <a:solidFill>
                  <a:srgbClr val="FF0000"/>
                </a:solidFill>
              </a:rPr>
              <a:t>N different times </a:t>
            </a:r>
            <a:r>
              <a:rPr lang="en-US" dirty="0"/>
              <a:t>– giving us a game in which we </a:t>
            </a:r>
            <a:r>
              <a:rPr lang="en-US" b="1" i="1" dirty="0">
                <a:solidFill>
                  <a:srgbClr val="FF0000"/>
                </a:solidFill>
              </a:rPr>
              <a:t>repeatedly play </a:t>
            </a:r>
            <a:r>
              <a:rPr lang="en-US" b="1" dirty="0"/>
              <a:t>a </a:t>
            </a:r>
            <a:r>
              <a:rPr lang="en-US" b="1" i="1" dirty="0"/>
              <a:t>simultaneous move game</a:t>
            </a:r>
            <a:r>
              <a:rPr lang="en-US" b="1" dirty="0"/>
              <a:t> </a:t>
            </a:r>
            <a:r>
              <a:rPr lang="en-US" dirty="0"/>
              <a:t>at each of </a:t>
            </a:r>
            <a:r>
              <a:rPr lang="en-US" i="1" dirty="0"/>
              <a:t>N </a:t>
            </a:r>
            <a:r>
              <a:rPr lang="en-US" dirty="0"/>
              <a:t>stages.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306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final </a:t>
            </a:r>
            <a:r>
              <a:rPr lang="en-US" dirty="0"/>
              <a:t>stage, the game becomes the same as if we only played once – implying a </a:t>
            </a:r>
            <a:r>
              <a:rPr lang="en-US" b="1" i="1" dirty="0"/>
              <a:t>dominant strategy of NOT cooperating</a:t>
            </a:r>
            <a:r>
              <a:rPr lang="en-US" b="1" dirty="0"/>
              <a:t> </a:t>
            </a:r>
            <a:r>
              <a:rPr lang="en-US" dirty="0"/>
              <a:t>in the final stage.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00584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</a:t>
            </a:r>
            <a:r>
              <a:rPr lang="en-US" b="1" i="1" dirty="0"/>
              <a:t>subgame-perfect equilibrium</a:t>
            </a:r>
            <a:r>
              <a:rPr lang="en-US" dirty="0"/>
              <a:t>, we now have to work backwards.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3456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second-to-last </a:t>
            </a:r>
            <a:r>
              <a:rPr lang="en-US" dirty="0"/>
              <a:t>stage, we know there will be no cooperation in the last stage – which makes it a </a:t>
            </a:r>
            <a:r>
              <a:rPr lang="en-US" i="1" dirty="0"/>
              <a:t>dominant strategy to NOT cooperate</a:t>
            </a:r>
            <a:r>
              <a:rPr lang="en-US" dirty="0"/>
              <a:t> in the second-to-last stage.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Continuing the same reasoning, we see that </a:t>
            </a:r>
            <a:r>
              <a:rPr lang="en-US" b="1" i="1" dirty="0">
                <a:solidFill>
                  <a:srgbClr val="FF0000"/>
                </a:solidFill>
              </a:rPr>
              <a:t>cooperation unravels from the bottom of the repeated game up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9675822-C62E-4FA9-9C86-479016A4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917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“Infinitely Repeated” Prisoner’s Dilemmas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suppose that the </a:t>
            </a:r>
            <a:r>
              <a:rPr lang="en-US" b="1" i="1" dirty="0"/>
              <a:t>simultaneous move game</a:t>
            </a:r>
            <a:r>
              <a:rPr lang="en-US" dirty="0"/>
              <a:t> </a:t>
            </a:r>
            <a:r>
              <a:rPr lang="en-US" b="1" dirty="0"/>
              <a:t>is </a:t>
            </a:r>
            <a:r>
              <a:rPr lang="en-US" b="1" i="1" dirty="0">
                <a:solidFill>
                  <a:srgbClr val="FF0000"/>
                </a:solidFill>
              </a:rPr>
              <a:t>repeated infinitely </a:t>
            </a:r>
            <a:r>
              <a:rPr lang="en-US" dirty="0"/>
              <a:t>many times, or, more realistically, that each time we encounter each other we know that there is a good chance we will encounter each other again to play the same game.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1246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no longer </a:t>
            </a:r>
            <a:r>
              <a:rPr lang="en-US" i="1" dirty="0"/>
              <a:t>“solve the game from the bottom up” – </a:t>
            </a:r>
            <a:r>
              <a:rPr lang="en-US" dirty="0"/>
              <a:t>because there is no “bottom”.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3124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I then propose we play the following </a:t>
            </a:r>
            <a:r>
              <a:rPr lang="en-US" i="1" dirty="0"/>
              <a:t>strategy</a:t>
            </a:r>
            <a:r>
              <a:rPr lang="en-US" dirty="0"/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3877270"/>
            <a:ext cx="6629400" cy="923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will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the </a:t>
            </a:r>
            <a:r>
              <a:rPr lang="en-US" i="1" dirty="0"/>
              <a:t>first time</a:t>
            </a:r>
            <a:r>
              <a:rPr lang="en-US" dirty="0"/>
              <a:t>, and I will continue to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as long as you cooperated in all previous stages. But if you ever </a:t>
            </a:r>
            <a:r>
              <a:rPr lang="en-US" b="1" i="1" dirty="0"/>
              <a:t>D</a:t>
            </a:r>
            <a:r>
              <a:rPr lang="en-US" i="1" dirty="0"/>
              <a:t>on’t Cooperate</a:t>
            </a:r>
            <a:r>
              <a:rPr lang="en-US" dirty="0"/>
              <a:t>, I will </a:t>
            </a:r>
            <a:r>
              <a:rPr lang="en-US" i="1" dirty="0"/>
              <a:t>NEVER  cooperate again.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876051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a </a:t>
            </a:r>
            <a:r>
              <a:rPr lang="en-US" i="1" dirty="0"/>
              <a:t>best response </a:t>
            </a:r>
            <a:r>
              <a:rPr lang="en-US" dirty="0"/>
              <a:t>for you to play the same strategy?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23673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Yes, assuming the chance of us meeting again is sufficiently large and we care sufficiently about the future (not a too high discount rate), so that the present discounted value of future cooperation outweighs the immediate one-time benefit from not cooperating.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006600"/>
            <a:ext cx="4902200" cy="165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604742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strategy is called a </a:t>
            </a:r>
            <a:r>
              <a:rPr lang="en-US" b="1" i="1" dirty="0">
                <a:solidFill>
                  <a:srgbClr val="FF0000"/>
                </a:solidFill>
              </a:rPr>
              <a:t>trigger strategy </a:t>
            </a:r>
            <a:r>
              <a:rPr lang="en-US" dirty="0"/>
              <a:t>because it uses an action by the opposing player to “trigger” a change in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26103BC-9CBE-4FC5-A87B-5DAB9BBD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  <p:bldP spid="19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Trigger Strategies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of us playing this </a:t>
            </a:r>
            <a:r>
              <a:rPr lang="en-US" b="1" i="1" dirty="0"/>
              <a:t>trigger strategy </a:t>
            </a:r>
            <a:r>
              <a:rPr lang="en-US" dirty="0"/>
              <a:t>is therefore a </a:t>
            </a:r>
            <a:r>
              <a:rPr lang="en-US" i="1" dirty="0"/>
              <a:t>Nash Equilibrium</a:t>
            </a:r>
            <a:r>
              <a:rPr lang="en-US" dirty="0"/>
              <a:t> to the </a:t>
            </a:r>
            <a:r>
              <a:rPr lang="en-US" i="1" dirty="0"/>
              <a:t>infinitely repeated</a:t>
            </a:r>
            <a:r>
              <a:rPr lang="en-US" dirty="0"/>
              <a:t> Prisoner’s Dilemma – with </a:t>
            </a:r>
            <a:r>
              <a:rPr lang="en-US" i="1" dirty="0"/>
              <a:t>cooperation </a:t>
            </a:r>
            <a:r>
              <a:rPr lang="en-US" dirty="0"/>
              <a:t>emerging in equilibrium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</a:t>
            </a:r>
            <a:r>
              <a:rPr lang="en-US" i="1" dirty="0"/>
              <a:t>subgame-perfect?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we can no longer solve for the </a:t>
            </a:r>
            <a:r>
              <a:rPr lang="en-US" i="1" dirty="0"/>
              <a:t>subgame-perfect </a:t>
            </a:r>
            <a:r>
              <a:rPr lang="en-US" dirty="0"/>
              <a:t>equilibrium </a:t>
            </a:r>
            <a:r>
              <a:rPr lang="en-US" i="1" dirty="0"/>
              <a:t>from the bottom up</a:t>
            </a:r>
            <a:r>
              <a:rPr lang="en-US" dirty="0"/>
              <a:t>, we have to return to a more general definition of </a:t>
            </a:r>
            <a:r>
              <a:rPr lang="en-US" i="1" dirty="0"/>
              <a:t>subgame-perfect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7086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Nash equilibrium </a:t>
            </a:r>
            <a:r>
              <a:rPr lang="en-US" dirty="0"/>
              <a:t>is </a:t>
            </a:r>
            <a:r>
              <a:rPr lang="en-US" b="1" i="1" dirty="0"/>
              <a:t>subgame-perfect </a:t>
            </a:r>
            <a:r>
              <a:rPr lang="en-US" dirty="0"/>
              <a:t>if </a:t>
            </a:r>
            <a:r>
              <a:rPr lang="en-US" i="1" dirty="0"/>
              <a:t>all </a:t>
            </a:r>
            <a:r>
              <a:rPr lang="en-US" dirty="0"/>
              <a:t>subgames – whether they are reached in equilibrium or not – also involve </a:t>
            </a:r>
            <a:r>
              <a:rPr lang="en-US" i="1" dirty="0"/>
              <a:t>Nash equilibrium strategies.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</a:t>
            </a:r>
            <a:r>
              <a:rPr lang="en-US" i="1" dirty="0"/>
              <a:t>each subgame of the infinitely repeated Prisoner’s Dilemma </a:t>
            </a:r>
            <a:r>
              <a:rPr lang="en-US" dirty="0"/>
              <a:t>is also an infinitely repeated Prisoner’s Dilemma!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each of us playing our </a:t>
            </a:r>
            <a:r>
              <a:rPr lang="en-US" i="1" dirty="0"/>
              <a:t>trigger strategy </a:t>
            </a:r>
            <a:r>
              <a:rPr lang="en-US" dirty="0"/>
              <a:t>is a </a:t>
            </a:r>
            <a:r>
              <a:rPr lang="en-US" i="1" dirty="0"/>
              <a:t>Nash equilibrium </a:t>
            </a:r>
            <a:r>
              <a:rPr lang="en-US" dirty="0"/>
              <a:t>to the infinitely repeated Prisoner’s Dilemma, it is therefore also a </a:t>
            </a:r>
            <a:r>
              <a:rPr lang="en-US" i="1" dirty="0"/>
              <a:t>Nash equilibrium in every subgame.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715000"/>
            <a:ext cx="7086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Cooperation </a:t>
            </a:r>
            <a:r>
              <a:rPr lang="en-US" dirty="0"/>
              <a:t>can therefore be sustained as a </a:t>
            </a:r>
            <a:r>
              <a:rPr lang="en-US" b="1" i="1" dirty="0"/>
              <a:t>subgame-perfect Nash equilibrium </a:t>
            </a:r>
            <a:r>
              <a:rPr lang="en-US" dirty="0"/>
              <a:t>in infinitely repeated Prisoner’s Dilemma games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5353F5A-BB37-44C9-8F5B-3B707DAA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832" y="-623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Types of “Games”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broadly categorize </a:t>
            </a:r>
            <a:r>
              <a:rPr lang="en-US" b="1" i="1" dirty="0"/>
              <a:t>games </a:t>
            </a:r>
            <a:r>
              <a:rPr lang="en-US" dirty="0"/>
              <a:t>into four categories, with games differing across </a:t>
            </a:r>
            <a:r>
              <a:rPr lang="en-US" i="1" dirty="0"/>
              <a:t>two dimensions</a:t>
            </a:r>
            <a:r>
              <a:rPr lang="en-US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24376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complete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290647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incomplete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19804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simultaneous moves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19804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sequential moves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3869" y="243760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rock, paper, scissors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000" y="243760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72051" y="2906474"/>
            <a:ext cx="55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N/A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857" y="29227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N/A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" y="2361406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" y="3350418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476500" y="2704306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90306" y="2703512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582694" y="2703512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2864326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9486" y="352471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Complete information </a:t>
            </a:r>
            <a:r>
              <a:rPr lang="en-US" dirty="0"/>
              <a:t>games </a:t>
            </a:r>
            <a:r>
              <a:rPr lang="en-US" b="1" i="1" dirty="0"/>
              <a:t>(Chapter 24A) </a:t>
            </a:r>
            <a:r>
              <a:rPr lang="en-US" dirty="0"/>
              <a:t>are games in which players know how other players evaluate the possible outcomes of the game.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500" y="5065732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Simultaneous move </a:t>
            </a:r>
            <a:r>
              <a:rPr lang="en-US" dirty="0"/>
              <a:t>games are games in which all players must choose their actions at the same time (and thus without observing any other player’s action).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4169588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Incomplete information  </a:t>
            </a:r>
            <a:r>
              <a:rPr lang="en-US" dirty="0"/>
              <a:t>games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/>
              <a:t>(Chapter 24B)</a:t>
            </a:r>
            <a:r>
              <a:rPr lang="en-US" dirty="0"/>
              <a:t> are games in which at least some players do not know at least some other player’s evaluation of possible outcomes. 			</a:t>
            </a:r>
            <a:r>
              <a:rPr lang="en-US" b="1" i="1" dirty="0">
                <a:solidFill>
                  <a:srgbClr val="FF0000"/>
                </a:solidFill>
              </a:rPr>
              <a:t>Chapter 24B not part of the exam</a:t>
            </a:r>
            <a:endParaRPr lang="en-US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66589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Sequential move </a:t>
            </a:r>
            <a:r>
              <a:rPr lang="en-US" dirty="0"/>
              <a:t>games are games in which at least some players observe the actions of another player prior to having to choose their own actions.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44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More “Forgiving” Trigger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2240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trigger strategy </a:t>
            </a:r>
            <a:r>
              <a:rPr lang="en-US" dirty="0"/>
              <a:t>that punishes </a:t>
            </a:r>
            <a:r>
              <a:rPr lang="en-US" i="1" dirty="0"/>
              <a:t>one </a:t>
            </a:r>
            <a:r>
              <a:rPr lang="en-US" dirty="0"/>
              <a:t>act of non-cooperation with eternal non-cooperation is the </a:t>
            </a:r>
            <a:r>
              <a:rPr lang="en-US" b="1" i="1" dirty="0"/>
              <a:t>most unforgiving </a:t>
            </a:r>
            <a:r>
              <a:rPr lang="en-US" dirty="0"/>
              <a:t>trigger strategy that can lead to </a:t>
            </a:r>
            <a:r>
              <a:rPr lang="en-US" i="1" dirty="0"/>
              <a:t>cooperation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421" y="1776442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outcome can be achieved with </a:t>
            </a:r>
            <a:r>
              <a:rPr lang="en-US" b="1" i="1" dirty="0"/>
              <a:t>more forgiving </a:t>
            </a:r>
            <a:r>
              <a:rPr lang="en-US" dirty="0"/>
              <a:t>trigger strategies that punish deviations from cooperation with some period of non-cooperation but give a chance to the opposing player to recover cooperation at a cost.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636" y="275574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famous such strategy is known as </a:t>
            </a:r>
            <a:r>
              <a:rPr lang="en-US" b="1" i="1" dirty="0">
                <a:solidFill>
                  <a:srgbClr val="FF0000"/>
                </a:solidFill>
              </a:rPr>
              <a:t>Tit-for-Tat</a:t>
            </a:r>
            <a:r>
              <a:rPr lang="en-US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3196065"/>
            <a:ext cx="662940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will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the </a:t>
            </a:r>
            <a:r>
              <a:rPr lang="en-US" i="1" dirty="0"/>
              <a:t>first time</a:t>
            </a:r>
            <a:r>
              <a:rPr lang="en-US" dirty="0"/>
              <a:t>, and </a:t>
            </a:r>
            <a:r>
              <a:rPr lang="en-US" i="1" dirty="0"/>
              <a:t>from then on</a:t>
            </a:r>
            <a:r>
              <a:rPr lang="en-US" dirty="0"/>
              <a:t> I will mimic what you did the last time we met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99815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branch of game theory known as </a:t>
            </a:r>
            <a:r>
              <a:rPr lang="en-US" i="1" dirty="0"/>
              <a:t>evolutionary game theory </a:t>
            </a:r>
            <a:r>
              <a:rPr lang="en-US" dirty="0"/>
              <a:t>has given strong reasons to expect </a:t>
            </a:r>
            <a:r>
              <a:rPr lang="en-US" b="1" i="1" dirty="0"/>
              <a:t>Tit-for-Tat </a:t>
            </a:r>
            <a:r>
              <a:rPr lang="en-US" dirty="0"/>
              <a:t>to be among the most “evolutionarily stable” trigger strategies in </a:t>
            </a:r>
            <a:r>
              <a:rPr lang="en-US" i="1" dirty="0"/>
              <a:t>infinitely repeated </a:t>
            </a:r>
            <a:r>
              <a:rPr lang="en-US" dirty="0"/>
              <a:t>Prisoner’s Dilemma games.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093" y="499693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study of how cooperation may </a:t>
            </a:r>
            <a:r>
              <a:rPr lang="en-US" i="1" dirty="0"/>
              <a:t>evolve </a:t>
            </a:r>
            <a:r>
              <a:rPr lang="en-US" dirty="0"/>
              <a:t>in systems governed by mechanisms akin to </a:t>
            </a:r>
            <a:r>
              <a:rPr lang="en-US" i="1" dirty="0"/>
              <a:t>evolutionary biology</a:t>
            </a:r>
            <a:r>
              <a:rPr lang="en-US" dirty="0"/>
              <a:t>, </a:t>
            </a:r>
            <a:r>
              <a:rPr lang="en-US" b="1" i="1" dirty="0"/>
              <a:t>Tit-for-Tat </a:t>
            </a:r>
            <a:r>
              <a:rPr lang="en-US" dirty="0"/>
              <a:t>is a likely candidate for a strategy that evolves as a </a:t>
            </a:r>
            <a:r>
              <a:rPr lang="en-US" b="1" i="1" dirty="0"/>
              <a:t>social norm </a:t>
            </a:r>
            <a:r>
              <a:rPr lang="en-US" dirty="0"/>
              <a:t>within civil society. </a:t>
            </a:r>
          </a:p>
          <a:p>
            <a:endParaRPr lang="en-US" dirty="0"/>
          </a:p>
          <a:p>
            <a:r>
              <a:rPr lang="en-US" dirty="0"/>
              <a:t>Interested to know more? Watch this amazing video by </a:t>
            </a:r>
            <a:r>
              <a:rPr lang="en-US" dirty="0" err="1"/>
              <a:t>Veritasium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https://www.youtube.com/watch?v=mScpHTIi-kM&amp;t=322s</a:t>
            </a:r>
            <a:r>
              <a:rPr lang="en-US" dirty="0"/>
              <a:t>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F824AC6-CB14-4334-8905-3F06DA4F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749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756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we have dealt only with </a:t>
            </a:r>
            <a:r>
              <a:rPr lang="en-US" b="1" i="1" dirty="0"/>
              <a:t>pure strategies</a:t>
            </a:r>
            <a:r>
              <a:rPr lang="en-US" dirty="0"/>
              <a:t> – i.e. strategies that involve choosing an action with probability 1 at each information set.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2467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mixed strategy</a:t>
            </a:r>
            <a:r>
              <a:rPr lang="en-US" b="1" i="1" dirty="0"/>
              <a:t> </a:t>
            </a:r>
            <a:r>
              <a:rPr lang="en-US" dirty="0"/>
              <a:t>is a game plan that settles on a </a:t>
            </a:r>
            <a:r>
              <a:rPr lang="en-US" i="1" dirty="0"/>
              <a:t>probability distribution </a:t>
            </a:r>
            <a:r>
              <a:rPr lang="en-US" dirty="0"/>
              <a:t>that governs the choice of an action (at an information set).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771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Pure strategies </a:t>
            </a:r>
            <a:r>
              <a:rPr lang="en-US" dirty="0"/>
              <a:t>are in fact a special case of </a:t>
            </a:r>
            <a:r>
              <a:rPr lang="en-US" i="1" dirty="0"/>
              <a:t>mixed strategies, </a:t>
            </a:r>
            <a:r>
              <a:rPr lang="en-US" dirty="0"/>
              <a:t>as they</a:t>
            </a:r>
            <a:r>
              <a:rPr lang="en-US" i="1" dirty="0"/>
              <a:t> </a:t>
            </a:r>
            <a:r>
              <a:rPr lang="en-US" dirty="0"/>
              <a:t>select a probability distribution that places </a:t>
            </a:r>
            <a:r>
              <a:rPr lang="en-US" i="1" dirty="0"/>
              <a:t>all weight </a:t>
            </a:r>
            <a:r>
              <a:rPr lang="en-US" dirty="0"/>
              <a:t>on </a:t>
            </a:r>
            <a:r>
              <a:rPr lang="en-US" i="1" dirty="0"/>
              <a:t>one action.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568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Games with multiple </a:t>
            </a:r>
            <a:r>
              <a:rPr lang="en-US" i="1" dirty="0"/>
              <a:t>pure strategy equilibria </a:t>
            </a:r>
            <a:r>
              <a:rPr lang="en-US" dirty="0"/>
              <a:t>(like the </a:t>
            </a:r>
            <a:r>
              <a:rPr lang="en-US" i="1" dirty="0"/>
              <a:t>Right/Left</a:t>
            </a:r>
            <a:r>
              <a:rPr lang="en-US" dirty="0"/>
              <a:t> game) also have </a:t>
            </a:r>
            <a:r>
              <a:rPr lang="en-US" i="1" dirty="0"/>
              <a:t>mixed strategy equilibria.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426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games that have </a:t>
            </a:r>
            <a:r>
              <a:rPr lang="en-US" b="1" i="1" dirty="0"/>
              <a:t>no </a:t>
            </a:r>
            <a:r>
              <a:rPr lang="en-US" i="1" dirty="0"/>
              <a:t>pure-strategy equilibrium</a:t>
            </a:r>
            <a:r>
              <a:rPr lang="en-US" dirty="0"/>
              <a:t> always have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284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often not easy interpret what it is that we really mean by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7747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interpret the concept of a </a:t>
            </a:r>
            <a:r>
              <a:rPr lang="en-US" i="1" dirty="0"/>
              <a:t>mixed strategy equilibrium </a:t>
            </a:r>
            <a:r>
              <a:rPr lang="en-US" dirty="0"/>
              <a:t>is to recognize that one randomizes over possible actions with a certain probability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7865396-6157-423B-96AF-B227B3F9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332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Matching Pennies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259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0" y="259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game in which </a:t>
            </a:r>
            <a:r>
              <a:rPr lang="en-US" b="1" i="1" dirty="0">
                <a:solidFill>
                  <a:srgbClr val="0000FF"/>
                </a:solidFill>
              </a:rPr>
              <a:t>Me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AE00"/>
                </a:solidFill>
              </a:rPr>
              <a:t>You </a:t>
            </a:r>
            <a:r>
              <a:rPr lang="en-US" dirty="0"/>
              <a:t>can choose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or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 in a simultaneous move setting.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90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choose </a:t>
            </a:r>
            <a:r>
              <a:rPr lang="en-US" i="1" dirty="0"/>
              <a:t>the </a:t>
            </a:r>
            <a:r>
              <a:rPr lang="en-US" b="1" i="1" dirty="0"/>
              <a:t>same</a:t>
            </a:r>
            <a:r>
              <a:rPr lang="en-US" i="1" dirty="0"/>
              <a:t> action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get a payoff of </a:t>
            </a:r>
            <a:r>
              <a:rPr lang="en-US" b="1" i="1" dirty="0">
                <a:solidFill>
                  <a:srgbClr val="0000FF"/>
                </a:solidFill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get a payoff of </a:t>
            </a:r>
            <a:r>
              <a:rPr lang="en-US" b="1" dirty="0">
                <a:solidFill>
                  <a:srgbClr val="00AE00"/>
                </a:solidFill>
              </a:rPr>
              <a:t>–</a:t>
            </a:r>
            <a:r>
              <a:rPr lang="en-US" b="1" i="1" dirty="0">
                <a:solidFill>
                  <a:srgbClr val="00AE00"/>
                </a:solidFill>
              </a:rPr>
              <a:t>1</a:t>
            </a:r>
            <a:r>
              <a:rPr lang="en-US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choose </a:t>
            </a:r>
            <a:r>
              <a:rPr lang="en-US" b="1" i="1" dirty="0"/>
              <a:t>different</a:t>
            </a:r>
            <a:r>
              <a:rPr lang="en-US" i="1" dirty="0"/>
              <a:t> actions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get a payoff of </a:t>
            </a:r>
            <a:r>
              <a:rPr lang="en-US" b="1" dirty="0">
                <a:solidFill>
                  <a:srgbClr val="0000FF"/>
                </a:solidFill>
              </a:rPr>
              <a:t>–</a:t>
            </a:r>
            <a:r>
              <a:rPr lang="en-US" b="1" i="1" dirty="0">
                <a:solidFill>
                  <a:srgbClr val="0000FF"/>
                </a:solidFill>
              </a:rPr>
              <a:t>1 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get a payoff of </a:t>
            </a:r>
            <a:r>
              <a:rPr lang="en-US" b="1" i="1" dirty="0">
                <a:solidFill>
                  <a:srgbClr val="00AE00"/>
                </a:solidFill>
              </a:rPr>
              <a:t>1</a:t>
            </a:r>
            <a:r>
              <a:rPr lang="en-US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1975104"/>
            <a:ext cx="1572768" cy="1033272"/>
          </a:xfrm>
          <a:prstGeom prst="rect">
            <a:avLst/>
          </a:prstGeom>
          <a:solidFill>
            <a:srgbClr val="00AE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429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is to also choose </a:t>
            </a:r>
            <a:r>
              <a:rPr lang="en-US" b="1" i="1" dirty="0"/>
              <a:t>H</a:t>
            </a:r>
            <a:r>
              <a:rPr lang="en-US" i="1" dirty="0"/>
              <a:t>eads.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006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388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, </a:t>
            </a:r>
            <a:r>
              <a:rPr lang="en-US" b="1" i="1" dirty="0">
                <a:solidFill>
                  <a:srgbClr val="00AE00"/>
                </a:solidFill>
              </a:rPr>
              <a:t>Your</a:t>
            </a:r>
            <a:r>
              <a:rPr lang="en-US" dirty="0"/>
              <a:t> </a:t>
            </a:r>
            <a:r>
              <a:rPr lang="en-US" i="1" dirty="0"/>
              <a:t>best response is to choose </a:t>
            </a:r>
            <a:r>
              <a:rPr lang="en-US" b="1" i="1" dirty="0"/>
              <a:t>T</a:t>
            </a:r>
            <a:r>
              <a:rPr lang="en-US" i="1" dirty="0"/>
              <a:t>ails.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7400" y="1975104"/>
            <a:ext cx="3163824" cy="51206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962900" y="1409700"/>
            <a:ext cx="3810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34072" y="1975104"/>
            <a:ext cx="1572768" cy="1033272"/>
          </a:xfrm>
          <a:prstGeom prst="rect">
            <a:avLst/>
          </a:prstGeom>
          <a:solidFill>
            <a:srgbClr val="00AE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00600" y="27416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4355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is to also choose </a:t>
            </a:r>
            <a:r>
              <a:rPr lang="en-US" b="1" i="1" dirty="0"/>
              <a:t>T</a:t>
            </a:r>
            <a:r>
              <a:rPr lang="en-US" i="1" dirty="0"/>
              <a:t>ails.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61304" y="2487168"/>
            <a:ext cx="3163824" cy="51206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48122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, </a:t>
            </a:r>
            <a:r>
              <a:rPr lang="en-US" b="1" i="1" dirty="0">
                <a:solidFill>
                  <a:srgbClr val="00AE00"/>
                </a:solidFill>
              </a:rPr>
              <a:t>Your</a:t>
            </a:r>
            <a:r>
              <a:rPr lang="en-US" dirty="0"/>
              <a:t> </a:t>
            </a:r>
            <a:r>
              <a:rPr lang="en-US" i="1" dirty="0"/>
              <a:t>best response is to choose </a:t>
            </a:r>
            <a:r>
              <a:rPr lang="en-US" b="1" i="1" dirty="0"/>
              <a:t>H</a:t>
            </a:r>
            <a:r>
              <a:rPr lang="en-US" i="1" dirty="0"/>
              <a:t>eads.</a:t>
            </a:r>
            <a:r>
              <a:rPr lang="en-US" dirty="0"/>
              <a:t>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438106" y="1408906"/>
            <a:ext cx="3810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0" y="5498068"/>
            <a:ext cx="59436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Thus, there is </a:t>
            </a:r>
            <a:r>
              <a:rPr lang="en-US" b="1" i="1" dirty="0"/>
              <a:t>no </a:t>
            </a:r>
            <a:r>
              <a:rPr lang="en-US" i="1" dirty="0"/>
              <a:t>pure strategy Nash Equilibrium </a:t>
            </a:r>
            <a:r>
              <a:rPr lang="en-US" dirty="0"/>
              <a:t>in this game.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60592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game, called the </a:t>
            </a:r>
            <a:r>
              <a:rPr lang="en-US" b="1" i="1" dirty="0">
                <a:solidFill>
                  <a:srgbClr val="FF0000"/>
                </a:solidFill>
              </a:rPr>
              <a:t>Matching Pennies </a:t>
            </a:r>
            <a:r>
              <a:rPr lang="en-US" dirty="0"/>
              <a:t>game, is then often used to motivate the idea of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F66C1406-4A35-480F-BD42-923A6EFA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11" grpId="0"/>
      <p:bldP spid="13" grpId="0" animBg="1"/>
      <p:bldP spid="13" grpId="1" animBg="1"/>
      <p:bldP spid="14" grpId="0"/>
      <p:bldP spid="20" grpId="0"/>
      <p:bldP spid="21" grpId="0" animBg="1"/>
      <p:bldP spid="21" grpId="1" animBg="1"/>
      <p:bldP spid="24" grpId="0" animBg="1"/>
      <p:bldP spid="24" grpId="1" animBg="1"/>
      <p:bldP spid="26" grpId="0"/>
      <p:bldP spid="27" grpId="0" animBg="1"/>
      <p:bldP spid="27" grpId="1" animBg="1"/>
      <p:bldP spid="29" grpId="0"/>
      <p:bldP spid="31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81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Best Response </a:t>
            </a:r>
            <a:r>
              <a:rPr lang="en-US" sz="3600" i="1" dirty="0"/>
              <a:t>Functions</a:t>
            </a:r>
            <a:r>
              <a:rPr lang="en-US" sz="3600" dirty="0"/>
              <a:t> with Mixed Strategies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3634740" cy="3177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505200"/>
            <a:ext cx="3561588" cy="3177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74720"/>
            <a:ext cx="3561588" cy="32049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421" y="1128931"/>
            <a:ext cx="4165600" cy="1651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4800" y="111064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believe</a:t>
            </a:r>
            <a:r>
              <a:rPr lang="en-US" b="1" dirty="0">
                <a:solidFill>
                  <a:srgbClr val="00AE00"/>
                </a:solidFill>
              </a:rPr>
              <a:t> you </a:t>
            </a:r>
            <a:r>
              <a:rPr lang="en-US" dirty="0"/>
              <a:t>will play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with probability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139133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try to determine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in terms of probability </a:t>
            </a:r>
            <a:r>
              <a:rPr lang="en-US" i="1" dirty="0">
                <a:latin typeface="Symbol"/>
              </a:rPr>
              <a:t>r</a:t>
            </a:r>
            <a:r>
              <a:rPr lang="en-US" dirty="0"/>
              <a:t> with which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play </a:t>
            </a:r>
            <a:r>
              <a:rPr lang="en-US" b="1" i="1" dirty="0"/>
              <a:t>H</a:t>
            </a:r>
            <a:r>
              <a:rPr lang="en-US" i="1" dirty="0"/>
              <a:t>eads. </a:t>
            </a:r>
            <a:r>
              <a:rPr lang="en-US" dirty="0"/>
              <a:t> 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791200" y="5181600"/>
          <a:ext cx="1828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177800" progId="Equation.3">
                  <p:embed/>
                </p:oleObj>
              </mc:Choice>
              <mc:Fallback>
                <p:oleObj name="Equation" r:id="rId8" imgW="1219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1828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810250" y="55245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177800" progId="Equation.3">
                  <p:embed/>
                </p:oleObj>
              </mc:Choice>
              <mc:Fallback>
                <p:oleObj name="Equation" r:id="rId10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5245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5810250" y="5829300"/>
          <a:ext cx="175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177800" progId="Equation.3">
                  <p:embed/>
                </p:oleObj>
              </mc:Choice>
              <mc:Fallback>
                <p:oleObj name="Equation" r:id="rId12" imgW="1168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829300"/>
                        <a:ext cx="1752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83391" y="2015857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goal is to maximize the chance that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will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dirty="0"/>
              <a:t> do 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3391" y="2628339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means I will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b="1" i="1" dirty="0"/>
              <a:t> </a:t>
            </a:r>
            <a:r>
              <a:rPr lang="en-US" dirty="0"/>
              <a:t>if you are (more) likely to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 and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if you are (more) likely to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.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441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to </a:t>
            </a:r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 is then: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3581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only time I am </a:t>
            </a:r>
            <a:r>
              <a:rPr lang="en-US" i="1" dirty="0"/>
              <a:t>indifferent between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and </a:t>
            </a:r>
            <a:r>
              <a:rPr lang="en-US" b="1" i="1" dirty="0"/>
              <a:t>T</a:t>
            </a:r>
            <a:r>
              <a:rPr lang="en-US" i="1" dirty="0"/>
              <a:t>ails </a:t>
            </a:r>
            <a:r>
              <a:rPr lang="en-US" dirty="0"/>
              <a:t>is if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=0.5.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F6F5B693-BEDD-4955-94FB-BFCB70C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Strategy Nash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3634740" cy="317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505200"/>
            <a:ext cx="3561588" cy="3177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74720"/>
            <a:ext cx="3561588" cy="320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3474720"/>
            <a:ext cx="3584448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" y="3505200"/>
            <a:ext cx="3621024" cy="320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14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dirty="0"/>
              <a:t> goal is to maximize the chance that 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will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do …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1695450" y="17526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800" imgH="177800" progId="Equation.3">
                  <p:embed/>
                </p:oleObj>
              </mc:Choice>
              <mc:Fallback>
                <p:oleObj name="Equation" r:id="rId13" imgW="11938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7526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1695450" y="20955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93800" imgH="177800" progId="Equation.3">
                  <p:embed/>
                </p:oleObj>
              </mc:Choice>
              <mc:Fallback>
                <p:oleObj name="Equation" r:id="rId1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0955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1676400" y="24003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800" imgH="177800" progId="Equation.3">
                  <p:embed/>
                </p:oleObj>
              </mc:Choice>
              <mc:Fallback>
                <p:oleObj name="Equation" r:id="rId1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003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800" y="2782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Nash equilibrium</a:t>
            </a:r>
            <a:r>
              <a:rPr lang="en-US" dirty="0"/>
              <a:t>, we have to </a:t>
            </a:r>
            <a:r>
              <a:rPr lang="en-US" i="1" dirty="0"/>
              <a:t>best-respond </a:t>
            </a:r>
            <a:r>
              <a:rPr lang="en-US" dirty="0"/>
              <a:t>to one another ...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means our </a:t>
            </a:r>
            <a:r>
              <a:rPr lang="en-US" i="1" dirty="0"/>
              <a:t>best response functions must </a:t>
            </a:r>
            <a:r>
              <a:rPr lang="en-US" dirty="0"/>
              <a:t>intersect.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400" y="4126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intersection,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=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= 0.5.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4847272"/>
            <a:ext cx="3505200" cy="147732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only </a:t>
            </a:r>
            <a:r>
              <a:rPr lang="en-US" dirty="0"/>
              <a:t>Nash equilibrium to the “Matching Pennies” game is a </a:t>
            </a:r>
            <a:r>
              <a:rPr lang="en-US" b="1" i="1" dirty="0"/>
              <a:t>mixed strategy Nash equilibrium </a:t>
            </a:r>
            <a:r>
              <a:rPr lang="en-US" dirty="0"/>
              <a:t> with both of us playing each of our actions with probability 0.5.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44FC4120-A8A6-4CFA-8FD4-E8A9D8DE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81E-6 -3.63594E-6 L -0.4835 -3.63594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1" grpId="0"/>
      <p:bldP spid="23" grpId="0"/>
      <p:bldP spid="24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6D99-577D-F417-8728-C6F46DAA9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18004-FFB3-6A92-BC7C-A43C99D2CF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Strategy Nash Equilibrium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4B3E0-C78F-F044-93AA-5E798A29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B716B-0503-C188-AB8B-6FB5A825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37109-7183-192E-195F-73E724F6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60DF9B-B603-18EC-F2BF-0DCDDA99D718}"/>
              </a:ext>
            </a:extLst>
          </p:cNvPr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91875-6184-8CE3-65B0-0ADCB9B13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275" y="4923203"/>
            <a:ext cx="4343400" cy="1721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A6B02A-0677-D0D2-197F-EE861DC2388C}"/>
              </a:ext>
            </a:extLst>
          </p:cNvPr>
          <p:cNvSpPr txBox="1"/>
          <p:nvPr/>
        </p:nvSpPr>
        <p:spPr>
          <a:xfrm>
            <a:off x="438912" y="1074063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summarize the mixed strategy Nash equilibrium : 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r) </a:t>
            </a:r>
            <a:r>
              <a:rPr lang="en-US" dirty="0"/>
              <a:t>to make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indifferent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choose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l) </a:t>
            </a:r>
            <a:r>
              <a:rPr lang="en-US" dirty="0"/>
              <a:t>to make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indifferent</a:t>
            </a:r>
          </a:p>
          <a:p>
            <a:pPr lvl="1"/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guarantees that any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is a best response and (ii) guarantees that any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is a best response. Hence this is a Nash equilibrium.</a:t>
            </a:r>
          </a:p>
          <a:p>
            <a:endParaRPr lang="en-US" b="1" dirty="0">
              <a:solidFill>
                <a:srgbClr val="00AE00"/>
              </a:solidFill>
            </a:endParaRPr>
          </a:p>
          <a:p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am indifferent if expected payoff of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l-(1- l) = - l+(1- l)</a:t>
            </a:r>
          </a:p>
          <a:p>
            <a:pPr algn="ctr"/>
            <a:r>
              <a:rPr lang="en-US" i="1" dirty="0">
                <a:latin typeface="Symbol"/>
              </a:rPr>
              <a:t>2l-1 = - 2l+1</a:t>
            </a:r>
          </a:p>
          <a:p>
            <a:pPr algn="ctr"/>
            <a:r>
              <a:rPr lang="en-US" i="1" dirty="0">
                <a:latin typeface="Symbol"/>
              </a:rPr>
              <a:t>4l = 2	</a:t>
            </a:r>
          </a:p>
          <a:p>
            <a:pPr algn="ctr"/>
            <a:r>
              <a:rPr lang="en-US" i="1" dirty="0">
                <a:latin typeface="Symbol"/>
              </a:rPr>
              <a:t>l = 1/2</a:t>
            </a:r>
            <a:endParaRPr lang="en-US" dirty="0"/>
          </a:p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are indifferent if expected payoff of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- r +(1- r) = r -(1- r)</a:t>
            </a:r>
          </a:p>
          <a:p>
            <a:pPr algn="ctr"/>
            <a:r>
              <a:rPr lang="en-US" i="1" dirty="0">
                <a:latin typeface="Symbol"/>
              </a:rPr>
              <a:t>-2r +1 =  2r -1</a:t>
            </a:r>
          </a:p>
          <a:p>
            <a:pPr algn="ctr"/>
            <a:r>
              <a:rPr lang="en-US" i="1" dirty="0">
                <a:latin typeface="Symbol"/>
              </a:rPr>
              <a:t>4r = 2</a:t>
            </a:r>
          </a:p>
          <a:p>
            <a:pPr algn="ctr"/>
            <a:r>
              <a:rPr lang="en-US" i="1" dirty="0">
                <a:latin typeface="Symbol"/>
              </a:rPr>
              <a:t>r=1/2</a:t>
            </a:r>
            <a:endParaRPr lang="en-US" dirty="0"/>
          </a:p>
          <a:p>
            <a:endParaRPr lang="en-US" b="1" dirty="0">
              <a:solidFill>
                <a:srgbClr val="00AE00"/>
              </a:solidFill>
            </a:endParaRPr>
          </a:p>
          <a:p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DB0CA4F-3F9F-C11C-4541-C52AA7C2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74454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5622448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50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Back to the </a:t>
            </a:r>
            <a:r>
              <a:rPr lang="en-US" i="1" dirty="0"/>
              <a:t>Right/Left </a:t>
            </a:r>
            <a:r>
              <a:rPr lang="en-US" dirty="0"/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15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48" y="3474720"/>
            <a:ext cx="3616452" cy="322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" y="3474720"/>
            <a:ext cx="3616452" cy="322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i="1" dirty="0"/>
              <a:t>R</a:t>
            </a:r>
            <a:r>
              <a:rPr lang="en-US" i="1" dirty="0"/>
              <a:t>ight/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game,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b="1" dirty="0"/>
              <a:t> </a:t>
            </a:r>
            <a:r>
              <a:rPr lang="en-US" dirty="0"/>
              <a:t>goal continues to be to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b="1" dirty="0"/>
              <a:t> </a:t>
            </a:r>
            <a:r>
              <a:rPr lang="en-US" dirty="0"/>
              <a:t>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Letting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be the probabilities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dirty="0"/>
              <a:t> place on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function </a:t>
            </a:r>
            <a:r>
              <a:rPr lang="en-US" dirty="0"/>
              <a:t>then looks as it did for “Matching Pennies”.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42947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i="1" dirty="0"/>
              <a:t>best response function</a:t>
            </a:r>
            <a:r>
              <a:rPr lang="en-US" dirty="0"/>
              <a:t> now also has you trying to </a:t>
            </a:r>
            <a:r>
              <a:rPr lang="en-US" i="1" dirty="0"/>
              <a:t>match what </a:t>
            </a:r>
            <a:r>
              <a:rPr lang="en-US" b="1" dirty="0">
                <a:solidFill>
                  <a:srgbClr val="3366FF"/>
                </a:solidFill>
              </a:rPr>
              <a:t>I </a:t>
            </a:r>
            <a:r>
              <a:rPr lang="en-US" i="1" dirty="0"/>
              <a:t>do 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3048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resulting in </a:t>
            </a:r>
            <a:r>
              <a:rPr lang="en-US" b="1" i="1" dirty="0"/>
              <a:t>three intersections </a:t>
            </a:r>
            <a:r>
              <a:rPr lang="en-US" dirty="0"/>
              <a:t>of our </a:t>
            </a:r>
            <a:r>
              <a:rPr lang="en-US" i="1" dirty="0"/>
              <a:t>best response functions</a:t>
            </a:r>
            <a:r>
              <a:rPr lang="en-US" dirty="0"/>
              <a:t>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029199" y="3886200"/>
          <a:ext cx="914401" cy="26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500" imgH="165100" progId="Equation.3">
                  <p:embed/>
                </p:oleObj>
              </mc:Choice>
              <mc:Fallback>
                <p:oleObj name="Equation" r:id="rId6" imgW="5715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9" y="3886200"/>
                        <a:ext cx="914401" cy="264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5029200" y="4191000"/>
          <a:ext cx="8747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165100" progId="Equation.3">
                  <p:embed/>
                </p:oleObj>
              </mc:Choice>
              <mc:Fallback>
                <p:oleObj name="Equation" r:id="rId8" imgW="546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874713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6019800" y="3810000"/>
            <a:ext cx="1524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810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previous </a:t>
            </a:r>
            <a:r>
              <a:rPr lang="en-US" b="1" i="1" dirty="0"/>
              <a:t>pure strategy Nash equilibria</a:t>
            </a:r>
            <a:endParaRPr lang="en-US" dirty="0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5029200" y="4684931"/>
          <a:ext cx="10985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65100" progId="Equation.3">
                  <p:embed/>
                </p:oleObj>
              </mc:Choice>
              <mc:Fallback>
                <p:oleObj name="Equation" r:id="rId10" imgW="6858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84931"/>
                        <a:ext cx="109855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246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new </a:t>
            </a:r>
            <a:r>
              <a:rPr lang="en-US" b="1" i="1" dirty="0"/>
              <a:t>mixed strategy Nash equilibrium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5477470"/>
            <a:ext cx="39624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Whenever there are multiple </a:t>
            </a:r>
            <a:r>
              <a:rPr lang="en-US" i="1" dirty="0"/>
              <a:t>pure strategy Nash equilibria</a:t>
            </a:r>
            <a:r>
              <a:rPr lang="en-US" dirty="0"/>
              <a:t>, there is also at least one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62600" y="2209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13716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2133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</a:t>
            </a:r>
            <a:r>
              <a:rPr lang="en-US" dirty="0">
                <a:solidFill>
                  <a:srgbClr val="3366FF"/>
                </a:solidFill>
              </a:rPr>
              <a:t>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1295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</a:t>
            </a:r>
            <a:r>
              <a:rPr lang="en-US" dirty="0">
                <a:solidFill>
                  <a:srgbClr val="00AE00"/>
                </a:solidFill>
              </a:rPr>
              <a:t>ou</a:t>
            </a:r>
            <a:endParaRPr lang="en-US" b="1" dirty="0">
              <a:solidFill>
                <a:srgbClr val="00AE00"/>
              </a:solidFill>
            </a:endParaRP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D2273A1-FDB4-4BF8-ABC4-25E8C252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34E-6 -1.57943E-6 L -0.4835 -1.57943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6" grpId="0" animBg="1"/>
      <p:bldP spid="17" grpId="0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9665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Mixed Strategy NE with Different Probabilities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30" y="1447800"/>
            <a:ext cx="3162300" cy="1485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8160" y="245059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</a:rPr>
              <a:t>5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143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the payoffs from coordinating on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are </a:t>
            </a:r>
            <a:r>
              <a:rPr lang="en-US" b="1" i="1" dirty="0"/>
              <a:t>5 </a:t>
            </a:r>
            <a:r>
              <a:rPr lang="en-US" dirty="0"/>
              <a:t>instead of </a:t>
            </a:r>
            <a:r>
              <a:rPr lang="en-US" b="1" i="1" dirty="0"/>
              <a:t>10</a:t>
            </a:r>
            <a:r>
              <a:rPr lang="en-US" dirty="0"/>
              <a:t>, with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still the probabilities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dirty="0"/>
              <a:t> and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place on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2286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43800" y="1447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209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</a:t>
            </a:r>
            <a:r>
              <a:rPr lang="en-US" dirty="0">
                <a:solidFill>
                  <a:srgbClr val="3366FF"/>
                </a:solidFill>
              </a:rPr>
              <a:t>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1371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</a:t>
            </a:r>
            <a:r>
              <a:rPr lang="en-US" dirty="0">
                <a:solidFill>
                  <a:srgbClr val="F935C4"/>
                </a:solidFill>
              </a:rPr>
              <a:t>ou</a:t>
            </a:r>
            <a:endParaRPr lang="en-US" b="1" dirty="0">
              <a:solidFill>
                <a:srgbClr val="F935C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828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b="1" dirty="0"/>
              <a:t> </a:t>
            </a:r>
            <a:r>
              <a:rPr lang="en-US" dirty="0"/>
              <a:t>expected payoff from going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is then 10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, and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expected  payoff from going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is 5(1 –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).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514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equal to one another when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=1/3, implying I am </a:t>
            </a:r>
            <a:r>
              <a:rPr lang="en-US" i="1" dirty="0"/>
              <a:t>indifferent </a:t>
            </a:r>
            <a:r>
              <a:rPr lang="en-US" dirty="0"/>
              <a:t>between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=1/3,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07592" y="4087368"/>
            <a:ext cx="1554480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3736" y="5257800"/>
            <a:ext cx="2340864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640" y="6419088"/>
            <a:ext cx="822960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640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0600" y="28072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</a:t>
            </a:r>
            <a:r>
              <a:rPr lang="en-US" i="1" dirty="0"/>
              <a:t>best-respond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3099816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&gt; 1/3,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4600" y="30998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with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&lt; 1/3.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67200" y="3657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face the same incentives, giving rise to the same </a:t>
            </a:r>
            <a:r>
              <a:rPr lang="en-US" i="1" dirty="0"/>
              <a:t>best response </a:t>
            </a:r>
            <a:r>
              <a:rPr lang="en-US" i="1" dirty="0">
                <a:latin typeface="Symbol"/>
              </a:rPr>
              <a:t>l</a:t>
            </a:r>
            <a:r>
              <a:rPr lang="en-US" i="1" dirty="0"/>
              <a:t> </a:t>
            </a:r>
            <a:r>
              <a:rPr lang="en-US" dirty="0"/>
              <a:t>to my </a:t>
            </a:r>
            <a:r>
              <a:rPr lang="en-US" i="1" dirty="0">
                <a:latin typeface="Symbol"/>
              </a:rPr>
              <a:t>r</a:t>
            </a:r>
            <a:r>
              <a:rPr lang="en-US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46304" y="6016752"/>
            <a:ext cx="822960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400" y="5637212"/>
            <a:ext cx="2340864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075688" y="4846320"/>
            <a:ext cx="1554480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2400" y="5486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4400" y="5334000"/>
            <a:ext cx="36576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i="1" dirty="0"/>
              <a:t>mixed strategy equilibrium </a:t>
            </a:r>
            <a:r>
              <a:rPr lang="en-US" dirty="0"/>
              <a:t>now has us both playing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with probability 1/3.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67200" y="4419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still see the </a:t>
            </a:r>
            <a:r>
              <a:rPr lang="en-US" i="1" dirty="0"/>
              <a:t>same pure strategy Nash equilibria</a:t>
            </a:r>
            <a:r>
              <a:rPr lang="en-US" dirty="0"/>
              <a:t>, but now …</a:t>
            </a: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27C78CDA-F0C2-4A15-B369-C45DC956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/>
      <p:bldP spid="20" grpId="0"/>
      <p:bldP spid="30" grpId="0"/>
      <p:bldP spid="31" grpId="0"/>
      <p:bldP spid="32" grpId="0"/>
      <p:bldP spid="33" grpId="0"/>
      <p:bldP spid="34" grpId="0"/>
      <p:bldP spid="43" grpId="0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69A4-8BB0-93B7-3A04-B03A7296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EFAD59-FCCB-8852-4F86-207ACDE278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Mixed Strategy NE with Different Probabilities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B901A-CC70-97C1-006F-EED03CA5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99AF8-D88A-2059-87D2-C021D251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BC443-4BD9-E192-C701-C9B0F2FF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4290E8-3F42-3FDB-1074-1FD53F3854B0}"/>
              </a:ext>
            </a:extLst>
          </p:cNvPr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36F96-1634-DE09-E352-5AE47E3CB27B}"/>
              </a:ext>
            </a:extLst>
          </p:cNvPr>
          <p:cNvSpPr txBox="1"/>
          <p:nvPr/>
        </p:nvSpPr>
        <p:spPr>
          <a:xfrm>
            <a:off x="438912" y="1074063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summarize the mixed strategy Nash equilibrium : 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r) </a:t>
            </a:r>
            <a:r>
              <a:rPr lang="en-US" dirty="0"/>
              <a:t>to make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indifferent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choose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l) </a:t>
            </a:r>
            <a:r>
              <a:rPr lang="en-US" dirty="0"/>
              <a:t>to make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indifferent</a:t>
            </a:r>
          </a:p>
          <a:p>
            <a:pPr lvl="1"/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guarantees that any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is a best response and (ii) guarantees that any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is a best response. Hence this is a Nash equilibrium.</a:t>
            </a:r>
          </a:p>
          <a:p>
            <a:endParaRPr lang="en-US" b="1" dirty="0">
              <a:solidFill>
                <a:srgbClr val="00AE00"/>
              </a:solidFill>
            </a:endParaRPr>
          </a:p>
          <a:p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am indifferent if expected payoff of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10l = 5(1- l)</a:t>
            </a:r>
          </a:p>
          <a:p>
            <a:pPr algn="ctr"/>
            <a:r>
              <a:rPr lang="en-US" i="1" dirty="0">
                <a:latin typeface="Symbol"/>
              </a:rPr>
              <a:t>10l = 5- 5l</a:t>
            </a:r>
          </a:p>
          <a:p>
            <a:pPr algn="ctr"/>
            <a:r>
              <a:rPr lang="en-US" i="1" dirty="0">
                <a:latin typeface="Symbol"/>
              </a:rPr>
              <a:t>15l = 5	</a:t>
            </a:r>
          </a:p>
          <a:p>
            <a:pPr algn="ctr"/>
            <a:r>
              <a:rPr lang="en-US" i="1" dirty="0">
                <a:latin typeface="Symbol"/>
              </a:rPr>
              <a:t>l=1/3</a:t>
            </a:r>
            <a:endParaRPr lang="en-US" dirty="0"/>
          </a:p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are indifferent if expected payoff of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10r = 5(1- r)</a:t>
            </a:r>
          </a:p>
          <a:p>
            <a:pPr algn="ctr"/>
            <a:r>
              <a:rPr lang="en-US" i="1" dirty="0">
                <a:latin typeface="Symbol"/>
              </a:rPr>
              <a:t>10r = 5 -5r</a:t>
            </a:r>
          </a:p>
          <a:p>
            <a:pPr algn="ctr"/>
            <a:r>
              <a:rPr lang="en-US" i="1" dirty="0">
                <a:latin typeface="Symbol"/>
              </a:rPr>
              <a:t>15r = 5	</a:t>
            </a:r>
          </a:p>
          <a:p>
            <a:pPr algn="ctr"/>
            <a:r>
              <a:rPr lang="en-US" i="1" dirty="0">
                <a:latin typeface="Symbol"/>
              </a:rPr>
              <a:t>r = 1/3</a:t>
            </a:r>
            <a:endParaRPr lang="en-US" dirty="0"/>
          </a:p>
          <a:p>
            <a:endParaRPr lang="en-US" b="1" dirty="0">
              <a:solidFill>
                <a:srgbClr val="00AE00"/>
              </a:solidFill>
            </a:endParaRPr>
          </a:p>
          <a:p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A307E0CC-0E9E-6490-7F1D-CF251D39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74454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2674AB7F-98E8-737E-C6CA-8144B45DC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768" y="5093970"/>
            <a:ext cx="3162300" cy="14859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3E8A74BC-1E59-55D7-D7CE-612925C7C7DB}"/>
              </a:ext>
            </a:extLst>
          </p:cNvPr>
          <p:cNvSpPr txBox="1"/>
          <p:nvPr/>
        </p:nvSpPr>
        <p:spPr>
          <a:xfrm>
            <a:off x="8082534" y="613636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</a:rPr>
              <a:t>5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5182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24A.2, 24A.3, 24A.4, 24A.6, 24A.7, 24A.8, 24A.9, 24A.10, 24A.12, 24A.14, 24A.16, 24A.19, 24A.20, 24A.23, 24A.24, 24A.25, 24A.26, 24A.30, 24A.31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24.1 (skip </a:t>
            </a:r>
            <a:r>
              <a:rPr lang="en-US" b="1" i="1" dirty="0" err="1"/>
              <a:t>B.c</a:t>
            </a:r>
            <a:r>
              <a:rPr lang="en-US" b="1" i="1" dirty="0"/>
              <a:t>-e), 24.2A</a:t>
            </a:r>
            <a:r>
              <a:rPr lang="en-US" b="1" i="1"/>
              <a:t>, 24.6 </a:t>
            </a:r>
            <a:endParaRPr lang="en-US" b="1" i="1" dirty="0"/>
          </a:p>
          <a:p>
            <a:pPr marL="457200" lvl="1" indent="0">
              <a:buNone/>
            </a:pPr>
            <a:endParaRPr lang="en-US" sz="1600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 idx="4294967295"/>
          </p:nvPr>
        </p:nvSpPr>
        <p:spPr>
          <a:xfrm>
            <a:off x="0" y="46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The Structure of a </a:t>
            </a:r>
            <a:r>
              <a:rPr lang="en-US" sz="3600" b="1" dirty="0"/>
              <a:t>Complete Information </a:t>
            </a:r>
            <a:r>
              <a:rPr lang="en-US" sz="3600" dirty="0"/>
              <a:t>Game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</a:t>
            </a:r>
            <a:r>
              <a:rPr lang="en-US" b="1" i="1" dirty="0"/>
              <a:t>complete information game </a:t>
            </a:r>
            <a:r>
              <a:rPr lang="en-US" dirty="0"/>
              <a:t>has 4 elements: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45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89802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4498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16764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1000" y="24384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886355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5456444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167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are the players? </a:t>
            </a:r>
          </a:p>
          <a:p>
            <a:r>
              <a:rPr lang="en-US" dirty="0"/>
              <a:t>How many are there?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2819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action(s) can each of the players “play”?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342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310591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 </a:t>
            </a:r>
            <a:r>
              <a:rPr lang="en-US" i="1" dirty="0"/>
              <a:t>discrete </a:t>
            </a:r>
            <a:r>
              <a:rPr lang="en-US" dirty="0"/>
              <a:t>number of possible actions? or</a:t>
            </a:r>
          </a:p>
          <a:p>
            <a:r>
              <a:rPr lang="en-US" dirty="0"/>
              <a:t>Are the actions defined by some continuous interval?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42856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all the players choose their action </a:t>
            </a:r>
            <a:r>
              <a:rPr lang="en-US" i="1" dirty="0"/>
              <a:t>simultaneously</a:t>
            </a:r>
            <a:r>
              <a:rPr lang="en-US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" y="460211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players play </a:t>
            </a:r>
            <a:r>
              <a:rPr lang="en-US" i="1" dirty="0"/>
              <a:t>in sequence</a:t>
            </a:r>
            <a:r>
              <a:rPr lang="en-US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490691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players know about earlier moves by others?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592531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players get at the end of the game? </a:t>
            </a:r>
          </a:p>
          <a:p>
            <a:r>
              <a:rPr lang="en-US" dirty="0"/>
              <a:t>How does this depend on how the game is played?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166420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Player 1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r>
              <a:rPr lang="en-US" dirty="0"/>
              <a:t>Player 2: </a:t>
            </a:r>
            <a:r>
              <a:rPr lang="en-US" b="1" dirty="0">
                <a:solidFill>
                  <a:srgbClr val="FF0000"/>
                </a:solidFill>
              </a:rPr>
              <a:t>job applicant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4600" y="2514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offer a euro wage </a:t>
            </a:r>
            <a:r>
              <a:rPr lang="en-US" b="1" i="1" dirty="0">
                <a:solidFill>
                  <a:srgbClr val="008000"/>
                </a:solidFill>
              </a:rPr>
              <a:t>w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accept</a:t>
            </a:r>
            <a:r>
              <a:rPr lang="en-US" dirty="0"/>
              <a:t> or</a:t>
            </a:r>
            <a:r>
              <a:rPr lang="en-US" b="1" dirty="0">
                <a:solidFill>
                  <a:srgbClr val="FF0000"/>
                </a:solidFill>
              </a:rPr>
              <a:t> reject offer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4038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moves first; </a:t>
            </a:r>
            <a:r>
              <a:rPr lang="en-US" b="1" dirty="0">
                <a:solidFill>
                  <a:srgbClr val="FF0000"/>
                </a:solidFill>
              </a:rPr>
              <a:t>applicant </a:t>
            </a:r>
            <a:r>
              <a:rPr lang="en-US" dirty="0"/>
              <a:t>moves next </a:t>
            </a:r>
            <a:r>
              <a:rPr lang="en-US" i="1" dirty="0"/>
              <a:t>knowing the wage offer </a:t>
            </a:r>
            <a:r>
              <a:rPr lang="en-US" dirty="0"/>
              <a:t>from stage 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/>
              <a:t>: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MRP – w</a:t>
            </a:r>
            <a:r>
              <a:rPr lang="en-US" dirty="0"/>
              <a:t>) if offer</a:t>
            </a:r>
          </a:p>
          <a:p>
            <a:r>
              <a:rPr lang="en-US" dirty="0"/>
              <a:t>     is accepted; 0 otherwise</a:t>
            </a:r>
          </a:p>
          <a:p>
            <a:r>
              <a:rPr lang="en-US" b="1" dirty="0">
                <a:solidFill>
                  <a:srgbClr val="FF0000"/>
                </a:solidFill>
              </a:rPr>
              <a:t>applicant</a:t>
            </a:r>
            <a:r>
              <a:rPr lang="en-US" dirty="0"/>
              <a:t>: </a:t>
            </a:r>
            <a:r>
              <a:rPr lang="en-US" i="1" dirty="0"/>
              <a:t>w </a:t>
            </a:r>
            <a:r>
              <a:rPr lang="en-US" dirty="0"/>
              <a:t>if accepts; next</a:t>
            </a:r>
          </a:p>
          <a:p>
            <a:r>
              <a:rPr lang="en-US" dirty="0"/>
              <a:t>     best alternative otherwise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3087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w </a:t>
            </a:r>
            <a:r>
              <a:rPr lang="en-US" dirty="0"/>
              <a:t>from continuum</a:t>
            </a:r>
            <a:endParaRPr lang="en-US" b="1" dirty="0">
              <a:solidFill>
                <a:srgbClr val="008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accept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reject</a:t>
            </a:r>
            <a:r>
              <a:rPr lang="en-US" dirty="0"/>
              <a:t> – discrete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1219200"/>
            <a:ext cx="3048000" cy="5486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26325"/>
            <a:ext cx="8915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2-Player Simultaneous Move Game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6134100" cy="152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33600" y="5334000"/>
            <a:ext cx="228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19400" y="5047488"/>
            <a:ext cx="4267200" cy="20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14600" y="54102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14600" y="59436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1872" y="54102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1872" y="59436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81400" y="54102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81400" y="58948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138672" y="59436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96000" y="54102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2-player simultaneous move game </a:t>
            </a:r>
            <a:r>
              <a:rPr lang="en-US" dirty="0"/>
              <a:t>is often represented in a </a:t>
            </a:r>
            <a:r>
              <a:rPr lang="en-US" b="1" i="1" dirty="0">
                <a:solidFill>
                  <a:srgbClr val="FF0000"/>
                </a:solidFill>
              </a:rPr>
              <a:t>payoff matrix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" y="2221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2983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3400" y="16764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33400" y="22098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33400" y="2971800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3664220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16764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is represented on the left 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at the top of the matrix.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4233672" y="47518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66800" y="56662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22098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has 2 possible </a:t>
            </a:r>
            <a:r>
              <a:rPr lang="en-US" i="1" dirty="0"/>
              <a:t>actions</a:t>
            </a:r>
            <a:r>
              <a:rPr lang="en-US" dirty="0"/>
              <a:t> –          and      .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5146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also has 2 possible </a:t>
            </a:r>
            <a:r>
              <a:rPr lang="en-US" i="1" dirty="0"/>
              <a:t>actions –         </a:t>
            </a:r>
            <a:r>
              <a:rPr lang="en-US" dirty="0"/>
              <a:t>and</a:t>
            </a:r>
            <a:r>
              <a:rPr lang="en-US" i="1" dirty="0"/>
              <a:t>       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98700"/>
            <a:ext cx="304800" cy="2590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95144"/>
            <a:ext cx="304800" cy="2590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88" y="2615184"/>
            <a:ext cx="304800" cy="2590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328" y="2615184"/>
            <a:ext cx="304800" cy="25908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429000" y="2971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Players move simultaneous with no information about the other’s chosen action.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52600" y="3657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player’s </a:t>
            </a:r>
            <a:r>
              <a:rPr lang="en-US" i="1" dirty="0"/>
              <a:t>payoff </a:t>
            </a:r>
            <a:r>
              <a:rPr lang="en-US" dirty="0"/>
              <a:t>depends on her own as well as her opponents’ action.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52600" y="396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payoff from playing        when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plays        is                   ,    ,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62984"/>
            <a:ext cx="304800" cy="2590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28" y="4062984"/>
            <a:ext cx="304800" cy="2590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4038600"/>
            <a:ext cx="1173480" cy="304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52600" y="427329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’s payoff from the same actions is                         .  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4343400"/>
            <a:ext cx="1173480" cy="304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6134100" cy="152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5" grpId="1"/>
      <p:bldP spid="56" grpId="1"/>
      <p:bldP spid="61" grpId="0"/>
      <p:bldP spid="62" grpId="0"/>
      <p:bldP spid="63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/>
          <p:cNvSpPr>
            <a:spLocks noGrp="1"/>
          </p:cNvSpPr>
          <p:nvPr>
            <p:ph type="title" idx="4294967295"/>
          </p:nvPr>
        </p:nvSpPr>
        <p:spPr>
          <a:xfrm>
            <a:off x="0" y="-1313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Example: A Coordination Game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1295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player 1 and player 2 have to choose a side of the road on which to drive.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1944469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has an inherent preference of one side of the road over the other – they just don’t want to crash into each other by driving on opposite sides.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3124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3669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431559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498973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31242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57200" y="36576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4303931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4996351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game then has 2 players.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6400" y="36576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can choose from the actions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66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players make their choice at the same time without knowing what the other is doing.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2600" y="487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players get 10 each if they choose the same side and 0 each if they choose opposite sides.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4200" y="1600200"/>
            <a:ext cx="1524000" cy="219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208776" y="1929384"/>
            <a:ext cx="457200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217920" y="2514600"/>
            <a:ext cx="457200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934200" y="19903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34200" y="24475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924800" y="19903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924800" y="24475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5754469"/>
            <a:ext cx="70866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game of this kind is called a </a:t>
            </a:r>
            <a:r>
              <a:rPr lang="en-US" b="1" i="1" dirty="0"/>
              <a:t>coordination game</a:t>
            </a:r>
            <a:r>
              <a:rPr lang="en-US" dirty="0"/>
              <a:t> because the main objective of the two players is to </a:t>
            </a:r>
            <a:r>
              <a:rPr lang="en-US" i="1" dirty="0"/>
              <a:t>coordinate </a:t>
            </a:r>
            <a:r>
              <a:rPr lang="en-US" dirty="0"/>
              <a:t>their actions to be the same.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1126B28-1968-4044-B196-156FCCA0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2-Player Sequential Move Game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2-player sequential move game </a:t>
            </a:r>
            <a:r>
              <a:rPr lang="en-US" dirty="0"/>
              <a:t>is often represented in a </a:t>
            </a:r>
            <a:r>
              <a:rPr lang="en-US" b="1" i="1" dirty="0">
                <a:solidFill>
                  <a:srgbClr val="FF0000"/>
                </a:solidFill>
              </a:rPr>
              <a:t>game tree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1764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2373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17526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14800" y="17526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0" y="2362200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8600" y="2978420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1752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1600200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can play         or       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1905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can play         or</a:t>
            </a:r>
            <a:r>
              <a:rPr lang="en-US" i="1" dirty="0"/>
              <a:t>       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89100"/>
            <a:ext cx="304800" cy="259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85544"/>
            <a:ext cx="304800" cy="259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2005584"/>
            <a:ext cx="304800" cy="2590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005584"/>
            <a:ext cx="304800" cy="2590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24200" y="2286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makes her decision first.</a:t>
            </a:r>
          </a:p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choice before choosing.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player’s </a:t>
            </a:r>
            <a:r>
              <a:rPr lang="en-US" i="1" dirty="0"/>
              <a:t>payoff </a:t>
            </a:r>
            <a:r>
              <a:rPr lang="en-US" dirty="0"/>
              <a:t>depends on her own as well as her opponents’ action.</a:t>
            </a:r>
            <a:endParaRPr lang="en-US" i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352800"/>
            <a:ext cx="3712464" cy="162287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470" y="3429000"/>
            <a:ext cx="6290930" cy="33528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267200" y="6309360"/>
            <a:ext cx="4724400" cy="52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667000" y="630936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667000" y="656539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819400" y="4782312"/>
            <a:ext cx="5867400" cy="146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620000" y="4648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28" y="3429000"/>
            <a:ext cx="6290930" cy="33528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33400" y="3675888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payoff from playing        when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plays        is                         , 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" y="4041648"/>
            <a:ext cx="304800" cy="25908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60" y="4331208"/>
            <a:ext cx="30480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48" y="4572000"/>
            <a:ext cx="1173480" cy="3048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33400" y="50202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’s payoff from the same actions is                         .  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623774"/>
            <a:ext cx="1173480" cy="304800"/>
          </a:xfrm>
          <a:prstGeom prst="rect">
            <a:avLst/>
          </a:prstGeom>
        </p:spPr>
      </p:pic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85D4D590-C638-4967-8E50-D8CF69B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7" grpId="0" build="p"/>
      <p:bldP spid="38" grpId="0"/>
      <p:bldP spid="54" grpId="0" animBg="1"/>
      <p:bldP spid="55" grpId="0" animBg="1"/>
      <p:bldP spid="56" grpId="0" animBg="1"/>
      <p:bldP spid="57" grpId="0" animBg="1"/>
      <p:bldP spid="64" grpId="1" animBg="1"/>
      <p:bldP spid="66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Information Nodes and Sets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3429000"/>
            <a:ext cx="629093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sequential move game</a:t>
            </a:r>
            <a:r>
              <a:rPr lang="en-US" dirty="0"/>
              <a:t>, players that move later in the game have multiple </a:t>
            </a:r>
            <a:r>
              <a:rPr lang="en-US" b="1" i="1" dirty="0"/>
              <a:t>information nodes </a:t>
            </a:r>
            <a:r>
              <a:rPr lang="en-US" dirty="0"/>
              <a:t>or </a:t>
            </a:r>
            <a:r>
              <a:rPr lang="en-US" b="1" i="1" dirty="0"/>
              <a:t>information sets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68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game,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makes his decision from one of two possible </a:t>
            </a:r>
            <a:r>
              <a:rPr lang="en-US" b="1" i="1" dirty="0">
                <a:solidFill>
                  <a:srgbClr val="FF0000"/>
                </a:solidFill>
              </a:rPr>
              <a:t>information nodes </a:t>
            </a:r>
            <a:r>
              <a:rPr lang="en-US" dirty="0"/>
              <a:t>– where the information is the action by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that has been observed. 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46482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43216" y="46482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514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were to make his choice </a:t>
            </a:r>
            <a:r>
              <a:rPr lang="en-US" i="1" dirty="0"/>
              <a:t>without knowing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action, both these nodes would be in the same </a:t>
            </a:r>
            <a:r>
              <a:rPr lang="en-US" i="1" dirty="0"/>
              <a:t>information set – </a:t>
            </a:r>
            <a:r>
              <a:rPr lang="en-US" dirty="0"/>
              <a:t>implying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i="1" dirty="0"/>
              <a:t> cannot tell </a:t>
            </a:r>
            <a:r>
              <a:rPr lang="en-US" dirty="0"/>
              <a:t>which node he is playing from when making his choice. 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4553712"/>
            <a:ext cx="3810000" cy="381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70" y="3429000"/>
            <a:ext cx="629093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3733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would be indicated in the </a:t>
            </a:r>
            <a:r>
              <a:rPr lang="en-US" i="1" dirty="0"/>
              <a:t>game tree </a:t>
            </a:r>
            <a:r>
              <a:rPr lang="en-US" dirty="0"/>
              <a:t>by encircling the two </a:t>
            </a:r>
            <a:r>
              <a:rPr lang="en-US" i="1" dirty="0"/>
              <a:t>nodes </a:t>
            </a:r>
            <a:r>
              <a:rPr lang="en-US" dirty="0"/>
              <a:t>into </a:t>
            </a:r>
            <a:r>
              <a:rPr lang="en-US" i="1" dirty="0"/>
              <a:t>one </a:t>
            </a:r>
            <a:r>
              <a:rPr lang="en-US" b="1" i="1" dirty="0"/>
              <a:t>information set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game would then be equivalent to a </a:t>
            </a:r>
            <a:r>
              <a:rPr lang="en-US" i="1" dirty="0"/>
              <a:t>simultaneous move game</a:t>
            </a:r>
            <a:r>
              <a:rPr lang="en-US" dirty="0"/>
              <a:t>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8AC631-4261-40EC-AAC4-155A82F7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54075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80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A Sequential Version of the </a:t>
            </a:r>
            <a:r>
              <a:rPr lang="en-US" sz="3600" i="1" dirty="0"/>
              <a:t>Right/Left </a:t>
            </a:r>
            <a:r>
              <a:rPr lang="en-US" sz="3600" dirty="0"/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34" y="2743200"/>
            <a:ext cx="7002566" cy="3918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sequential move </a:t>
            </a:r>
            <a:r>
              <a:rPr lang="en-US" dirty="0"/>
              <a:t>version of our game in which players choose on which side of the road to drive,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chooses her action </a:t>
            </a:r>
            <a:r>
              <a:rPr lang="en-US" i="1" dirty="0"/>
              <a:t>first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6172200"/>
            <a:ext cx="7162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4197096"/>
            <a:ext cx="3352800" cy="2051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road,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then chooses his side,…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4191000"/>
            <a:ext cx="3352800" cy="2051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7002566" cy="39182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228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choosing from the </a:t>
            </a:r>
            <a:r>
              <a:rPr lang="en-US" i="1" dirty="0"/>
              <a:t>left </a:t>
            </a:r>
            <a:r>
              <a:rPr lang="en-US" dirty="0"/>
              <a:t>information node if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left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039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choosing from the </a:t>
            </a:r>
            <a:r>
              <a:rPr lang="en-US" i="1" dirty="0"/>
              <a:t>right </a:t>
            </a:r>
            <a:r>
              <a:rPr lang="en-US" dirty="0"/>
              <a:t>information node if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right.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1148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payoffs are then again 10 for both if they choose the same side and 0 if they choose opposite sides.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161E1EC0-5D34-4A53-ABD2-EFD092BE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61592</TotalTime>
  <Words>6515</Words>
  <Application>Microsoft Office PowerPoint</Application>
  <PresentationFormat>Diavoorstelling (4:3)</PresentationFormat>
  <Paragraphs>483</Paragraphs>
  <Slides>39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nechyba</vt:lpstr>
      <vt:lpstr>Equation</vt:lpstr>
      <vt:lpstr>PowerPoint-presentatie</vt:lpstr>
      <vt:lpstr>Using “Games” to Understand Incentives</vt:lpstr>
      <vt:lpstr>Types of “Games”</vt:lpstr>
      <vt:lpstr>The Structure of a Complete Information Game</vt:lpstr>
      <vt:lpstr>2-Player Simultaneous Move Game</vt:lpstr>
      <vt:lpstr>Example: A Coordination Game</vt:lpstr>
      <vt:lpstr>2-Player Sequential Move Game</vt:lpstr>
      <vt:lpstr>Information Nodes and Sets</vt:lpstr>
      <vt:lpstr>A Sequential Version of the Right/Left Game</vt:lpstr>
      <vt:lpstr>Strategies</vt:lpstr>
      <vt:lpstr>Strategies in Sequential Move Games</vt:lpstr>
      <vt:lpstr>Best Response Strategies</vt:lpstr>
      <vt:lpstr>Nash Equilibrium</vt:lpstr>
      <vt:lpstr>Nash Equilibria NOT always Efficient</vt:lpstr>
      <vt:lpstr>Dominant Strategy Nash equilibrium</vt:lpstr>
      <vt:lpstr>Inefficient Dominant Strategy Equilibrium</vt:lpstr>
      <vt:lpstr>Nash Equilibria in Sequential Move Games</vt:lpstr>
      <vt:lpstr>Finding all NE in Sequential Games</vt:lpstr>
      <vt:lpstr>Non-Credible Plans and Threats</vt:lpstr>
      <vt:lpstr>Eliminating Non-Credible Threats</vt:lpstr>
      <vt:lpstr>Subgame Perfect Nash Equilibrium</vt:lpstr>
      <vt:lpstr>Another example</vt:lpstr>
      <vt:lpstr>Solving for the Subgame-Perfect Equilibrium</vt:lpstr>
      <vt:lpstr>The Prisoner’s Dilemma</vt:lpstr>
      <vt:lpstr>Nash Equilibrium in Prisoner’s Dilemma</vt:lpstr>
      <vt:lpstr>Hiring an Enforcer</vt:lpstr>
      <vt:lpstr>“Unraveling of Cooperation” in Repeated PD</vt:lpstr>
      <vt:lpstr>“Infinitely Repeated” Prisoner’s Dilemmas</vt:lpstr>
      <vt:lpstr>Equilibrium Trigger Strategies </vt:lpstr>
      <vt:lpstr>More “Forgiving” Trigger Strategies</vt:lpstr>
      <vt:lpstr>Mixed Strategies</vt:lpstr>
      <vt:lpstr>Matching Pennies</vt:lpstr>
      <vt:lpstr>Best Response Functions with Mixed Strategies</vt:lpstr>
      <vt:lpstr>Mixed Strategy Nash Equilibrium</vt:lpstr>
      <vt:lpstr>Mixed Strategy Nash Equilibrium</vt:lpstr>
      <vt:lpstr>Back to the Right/Left Game</vt:lpstr>
      <vt:lpstr>Mixed Strategy NE with Different Probabilities</vt:lpstr>
      <vt:lpstr>Mixed Strategy NE with Different Probabilities</vt:lpstr>
      <vt:lpstr>Tutorial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708</cp:revision>
  <dcterms:created xsi:type="dcterms:W3CDTF">2010-11-05T02:54:56Z</dcterms:created>
  <dcterms:modified xsi:type="dcterms:W3CDTF">2026-03-16T14:30:07Z</dcterms:modified>
</cp:coreProperties>
</file>