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2"/>
  </p:notesMasterIdLst>
  <p:sldIdLst>
    <p:sldId id="256" r:id="rId2"/>
    <p:sldId id="319" r:id="rId3"/>
    <p:sldId id="257" r:id="rId4"/>
    <p:sldId id="258" r:id="rId5"/>
    <p:sldId id="259" r:id="rId6"/>
    <p:sldId id="260" r:id="rId7"/>
    <p:sldId id="261" r:id="rId8"/>
    <p:sldId id="262" r:id="rId9"/>
    <p:sldId id="316"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17" r:id="rId55"/>
    <p:sldId id="318" r:id="rId56"/>
    <p:sldId id="309" r:id="rId57"/>
    <p:sldId id="310" r:id="rId58"/>
    <p:sldId id="311" r:id="rId59"/>
    <p:sldId id="312" r:id="rId60"/>
    <p:sldId id="313" r:id="rId6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1497"/>
  </p:normalViewPr>
  <p:slideViewPr>
    <p:cSldViewPr snapToGrid="0">
      <p:cViewPr varScale="1">
        <p:scale>
          <a:sx n="44" d="100"/>
          <a:sy n="44" d="100"/>
        </p:scale>
        <p:origin x="208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GB"/>
  <c:roundedCorners val="0"/>
  <c:style val="2"/>
  <c:chart>
    <c:autoTitleDeleted val="1"/>
    <c:plotArea>
      <c:layout>
        <c:manualLayout>
          <c:layoutTarget val="inner"/>
          <c:xMode val="edge"/>
          <c:yMode val="edge"/>
          <c:x val="1.4665101964279285E-2"/>
          <c:y val="1.045289765591643E-2"/>
          <c:w val="0.98033499999999996"/>
          <c:h val="0.86266799999999999"/>
        </c:manualLayout>
      </c:layout>
      <c:barChart>
        <c:barDir val="col"/>
        <c:grouping val="clustered"/>
        <c:varyColors val="0"/>
        <c:ser>
          <c:idx val="0"/>
          <c:order val="0"/>
          <c:tx>
            <c:v>Electoral Registration Lottery </c:v>
          </c:tx>
          <c:spPr>
            <a:solidFill>
              <a:srgbClr val="000000"/>
            </a:solidFill>
            <a:ln w="12700" cap="flat">
              <a:noFill/>
              <a:miter lim="400000"/>
            </a:ln>
            <a:effectLst/>
          </c:spPr>
          <c:invertIfNegative val="0"/>
          <c:dPt>
            <c:idx val="0"/>
            <c:invertIfNegative val="1"/>
            <c:bubble3D val="0"/>
            <c:extLst>
              <c:ext xmlns:c16="http://schemas.microsoft.com/office/drawing/2014/chart" uri="{C3380CC4-5D6E-409C-BE32-E72D297353CC}">
                <c16:uniqueId val="{00000001-5881-BA4F-A024-7370E2679CED}"/>
              </c:ext>
            </c:extLst>
          </c:dPt>
          <c:dPt>
            <c:idx val="1"/>
            <c:invertIfNegative val="1"/>
            <c:bubble3D val="0"/>
            <c:spPr>
              <a:solidFill>
                <a:srgbClr val="1E99D5"/>
              </a:solidFill>
              <a:ln w="12700" cap="flat">
                <a:noFill/>
                <a:miter lim="400000"/>
              </a:ln>
              <a:effectLst/>
            </c:spPr>
            <c:extLst>
              <c:ext xmlns:c16="http://schemas.microsoft.com/office/drawing/2014/chart" uri="{C3380CC4-5D6E-409C-BE32-E72D297353CC}">
                <c16:uniqueId val="{00000003-5881-BA4F-A024-7370E2679CED}"/>
              </c:ext>
            </c:extLst>
          </c:dPt>
          <c:dLbls>
            <c:dLbl>
              <c:idx val="0"/>
              <c:numFmt formatCode="0%" sourceLinked="0"/>
              <c:spPr/>
              <c:txPr>
                <a:bodyPr/>
                <a:lstStyle/>
                <a:p>
                  <a:pPr>
                    <a:defRPr sz="3000" b="1" i="0" u="none" strike="noStrike">
                      <a:solidFill>
                        <a:srgbClr val="FFFFFF"/>
                      </a:solidFill>
                      <a:latin typeface="Apercu"/>
                    </a:defRPr>
                  </a:pPr>
                  <a:endParaRPr lang="en-PT"/>
                </a:p>
              </c:txPr>
              <c:dLblPos val="ctr"/>
              <c:showLegendKey val="0"/>
              <c:showVal val="1"/>
              <c:showCatName val="0"/>
              <c:showSerName val="0"/>
              <c:showPercent val="0"/>
              <c:showBubbleSize val="0"/>
              <c:extLst>
                <c:ext xmlns:c16="http://schemas.microsoft.com/office/drawing/2014/chart" uri="{C3380CC4-5D6E-409C-BE32-E72D297353CC}">
                  <c16:uniqueId val="{00000001-5881-BA4F-A024-7370E2679CED}"/>
                </c:ext>
              </c:extLst>
            </c:dLbl>
            <c:dLbl>
              <c:idx val="1"/>
              <c:numFmt formatCode="0%" sourceLinked="0"/>
              <c:spPr/>
              <c:txPr>
                <a:bodyPr/>
                <a:lstStyle/>
                <a:p>
                  <a:pPr>
                    <a:defRPr sz="3000" b="1" i="0" u="none" strike="noStrike">
                      <a:solidFill>
                        <a:srgbClr val="FFFFFF"/>
                      </a:solidFill>
                      <a:latin typeface="Apercu"/>
                    </a:defRPr>
                  </a:pPr>
                  <a:endParaRPr lang="en-PT"/>
                </a:p>
              </c:txPr>
              <c:dLblPos val="ctr"/>
              <c:showLegendKey val="0"/>
              <c:showVal val="1"/>
              <c:showCatName val="0"/>
              <c:showSerName val="0"/>
              <c:showPercent val="0"/>
              <c:showBubbleSize val="0"/>
              <c:extLst>
                <c:ext xmlns:c16="http://schemas.microsoft.com/office/drawing/2014/chart" uri="{C3380CC4-5D6E-409C-BE32-E72D297353CC}">
                  <c16:uniqueId val="{00000003-5881-BA4F-A024-7370E2679CED}"/>
                </c:ext>
              </c:extLst>
            </c:dLbl>
            <c:numFmt formatCode="0%" sourceLinked="0"/>
            <c:spPr>
              <a:noFill/>
              <a:ln>
                <a:noFill/>
              </a:ln>
              <a:effectLst/>
            </c:spPr>
            <c:txPr>
              <a:bodyPr/>
              <a:lstStyle/>
              <a:p>
                <a:pPr>
                  <a:defRPr sz="3000" b="1" i="0" u="none" strike="noStrike">
                    <a:solidFill>
                      <a:srgbClr val="FFFFFF"/>
                    </a:solidFill>
                    <a:latin typeface="Apercu"/>
                  </a:defRPr>
                </a:pPr>
                <a:endParaRPr lang="en-P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2"/>
              <c:pt idx="0">
                <c:v>Before auto-enrolment</c:v>
              </c:pt>
              <c:pt idx="1">
                <c:v>After auto-enrolment</c:v>
              </c:pt>
            </c:strLit>
          </c:cat>
          <c:val>
            <c:numLit>
              <c:formatCode>General</c:formatCode>
              <c:ptCount val="2"/>
              <c:pt idx="0">
                <c:v>0.53</c:v>
              </c:pt>
              <c:pt idx="1">
                <c:v>0.8</c:v>
              </c:pt>
            </c:numLit>
          </c:val>
          <c:extLst>
            <c:ext xmlns:c16="http://schemas.microsoft.com/office/drawing/2014/chart" uri="{C3380CC4-5D6E-409C-BE32-E72D297353CC}">
              <c16:uniqueId val="{00000004-5881-BA4F-A024-7370E2679CED}"/>
            </c:ext>
          </c:extLst>
        </c:ser>
        <c:dLbls>
          <c:showLegendKey val="0"/>
          <c:showVal val="0"/>
          <c:showCatName val="0"/>
          <c:showSerName val="0"/>
          <c:showPercent val="0"/>
          <c:showBubbleSize val="0"/>
        </c:dLbls>
        <c:gapWidth val="5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888888"/>
            </a:solidFill>
            <a:prstDash val="solid"/>
            <a:miter lim="800000"/>
          </a:ln>
        </c:spPr>
        <c:txPr>
          <a:bodyPr rot="0"/>
          <a:lstStyle/>
          <a:p>
            <a:pPr>
              <a:defRPr sz="2500" b="0" i="0" u="none" strike="noStrike">
                <a:solidFill>
                  <a:srgbClr val="000000"/>
                </a:solidFill>
                <a:latin typeface="Arial"/>
              </a:defRPr>
            </a:pPr>
            <a:endParaRPr lang="en-PT"/>
          </a:p>
        </c:txPr>
        <c:crossAx val="2094734553"/>
        <c:crosses val="autoZero"/>
        <c:auto val="1"/>
        <c:lblAlgn val="ctr"/>
        <c:lblOffset val="100"/>
        <c:noMultiLvlLbl val="1"/>
      </c:catAx>
      <c:valAx>
        <c:axId val="2094734553"/>
        <c:scaling>
          <c:orientation val="minMax"/>
          <c:min val="0"/>
        </c:scaling>
        <c:delete val="0"/>
        <c:axPos val="l"/>
        <c:numFmt formatCode="0%" sourceLinked="0"/>
        <c:majorTickMark val="none"/>
        <c:minorTickMark val="none"/>
        <c:tickLblPos val="none"/>
        <c:spPr>
          <a:ln w="12700" cap="flat">
            <a:noFill/>
            <a:prstDash val="solid"/>
            <a:miter lim="800000"/>
          </a:ln>
        </c:spPr>
        <c:txPr>
          <a:bodyPr rot="0"/>
          <a:lstStyle/>
          <a:p>
            <a:pPr>
              <a:defRPr sz="1700" b="0" i="0" u="none" strike="noStrike">
                <a:solidFill>
                  <a:srgbClr val="000000"/>
                </a:solidFill>
                <a:latin typeface="Arial"/>
              </a:defRPr>
            </a:pPr>
            <a:endParaRPr lang="en-PT"/>
          </a:p>
        </c:txPr>
        <c:crossAx val="2094734552"/>
        <c:crosses val="autoZero"/>
        <c:crossBetween val="between"/>
        <c:majorUnit val="0.2"/>
        <c:minorUnit val="0.1"/>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GB"/>
  <c:roundedCorners val="0"/>
  <c:style val="2"/>
  <c:chart>
    <c:autoTitleDeleted val="1"/>
    <c:plotArea>
      <c:layout>
        <c:manualLayout>
          <c:layoutTarget val="inner"/>
          <c:xMode val="edge"/>
          <c:yMode val="edge"/>
          <c:x val="1.4665101964279285E-2"/>
          <c:y val="1.045289765591643E-2"/>
          <c:w val="0.98033499999999996"/>
          <c:h val="0.86266799999999999"/>
        </c:manualLayout>
      </c:layout>
      <c:barChart>
        <c:barDir val="col"/>
        <c:grouping val="clustered"/>
        <c:varyColors val="0"/>
        <c:ser>
          <c:idx val="0"/>
          <c:order val="0"/>
          <c:tx>
            <c:v>Electoral Registration Lottery </c:v>
          </c:tx>
          <c:spPr>
            <a:solidFill>
              <a:srgbClr val="000000"/>
            </a:solidFill>
            <a:ln w="12700" cap="flat">
              <a:noFill/>
              <a:miter lim="400000"/>
            </a:ln>
            <a:effectLst/>
          </c:spPr>
          <c:invertIfNegative val="0"/>
          <c:dPt>
            <c:idx val="0"/>
            <c:invertIfNegative val="1"/>
            <c:bubble3D val="0"/>
            <c:extLst>
              <c:ext xmlns:c16="http://schemas.microsoft.com/office/drawing/2014/chart" uri="{C3380CC4-5D6E-409C-BE32-E72D297353CC}">
                <c16:uniqueId val="{00000001-5881-BA4F-A024-7370E2679CED}"/>
              </c:ext>
            </c:extLst>
          </c:dPt>
          <c:dPt>
            <c:idx val="1"/>
            <c:invertIfNegative val="1"/>
            <c:bubble3D val="0"/>
            <c:spPr>
              <a:solidFill>
                <a:srgbClr val="1E99D5"/>
              </a:solidFill>
              <a:ln w="12700" cap="flat">
                <a:noFill/>
                <a:miter lim="400000"/>
              </a:ln>
              <a:effectLst/>
            </c:spPr>
            <c:extLst>
              <c:ext xmlns:c16="http://schemas.microsoft.com/office/drawing/2014/chart" uri="{C3380CC4-5D6E-409C-BE32-E72D297353CC}">
                <c16:uniqueId val="{00000003-5881-BA4F-A024-7370E2679CED}"/>
              </c:ext>
            </c:extLst>
          </c:dPt>
          <c:dLbls>
            <c:dLbl>
              <c:idx val="0"/>
              <c:numFmt formatCode="0%" sourceLinked="0"/>
              <c:spPr/>
              <c:txPr>
                <a:bodyPr/>
                <a:lstStyle/>
                <a:p>
                  <a:pPr>
                    <a:defRPr sz="3000" b="1" i="0" u="none" strike="noStrike">
                      <a:solidFill>
                        <a:srgbClr val="FFFFFF"/>
                      </a:solidFill>
                      <a:latin typeface="Apercu"/>
                    </a:defRPr>
                  </a:pPr>
                  <a:endParaRPr lang="en-PT"/>
                </a:p>
              </c:txPr>
              <c:dLblPos val="ctr"/>
              <c:showLegendKey val="0"/>
              <c:showVal val="1"/>
              <c:showCatName val="0"/>
              <c:showSerName val="0"/>
              <c:showPercent val="0"/>
              <c:showBubbleSize val="0"/>
              <c:extLst>
                <c:ext xmlns:c16="http://schemas.microsoft.com/office/drawing/2014/chart" uri="{C3380CC4-5D6E-409C-BE32-E72D297353CC}">
                  <c16:uniqueId val="{00000001-5881-BA4F-A024-7370E2679CED}"/>
                </c:ext>
              </c:extLst>
            </c:dLbl>
            <c:dLbl>
              <c:idx val="1"/>
              <c:numFmt formatCode="0%" sourceLinked="0"/>
              <c:spPr/>
              <c:txPr>
                <a:bodyPr/>
                <a:lstStyle/>
                <a:p>
                  <a:pPr>
                    <a:defRPr sz="3000" b="1" i="0" u="none" strike="noStrike">
                      <a:solidFill>
                        <a:srgbClr val="FFFFFF"/>
                      </a:solidFill>
                      <a:latin typeface="Apercu"/>
                    </a:defRPr>
                  </a:pPr>
                  <a:endParaRPr lang="en-PT"/>
                </a:p>
              </c:txPr>
              <c:dLblPos val="ctr"/>
              <c:showLegendKey val="0"/>
              <c:showVal val="1"/>
              <c:showCatName val="0"/>
              <c:showSerName val="0"/>
              <c:showPercent val="0"/>
              <c:showBubbleSize val="0"/>
              <c:extLst>
                <c:ext xmlns:c16="http://schemas.microsoft.com/office/drawing/2014/chart" uri="{C3380CC4-5D6E-409C-BE32-E72D297353CC}">
                  <c16:uniqueId val="{00000003-5881-BA4F-A024-7370E2679CED}"/>
                </c:ext>
              </c:extLst>
            </c:dLbl>
            <c:numFmt formatCode="0%" sourceLinked="0"/>
            <c:spPr>
              <a:noFill/>
              <a:ln>
                <a:noFill/>
              </a:ln>
              <a:effectLst/>
            </c:spPr>
            <c:txPr>
              <a:bodyPr/>
              <a:lstStyle/>
              <a:p>
                <a:pPr>
                  <a:defRPr sz="3000" b="1" i="0" u="none" strike="noStrike">
                    <a:solidFill>
                      <a:srgbClr val="FFFFFF"/>
                    </a:solidFill>
                    <a:latin typeface="Apercu"/>
                  </a:defRPr>
                </a:pPr>
                <a:endParaRPr lang="en-P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2"/>
              <c:pt idx="0">
                <c:v>Before auto-enrolment</c:v>
              </c:pt>
              <c:pt idx="1">
                <c:v>After auto-enrolment</c:v>
              </c:pt>
            </c:strLit>
          </c:cat>
          <c:val>
            <c:numLit>
              <c:formatCode>General</c:formatCode>
              <c:ptCount val="2"/>
              <c:pt idx="0">
                <c:v>0.53</c:v>
              </c:pt>
              <c:pt idx="1">
                <c:v>0.8</c:v>
              </c:pt>
            </c:numLit>
          </c:val>
          <c:extLst>
            <c:ext xmlns:c16="http://schemas.microsoft.com/office/drawing/2014/chart" uri="{C3380CC4-5D6E-409C-BE32-E72D297353CC}">
              <c16:uniqueId val="{00000004-5881-BA4F-A024-7370E2679CED}"/>
            </c:ext>
          </c:extLst>
        </c:ser>
        <c:dLbls>
          <c:showLegendKey val="0"/>
          <c:showVal val="0"/>
          <c:showCatName val="0"/>
          <c:showSerName val="0"/>
          <c:showPercent val="0"/>
          <c:showBubbleSize val="0"/>
        </c:dLbls>
        <c:gapWidth val="5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888888"/>
            </a:solidFill>
            <a:prstDash val="solid"/>
            <a:miter lim="800000"/>
          </a:ln>
        </c:spPr>
        <c:txPr>
          <a:bodyPr rot="0"/>
          <a:lstStyle/>
          <a:p>
            <a:pPr>
              <a:defRPr sz="2500" b="0" i="0" u="none" strike="noStrike">
                <a:solidFill>
                  <a:srgbClr val="000000"/>
                </a:solidFill>
                <a:latin typeface="Arial"/>
              </a:defRPr>
            </a:pPr>
            <a:endParaRPr lang="en-PT"/>
          </a:p>
        </c:txPr>
        <c:crossAx val="2094734553"/>
        <c:crosses val="autoZero"/>
        <c:auto val="1"/>
        <c:lblAlgn val="ctr"/>
        <c:lblOffset val="100"/>
        <c:noMultiLvlLbl val="1"/>
      </c:catAx>
      <c:valAx>
        <c:axId val="2094734553"/>
        <c:scaling>
          <c:orientation val="minMax"/>
          <c:min val="0"/>
        </c:scaling>
        <c:delete val="0"/>
        <c:axPos val="l"/>
        <c:numFmt formatCode="0%" sourceLinked="0"/>
        <c:majorTickMark val="none"/>
        <c:minorTickMark val="none"/>
        <c:tickLblPos val="none"/>
        <c:spPr>
          <a:ln w="12700" cap="flat">
            <a:noFill/>
            <a:prstDash val="solid"/>
            <a:miter lim="800000"/>
          </a:ln>
        </c:spPr>
        <c:txPr>
          <a:bodyPr rot="0"/>
          <a:lstStyle/>
          <a:p>
            <a:pPr>
              <a:defRPr sz="1700" b="0" i="0" u="none" strike="noStrike">
                <a:solidFill>
                  <a:srgbClr val="000000"/>
                </a:solidFill>
                <a:latin typeface="Arial"/>
              </a:defRPr>
            </a:pPr>
            <a:endParaRPr lang="en-PT"/>
          </a:p>
        </c:txPr>
        <c:crossAx val="2094734552"/>
        <c:crosses val="autoZero"/>
        <c:crossBetween val="between"/>
        <c:majorUnit val="0.2"/>
        <c:minorUnit val="0.1"/>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xfrm>
            <a:off x="1143000" y="685800"/>
            <a:ext cx="4572000" cy="3429000"/>
          </a:xfrm>
          <a:prstGeom prst="rect">
            <a:avLst/>
          </a:prstGeom>
        </p:spPr>
        <p:txBody>
          <a:bodyPr/>
          <a:lstStyle/>
          <a:p>
            <a:endParaRPr/>
          </a:p>
        </p:txBody>
      </p:sp>
      <p:sp>
        <p:nvSpPr>
          <p:cNvPr id="201" name="Shape 20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ewenglandinnocence.org/eyewitness-misidentification"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ncbi.nlm.nih.gov/pmc/articles/PMC4445426/" TargetMode="External"/><Relationship Id="rId5" Type="http://schemas.openxmlformats.org/officeDocument/2006/relationships/hyperlink" Target="https://www.spring-nutrition.org/publications/case-studies/final-mile-utilizing-behavioral-economics-and-neuroscience-improve-train" TargetMode="External"/><Relationship Id="rId4" Type="http://schemas.openxmlformats.org/officeDocument/2006/relationships/hyperlink" Target="http://metro.co.uk/2016/11/23/every-year-100-innocent-people-are-wrongly-convicted-of-sex-crimes-6277325/"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Abnormal_return"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s://en.wikipedia.org/wiki/Earnings_surprise"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T" dirty="0"/>
          </a:p>
        </p:txBody>
      </p:sp>
    </p:spTree>
    <p:extLst>
      <p:ext uri="{BB962C8B-B14F-4D97-AF65-F5344CB8AC3E}">
        <p14:creationId xmlns:p14="http://schemas.microsoft.com/office/powerpoint/2010/main" val="738994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xfrm>
            <a:off x="381000" y="685800"/>
            <a:ext cx="6096000" cy="3429000"/>
          </a:xfrm>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p>
            <a:pPr defTabSz="914400">
              <a:lnSpc>
                <a:spcPct val="80000"/>
              </a:lnSpc>
              <a:defRPr sz="1200" b="1" i="1" spc="-24">
                <a:solidFill>
                  <a:srgbClr val="FF0000"/>
                </a:solidFill>
                <a:latin typeface="Calibri"/>
                <a:ea typeface="Calibri"/>
                <a:cs typeface="Calibri"/>
                <a:sym typeface="Calibri"/>
              </a:defRPr>
            </a:pPr>
            <a:r>
              <a:t>Skip if you are presenting 60 minutes only</a:t>
            </a:r>
          </a:p>
          <a:p>
            <a:pPr defTabSz="914400">
              <a:lnSpc>
                <a:spcPct val="80000"/>
              </a:lnSpc>
              <a:defRPr sz="1200" b="1" spc="-24">
                <a:solidFill>
                  <a:srgbClr val="00AEEF"/>
                </a:solidFill>
                <a:latin typeface="Calibri"/>
                <a:ea typeface="Calibri"/>
                <a:cs typeface="Calibri"/>
                <a:sym typeface="Calibri"/>
              </a:defRPr>
            </a:pPr>
            <a:endParaRPr/>
          </a:p>
          <a:p>
            <a:pPr defTabSz="914400">
              <a:lnSpc>
                <a:spcPct val="80000"/>
              </a:lnSpc>
              <a:defRPr sz="1200" b="1" spc="-24">
                <a:solidFill>
                  <a:srgbClr val="00AEEF"/>
                </a:solidFill>
                <a:latin typeface="Calibri"/>
                <a:ea typeface="Calibri"/>
                <a:cs typeface="Calibri"/>
                <a:sym typeface="Calibri"/>
              </a:defRPr>
            </a:pPr>
            <a:r>
              <a:t>PURPOSE:</a:t>
            </a:r>
          </a:p>
          <a:p>
            <a:pPr defTabSz="914400">
              <a:lnSpc>
                <a:spcPct val="80000"/>
              </a:lnSpc>
              <a:defRPr sz="1200" b="1" spc="-24">
                <a:solidFill>
                  <a:srgbClr val="080000"/>
                </a:solidFill>
                <a:latin typeface="Calibri"/>
                <a:ea typeface="Calibri"/>
                <a:cs typeface="Calibri"/>
                <a:sym typeface="Calibri"/>
              </a:defRPr>
            </a:pPr>
            <a:r>
              <a:t>Preferences are also influenced by context.</a:t>
            </a:r>
          </a:p>
          <a:p>
            <a:pPr defTabSz="914400">
              <a:lnSpc>
                <a:spcPct val="80000"/>
              </a:lnSpc>
              <a:defRPr sz="1200" b="1" spc="-24">
                <a:solidFill>
                  <a:srgbClr val="00AEEF"/>
                </a:solidFill>
                <a:latin typeface="Calibri"/>
                <a:ea typeface="Calibri"/>
                <a:cs typeface="Calibri"/>
                <a:sym typeface="Calibri"/>
              </a:defRPr>
            </a:pPr>
            <a:endParaRPr/>
          </a:p>
          <a:p>
            <a:pPr defTabSz="914400">
              <a:lnSpc>
                <a:spcPct val="80000"/>
              </a:lnSpc>
              <a:defRPr sz="1200" b="1" spc="-24">
                <a:solidFill>
                  <a:srgbClr val="00AEEF"/>
                </a:solidFill>
                <a:latin typeface="Calibri"/>
                <a:ea typeface="Calibri"/>
                <a:cs typeface="Calibri"/>
                <a:sym typeface="Calibri"/>
              </a:defRPr>
            </a:pPr>
            <a:r>
              <a:t>KEY MESSAGE:</a:t>
            </a:r>
          </a:p>
          <a:p>
            <a:pPr defTabSz="914400">
              <a:lnSpc>
                <a:spcPct val="80000"/>
              </a:lnSpc>
              <a:defRPr sz="1200" b="1" spc="-24">
                <a:latin typeface="Calibri"/>
                <a:ea typeface="Calibri"/>
                <a:cs typeface="Calibri"/>
                <a:sym typeface="Calibri"/>
              </a:defRPr>
            </a:pPr>
            <a:r>
              <a:t>“The middle option was a decoy which made one option look better by virtue a less good comparison and it actually shifts people’s preferences.</a:t>
            </a:r>
          </a:p>
          <a:p>
            <a:pPr defTabSz="914400">
              <a:lnSpc>
                <a:spcPct val="80000"/>
              </a:lnSpc>
              <a:defRPr sz="1200" b="1" spc="-24">
                <a:latin typeface="Calibri"/>
                <a:ea typeface="Calibri"/>
                <a:cs typeface="Calibri"/>
                <a:sym typeface="Calibri"/>
              </a:defRPr>
            </a:pPr>
            <a:r>
              <a:t>So what we learn from this game is that preferences are also influenced by context”</a:t>
            </a:r>
          </a:p>
          <a:p>
            <a:pPr defTabSz="914400">
              <a:lnSpc>
                <a:spcPct val="80000"/>
              </a:lnSpc>
              <a:defRPr sz="1200" b="1" spc="-24">
                <a:latin typeface="Calibri"/>
                <a:ea typeface="Calibri"/>
                <a:cs typeface="Calibri"/>
                <a:sym typeface="Calibri"/>
              </a:defRPr>
            </a:pPr>
            <a:endParaRPr/>
          </a:p>
          <a:p>
            <a:pPr defTabSz="914400">
              <a:lnSpc>
                <a:spcPct val="80000"/>
              </a:lnSpc>
              <a:defRPr sz="1200" b="1" spc="-24">
                <a:solidFill>
                  <a:srgbClr val="00AEEF"/>
                </a:solidFill>
                <a:latin typeface="Calibri"/>
                <a:ea typeface="Calibri"/>
                <a:cs typeface="Calibri"/>
                <a:sym typeface="Calibri"/>
              </a:defRPr>
            </a:pPr>
            <a:r>
              <a:t>TIMING:</a:t>
            </a:r>
          </a:p>
          <a:p>
            <a:pPr defTabSz="914400">
              <a:lnSpc>
                <a:spcPct val="80000"/>
              </a:lnSpc>
              <a:defRPr sz="1200" b="1" spc="-24">
                <a:latin typeface="Calibri"/>
                <a:ea typeface="Calibri"/>
                <a:cs typeface="Calibri"/>
                <a:sym typeface="Calibri"/>
              </a:defRPr>
            </a:pPr>
            <a:r>
              <a:t>1 min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xfrm>
            <a:off x="381000" y="685800"/>
            <a:ext cx="6096000" cy="3429000"/>
          </a:xfrm>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p>
            <a:pPr marL="0" lvl="0" indent="0" algn="l" rtl="0">
              <a:spcBef>
                <a:spcPts val="0"/>
              </a:spcBef>
              <a:spcAft>
                <a:spcPts val="0"/>
              </a:spcAft>
              <a:buClr>
                <a:schemeClr val="dk1"/>
              </a:buClr>
              <a:buSzPts val="1100"/>
              <a:buFont typeface="Arial"/>
              <a:buNone/>
            </a:pPr>
            <a:r>
              <a:rPr lang="en-GB" b="1" dirty="0">
                <a:solidFill>
                  <a:srgbClr val="00AEEF"/>
                </a:solidFill>
              </a:rPr>
              <a:t>PURPOSE:</a:t>
            </a:r>
          </a:p>
          <a:p>
            <a:pPr marL="0" lvl="0" indent="0" algn="l" rtl="0">
              <a:spcBef>
                <a:spcPts val="0"/>
              </a:spcBef>
              <a:spcAft>
                <a:spcPts val="0"/>
              </a:spcAft>
              <a:buClr>
                <a:schemeClr val="dk1"/>
              </a:buClr>
              <a:buSzPts val="1100"/>
              <a:buFont typeface="Arial"/>
              <a:buNone/>
            </a:pPr>
            <a:r>
              <a:rPr lang="en-GB" dirty="0"/>
              <a:t>Memory,  judgement and preferences are all influenced by context which have huge life changing implications</a:t>
            </a:r>
            <a:endParaRPr lang="en-GB" dirty="0">
              <a:solidFill>
                <a:srgbClr val="080000"/>
              </a:solidFill>
            </a:endParaRPr>
          </a:p>
          <a:p>
            <a:pPr marL="0" lvl="0" indent="0" algn="l" rtl="0">
              <a:spcBef>
                <a:spcPts val="0"/>
              </a:spcBef>
              <a:spcAft>
                <a:spcPts val="0"/>
              </a:spcAft>
              <a:buClr>
                <a:schemeClr val="dk1"/>
              </a:buClr>
              <a:buSzPts val="1100"/>
              <a:buFont typeface="Arial"/>
              <a:buNone/>
            </a:pPr>
            <a:endParaRPr lang="en-GB" b="1" dirty="0">
              <a:solidFill>
                <a:srgbClr val="00AEEF"/>
              </a:solidFill>
            </a:endParaRPr>
          </a:p>
          <a:p>
            <a:pPr marL="0" lvl="0" indent="0" algn="l" rtl="0">
              <a:spcBef>
                <a:spcPts val="0"/>
              </a:spcBef>
              <a:spcAft>
                <a:spcPts val="0"/>
              </a:spcAft>
              <a:buClr>
                <a:schemeClr val="dk1"/>
              </a:buClr>
              <a:buSzPts val="1100"/>
              <a:buFont typeface="Arial"/>
              <a:buNone/>
            </a:pPr>
            <a:r>
              <a:rPr lang="en-GB" b="1" dirty="0">
                <a:solidFill>
                  <a:srgbClr val="00AEEF"/>
                </a:solidFill>
              </a:rPr>
              <a:t>KEY MESSAGE:</a:t>
            </a:r>
          </a:p>
          <a:p>
            <a:pPr marL="0" lvl="0" indent="0" algn="l" rtl="0">
              <a:spcBef>
                <a:spcPts val="0"/>
              </a:spcBef>
              <a:spcAft>
                <a:spcPts val="0"/>
              </a:spcAft>
              <a:buClr>
                <a:schemeClr val="dk1"/>
              </a:buClr>
              <a:buSzPts val="1100"/>
              <a:buFont typeface="Arial"/>
              <a:buNone/>
            </a:pPr>
            <a:r>
              <a:rPr lang="en-GB" dirty="0"/>
              <a:t>“So memory,  judgement and preferences are all </a:t>
            </a:r>
            <a:r>
              <a:rPr lang="en-GB" b="1" dirty="0"/>
              <a:t>influenced by context</a:t>
            </a:r>
            <a:r>
              <a:rPr lang="en-GB" dirty="0"/>
              <a:t>. What is impact of this (real world consequences)? Turns out </a:t>
            </a:r>
            <a:r>
              <a:rPr lang="en-GB" dirty="0" err="1"/>
              <a:t>huge..life</a:t>
            </a:r>
            <a:r>
              <a:rPr lang="en-GB" dirty="0"/>
              <a:t> changing in some instances.</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Memory</a:t>
            </a:r>
            <a:r>
              <a:rPr lang="en-GB" dirty="0"/>
              <a:t> - False recall leads to </a:t>
            </a:r>
            <a:r>
              <a:rPr lang="en-GB" dirty="0">
                <a:solidFill>
                  <a:srgbClr val="222222"/>
                </a:solidFill>
                <a:highlight>
                  <a:schemeClr val="lt1"/>
                </a:highlight>
              </a:rPr>
              <a:t>mistaken eyewitness identifications which are the leading factor in wrongful convictions. </a:t>
            </a:r>
            <a:r>
              <a:rPr lang="en-GB" u="sng" dirty="0">
                <a:solidFill>
                  <a:schemeClr val="hlink"/>
                </a:solidFill>
                <a:highlight>
                  <a:schemeClr val="lt1"/>
                </a:highlight>
                <a:hlinkClick r:id="rId3"/>
              </a:rPr>
              <a:t>70%</a:t>
            </a:r>
            <a:r>
              <a:rPr lang="en-GB" dirty="0">
                <a:solidFill>
                  <a:srgbClr val="383838"/>
                </a:solidFill>
                <a:highlight>
                  <a:schemeClr val="lt1"/>
                </a:highlight>
              </a:rPr>
              <a:t> of false convictions are caused by a inaccurate eyewitness statement. This means up to </a:t>
            </a:r>
            <a:r>
              <a:rPr lang="en-GB" u="sng" dirty="0">
                <a:solidFill>
                  <a:schemeClr val="hlink"/>
                </a:solidFill>
                <a:highlight>
                  <a:schemeClr val="lt1"/>
                </a:highlight>
                <a:hlinkClick r:id="rId4"/>
              </a:rPr>
              <a:t>100 innocent people could be wrongfully convicted</a:t>
            </a:r>
            <a:r>
              <a:rPr lang="en-GB" dirty="0">
                <a:solidFill>
                  <a:srgbClr val="383838"/>
                </a:solidFill>
                <a:highlight>
                  <a:schemeClr val="lt1"/>
                </a:highlight>
              </a:rPr>
              <a:t> each year of a violent crime in the UK because of these false eyewitnesses</a:t>
            </a:r>
            <a:r>
              <a:rPr lang="en-GB" dirty="0">
                <a:solidFill>
                  <a:srgbClr val="222222"/>
                </a:solidFill>
                <a:highlight>
                  <a:schemeClr val="lt1"/>
                </a:highlight>
              </a:rPr>
              <a:t> (source Innocence Project). Remarkably </a:t>
            </a:r>
            <a:r>
              <a:rPr lang="en-GB" dirty="0">
                <a:solidFill>
                  <a:srgbClr val="383838"/>
                </a:solidFill>
                <a:highlight>
                  <a:schemeClr val="lt1"/>
                </a:highlight>
              </a:rPr>
              <a:t>eyewitness testimony is the main form of evidence in more than 20% of cases.”</a:t>
            </a:r>
            <a:endParaRPr lang="en-GB" dirty="0">
              <a:solidFill>
                <a:srgbClr val="FF0000"/>
              </a:solidFill>
            </a:endParaRPr>
          </a:p>
          <a:p>
            <a:pPr marL="0" marR="0" lvl="0" indent="0" algn="l" defTabSz="914400" rtl="0" eaLnBrk="1" fontAlgn="auto" latinLnBrk="0" hangingPunct="1">
              <a:lnSpc>
                <a:spcPct val="80000"/>
              </a:lnSpc>
              <a:spcBef>
                <a:spcPts val="0"/>
              </a:spcBef>
              <a:spcAft>
                <a:spcPts val="0"/>
              </a:spcAft>
              <a:buClrTx/>
              <a:buSzTx/>
              <a:buFontTx/>
              <a:buNone/>
              <a:tabLst/>
              <a:defRPr sz="1200" b="1" spc="-24">
                <a:solidFill>
                  <a:srgbClr val="00AEEF"/>
                </a:solidFill>
                <a:latin typeface="Calibri"/>
                <a:ea typeface="Calibri"/>
                <a:cs typeface="Calibri"/>
                <a:sym typeface="Calibri"/>
              </a:defRPr>
            </a:pPr>
            <a:r>
              <a:rPr lang="en-GB" dirty="0"/>
              <a:t>“</a:t>
            </a:r>
            <a:r>
              <a:rPr lang="en-GB" b="1" dirty="0"/>
              <a:t>Judgement errors</a:t>
            </a:r>
            <a:r>
              <a:rPr lang="en-GB" dirty="0"/>
              <a:t> </a:t>
            </a:r>
            <a:r>
              <a:rPr lang="en-GB" b="0" dirty="0"/>
              <a:t>– we can’t judge the speed of large objects well. In India, crossing train tracks by foot is quite routine and the casualties from this are high. Painting regular sets of yellow lines on the train tracks reduced the number people hit by trains by 75%. People were better able to judge the distance and speed of oncoming trains (source </a:t>
            </a:r>
            <a:r>
              <a:rPr lang="en-GB" b="0" u="sng" dirty="0">
                <a:solidFill>
                  <a:schemeClr val="hlink"/>
                </a:solidFill>
                <a:hlinkClick r:id="rId5"/>
              </a:rPr>
              <a:t>Final Mile Consulting Project</a:t>
            </a:r>
            <a:r>
              <a:rPr lang="en-GB" b="0" dirty="0"/>
              <a:t>)</a:t>
            </a:r>
            <a:endParaRPr dirty="0">
              <a:solidFill>
                <a:srgbClr val="080000"/>
              </a:solidFill>
            </a:endParaRPr>
          </a:p>
          <a:p>
            <a:pPr defTabSz="914400">
              <a:lnSpc>
                <a:spcPct val="80000"/>
              </a:lnSpc>
              <a:defRPr sz="1200" b="1" spc="-24">
                <a:latin typeface="Calibri"/>
                <a:ea typeface="Calibri"/>
                <a:cs typeface="Calibri"/>
                <a:sym typeface="Calibri"/>
              </a:defRPr>
            </a:pPr>
            <a:r>
              <a:rPr b="1" dirty="0"/>
              <a:t>“Preferences </a:t>
            </a:r>
            <a:r>
              <a:rPr b="0" dirty="0"/>
              <a:t>- Context even influences </a:t>
            </a:r>
            <a:r>
              <a:rPr b="0" dirty="0">
                <a:solidFill>
                  <a:srgbClr val="121212"/>
                </a:solidFill>
              </a:rPr>
              <a:t>people’s preferences on how they die. In palliative care patients are typically offered </a:t>
            </a:r>
            <a:r>
              <a:rPr b="0" dirty="0"/>
              <a:t>comfort-oriented care or life-extending care. An experiment found that when patients had to choose which type of care they wanted to receive, 61 % of patients selected comfort-oriented care. However when comfort-oriented care was presented as the default 77% chose this pathway. When the life extending care option was presented as the default only 43% rejected this option to choose the comfort oriented pathway. We infer that defaults have been carefully chosen and are the best thing for us - They send a signal of legitimacy. (Source </a:t>
            </a:r>
            <a:r>
              <a:rPr b="0" u="sng" dirty="0">
                <a:hlinkClick r:id="rId6"/>
              </a:rPr>
              <a:t>Health Aff</a:t>
            </a:r>
            <a:r>
              <a:rPr b="0" dirty="0"/>
              <a:t>)</a:t>
            </a:r>
            <a:endParaRPr lang="pt-PT" b="0" dirty="0"/>
          </a:p>
          <a:p>
            <a:pPr defTabSz="914400">
              <a:lnSpc>
                <a:spcPct val="80000"/>
              </a:lnSpc>
              <a:defRPr sz="1200" b="1" spc="-24">
                <a:latin typeface="Calibri"/>
                <a:ea typeface="Calibri"/>
                <a:cs typeface="Calibri"/>
                <a:sym typeface="Calibri"/>
              </a:defRPr>
            </a:pPr>
            <a:endParaRPr lang="pt-PT" b="0" dirty="0"/>
          </a:p>
          <a:p>
            <a:pPr defTabSz="914400">
              <a:lnSpc>
                <a:spcPct val="80000"/>
              </a:lnSpc>
              <a:defRPr sz="1200" b="1" spc="-24">
                <a:latin typeface="Calibri"/>
                <a:ea typeface="Calibri"/>
                <a:cs typeface="Calibri"/>
                <a:sym typeface="Calibri"/>
              </a:defRPr>
            </a:pPr>
            <a:endParaRPr b="0" dirty="0">
              <a:solidFill>
                <a:srgbClr val="00AEEF"/>
              </a:solidFill>
            </a:endParaRPr>
          </a:p>
          <a:p>
            <a:pPr defTabSz="914400">
              <a:lnSpc>
                <a:spcPct val="80000"/>
              </a:lnSpc>
              <a:defRPr sz="1200" b="1" spc="-24">
                <a:latin typeface="Calibri"/>
                <a:ea typeface="Calibri"/>
                <a:cs typeface="Calibri"/>
                <a:sym typeface="Calibri"/>
              </a:defRPr>
            </a:pPr>
            <a:endParaRPr dirty="0">
              <a:solidFill>
                <a:srgbClr val="00AEEF"/>
              </a:solidFill>
            </a:endParaRPr>
          </a:p>
          <a:p>
            <a:pPr defTabSz="914400">
              <a:lnSpc>
                <a:spcPct val="80000"/>
              </a:lnSpc>
              <a:defRPr sz="1200" b="1" spc="-24">
                <a:solidFill>
                  <a:srgbClr val="00AEEF"/>
                </a:solidFill>
                <a:latin typeface="Calibri"/>
                <a:ea typeface="Calibri"/>
                <a:cs typeface="Calibri"/>
                <a:sym typeface="Calibri"/>
              </a:defRPr>
            </a:pPr>
            <a:r>
              <a:rPr dirty="0"/>
              <a:t>TIMING:</a:t>
            </a:r>
          </a:p>
          <a:p>
            <a:pPr defTabSz="914400">
              <a:lnSpc>
                <a:spcPct val="80000"/>
              </a:lnSpc>
              <a:defRPr sz="1200" b="1" spc="-24">
                <a:latin typeface="Calibri"/>
                <a:ea typeface="Calibri"/>
                <a:cs typeface="Calibri"/>
                <a:sym typeface="Calibri"/>
              </a:defRPr>
            </a:pPr>
            <a:r>
              <a:rPr dirty="0"/>
              <a:t>30 sec</a:t>
            </a:r>
          </a:p>
          <a:p>
            <a:pPr defTabSz="914400">
              <a:lnSpc>
                <a:spcPct val="80000"/>
              </a:lnSpc>
              <a:defRPr sz="1200" b="1" spc="-24">
                <a:latin typeface="Calibri"/>
                <a:ea typeface="Calibri"/>
                <a:cs typeface="Calibri"/>
                <a:sym typeface="Calibri"/>
              </a:defRPr>
            </a:pPr>
            <a:endParaRPr dirty="0"/>
          </a:p>
          <a:p>
            <a:pPr defTabSz="914400">
              <a:lnSpc>
                <a:spcPct val="80000"/>
              </a:lnSpc>
              <a:defRPr sz="1200" b="1" spc="-24">
                <a:latin typeface="Calibri"/>
                <a:ea typeface="Calibri"/>
                <a:cs typeface="Calibri"/>
                <a:sym typeface="Calibri"/>
              </a:defRPr>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noRot="1" noChangeAspect="1"/>
          </p:cNvSpPr>
          <p:nvPr>
            <p:ph type="sldImg"/>
          </p:nvPr>
        </p:nvSpPr>
        <p:spPr>
          <a:xfrm>
            <a:off x="381000" y="685800"/>
            <a:ext cx="6096000" cy="3429000"/>
          </a:xfrm>
          <a:prstGeom prst="rect">
            <a:avLst/>
          </a:prstGeom>
        </p:spPr>
        <p:txBody>
          <a:bodyPr/>
          <a:lstStyle/>
          <a:p>
            <a:endParaRPr/>
          </a:p>
        </p:txBody>
      </p:sp>
      <p:sp>
        <p:nvSpPr>
          <p:cNvPr id="333" name="Shape 333"/>
          <p:cNvSpPr>
            <a:spLocks noGrp="1"/>
          </p:cNvSpPr>
          <p:nvPr>
            <p:ph type="body" sz="quarter" idx="1"/>
          </p:nvPr>
        </p:nvSpPr>
        <p:spPr>
          <a:prstGeom prst="rect">
            <a:avLst/>
          </a:prstGeom>
        </p:spPr>
        <p:txBody>
          <a:bodyPr/>
          <a:lstStyle/>
          <a:p>
            <a:pPr defTabSz="914400">
              <a:lnSpc>
                <a:spcPct val="80000"/>
              </a:lnSpc>
              <a:defRPr sz="1200" b="1" spc="-24">
                <a:solidFill>
                  <a:srgbClr val="00AEEF"/>
                </a:solidFill>
                <a:latin typeface="Calibri"/>
                <a:ea typeface="Calibri"/>
                <a:cs typeface="Calibri"/>
                <a:sym typeface="Calibri"/>
              </a:defRPr>
            </a:pPr>
            <a:r>
              <a:rPr b="0" dirty="0"/>
              <a:t>PURPOSE:</a:t>
            </a:r>
          </a:p>
          <a:p>
            <a:pPr defTabSz="914400">
              <a:lnSpc>
                <a:spcPct val="80000"/>
              </a:lnSpc>
              <a:defRPr sz="1200" b="1" spc="-24">
                <a:latin typeface="Calibri"/>
                <a:ea typeface="Calibri"/>
                <a:cs typeface="Calibri"/>
                <a:sym typeface="Calibri"/>
              </a:defRPr>
            </a:pPr>
            <a:r>
              <a:rPr b="0" dirty="0"/>
              <a:t>Introduce Dual Processing Theory and the game</a:t>
            </a:r>
            <a:endParaRPr b="0" dirty="0">
              <a:solidFill>
                <a:srgbClr val="00AEEF"/>
              </a:solidFill>
            </a:endParaRPr>
          </a:p>
          <a:p>
            <a:pPr defTabSz="914400">
              <a:lnSpc>
                <a:spcPct val="80000"/>
              </a:lnSpc>
              <a:defRPr sz="1200" b="1" spc="-24">
                <a:solidFill>
                  <a:srgbClr val="00AEEF"/>
                </a:solidFill>
                <a:latin typeface="Calibri"/>
                <a:ea typeface="Calibri"/>
                <a:cs typeface="Calibri"/>
                <a:sym typeface="Calibri"/>
              </a:defRPr>
            </a:pPr>
            <a:endParaRPr b="0" dirty="0">
              <a:solidFill>
                <a:srgbClr val="00AEEF"/>
              </a:solidFill>
            </a:endParaRPr>
          </a:p>
          <a:p>
            <a:pPr defTabSz="914400">
              <a:lnSpc>
                <a:spcPct val="80000"/>
              </a:lnSpc>
              <a:defRPr sz="1200" b="1" spc="-24">
                <a:solidFill>
                  <a:srgbClr val="00AEEF"/>
                </a:solidFill>
                <a:latin typeface="Calibri"/>
                <a:ea typeface="Calibri"/>
                <a:cs typeface="Calibri"/>
                <a:sym typeface="Calibri"/>
              </a:defRPr>
            </a:pPr>
            <a:r>
              <a:rPr b="0" dirty="0"/>
              <a:t>KEY MESSAGE:</a:t>
            </a:r>
          </a:p>
          <a:p>
            <a:pPr marL="457200" indent="-304800" defTabSz="914400">
              <a:lnSpc>
                <a:spcPct val="80000"/>
              </a:lnSpc>
              <a:buClr>
                <a:srgbClr val="000000"/>
              </a:buClr>
              <a:buSzPts val="1200"/>
              <a:buFont typeface="Calibri"/>
              <a:buChar char="●"/>
              <a:defRPr sz="1200" b="1" spc="-24">
                <a:latin typeface="Calibri"/>
                <a:ea typeface="Calibri"/>
                <a:cs typeface="Calibri"/>
                <a:sym typeface="Calibri"/>
              </a:defRPr>
            </a:pPr>
            <a:r>
              <a:rPr b="0" dirty="0"/>
              <a:t>“...So why does this happen? Why do environmental and contextual factors have such an impact on our </a:t>
            </a:r>
            <a:r>
              <a:rPr b="0" dirty="0" err="1"/>
              <a:t>behaviour</a:t>
            </a:r>
            <a:r>
              <a:rPr b="0" dirty="0"/>
              <a:t>?</a:t>
            </a:r>
          </a:p>
          <a:p>
            <a:pPr marL="457200" indent="-304800" defTabSz="914400">
              <a:lnSpc>
                <a:spcPct val="80000"/>
              </a:lnSpc>
              <a:buClr>
                <a:srgbClr val="000000"/>
              </a:buClr>
              <a:buSzPts val="1200"/>
              <a:buFont typeface="Calibri"/>
              <a:buChar char="●"/>
              <a:defRPr sz="1200" b="1" spc="-24">
                <a:latin typeface="Calibri"/>
                <a:ea typeface="Calibri"/>
                <a:cs typeface="Calibri"/>
                <a:sym typeface="Calibri"/>
              </a:defRPr>
            </a:pPr>
            <a:r>
              <a:rPr b="0" dirty="0"/>
              <a:t>We’ll look at some of the theory of Systems 1 and 2 that describes these </a:t>
            </a:r>
            <a:r>
              <a:rPr b="0" dirty="0" err="1"/>
              <a:t>behaviours</a:t>
            </a:r>
            <a:r>
              <a:rPr b="0" dirty="0"/>
              <a:t>.</a:t>
            </a:r>
          </a:p>
          <a:p>
            <a:pPr marL="457200" indent="-304800" defTabSz="914400">
              <a:lnSpc>
                <a:spcPct val="80000"/>
              </a:lnSpc>
              <a:buClr>
                <a:srgbClr val="000000"/>
              </a:buClr>
              <a:buSzPts val="1200"/>
              <a:buFont typeface="Calibri"/>
              <a:buChar char="●"/>
              <a:defRPr sz="1200" b="1" spc="-24">
                <a:latin typeface="Calibri"/>
                <a:ea typeface="Calibri"/>
                <a:cs typeface="Calibri"/>
                <a:sym typeface="Calibri"/>
              </a:defRPr>
            </a:pPr>
            <a:r>
              <a:rPr b="0" dirty="0"/>
              <a:t>But before we explain this theory, we want you to experience systems 1 and 2 in action”</a:t>
            </a:r>
          </a:p>
          <a:p>
            <a:pPr defTabSz="914400">
              <a:lnSpc>
                <a:spcPct val="80000"/>
              </a:lnSpc>
              <a:defRPr sz="1200" b="1" spc="-24">
                <a:latin typeface="Calibri"/>
                <a:ea typeface="Calibri"/>
                <a:cs typeface="Calibri"/>
                <a:sym typeface="Calibri"/>
              </a:defRPr>
            </a:pPr>
            <a:endParaRPr b="0" dirty="0"/>
          </a:p>
          <a:p>
            <a:pPr defTabSz="914400">
              <a:lnSpc>
                <a:spcPct val="80000"/>
              </a:lnSpc>
              <a:defRPr sz="1200" b="1" spc="-24">
                <a:solidFill>
                  <a:srgbClr val="00AEEF"/>
                </a:solidFill>
                <a:latin typeface="Calibri"/>
                <a:ea typeface="Calibri"/>
                <a:cs typeface="Calibri"/>
                <a:sym typeface="Calibri"/>
              </a:defRPr>
            </a:pPr>
            <a:r>
              <a:rPr b="0" dirty="0"/>
              <a:t>HOW TO DO IT:</a:t>
            </a:r>
          </a:p>
          <a:p>
            <a:pPr defTabSz="914400">
              <a:lnSpc>
                <a:spcPct val="80000"/>
              </a:lnSpc>
              <a:defRPr sz="1200" b="1" spc="-24">
                <a:latin typeface="Calibri"/>
                <a:ea typeface="Calibri"/>
                <a:cs typeface="Calibri"/>
                <a:sym typeface="Calibri"/>
              </a:defRPr>
            </a:pPr>
            <a:r>
              <a:rPr b="0" dirty="0"/>
              <a:t>Game with audience as a whole. You will click through slides and they will say </a:t>
            </a:r>
            <a:r>
              <a:rPr b="0" dirty="0" err="1"/>
              <a:t>colours</a:t>
            </a:r>
            <a:r>
              <a:rPr b="0" dirty="0"/>
              <a:t> </a:t>
            </a:r>
            <a:r>
              <a:rPr b="0" dirty="0" err="1"/>
              <a:t>outloud</a:t>
            </a:r>
            <a:r>
              <a:rPr b="0" dirty="0"/>
              <a:t>.</a:t>
            </a:r>
          </a:p>
          <a:p>
            <a:pPr defTabSz="914400">
              <a:lnSpc>
                <a:spcPct val="80000"/>
              </a:lnSpc>
              <a:defRPr sz="1200" b="1" spc="-24">
                <a:solidFill>
                  <a:srgbClr val="00AEEF"/>
                </a:solidFill>
                <a:latin typeface="Calibri"/>
                <a:ea typeface="Calibri"/>
                <a:cs typeface="Calibri"/>
                <a:sym typeface="Calibri"/>
              </a:defRPr>
            </a:pPr>
            <a:endParaRPr b="0" dirty="0"/>
          </a:p>
          <a:p>
            <a:pPr defTabSz="914400">
              <a:lnSpc>
                <a:spcPct val="80000"/>
              </a:lnSpc>
              <a:defRPr sz="1200" b="1" spc="-24">
                <a:solidFill>
                  <a:srgbClr val="00AEEF"/>
                </a:solidFill>
                <a:latin typeface="Calibri"/>
                <a:ea typeface="Calibri"/>
                <a:cs typeface="Calibri"/>
                <a:sym typeface="Calibri"/>
              </a:defRPr>
            </a:pPr>
            <a:r>
              <a:rPr b="0" dirty="0"/>
              <a:t>TIMING:</a:t>
            </a:r>
          </a:p>
          <a:p>
            <a:pPr defTabSz="914400">
              <a:lnSpc>
                <a:spcPct val="80000"/>
              </a:lnSpc>
              <a:defRPr sz="1200" b="1" spc="-24">
                <a:latin typeface="Calibri"/>
                <a:ea typeface="Calibri"/>
                <a:cs typeface="Calibri"/>
                <a:sym typeface="Calibri"/>
              </a:defRPr>
            </a:pPr>
            <a:r>
              <a:rPr b="0" dirty="0"/>
              <a:t>1 min</a:t>
            </a:r>
            <a:endParaRPr b="0" dirty="0">
              <a:solidFill>
                <a:srgbClr val="FF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noRot="1" noChangeAspect="1"/>
          </p:cNvSpPr>
          <p:nvPr>
            <p:ph type="sldImg"/>
          </p:nvPr>
        </p:nvSpPr>
        <p:spPr>
          <a:xfrm>
            <a:off x="381000" y="685800"/>
            <a:ext cx="6096000" cy="3429000"/>
          </a:xfrm>
          <a:prstGeom prst="rect">
            <a:avLst/>
          </a:prstGeom>
        </p:spPr>
        <p:txBody>
          <a:bodyPr/>
          <a:lstStyle/>
          <a:p>
            <a:endParaRPr/>
          </a:p>
        </p:txBody>
      </p:sp>
      <p:sp>
        <p:nvSpPr>
          <p:cNvPr id="337" name="Shape 337"/>
          <p:cNvSpPr>
            <a:spLocks noGrp="1"/>
          </p:cNvSpPr>
          <p:nvPr>
            <p:ph type="body" sz="quarter" idx="1"/>
          </p:nvPr>
        </p:nvSpPr>
        <p:spPr>
          <a:prstGeom prst="rect">
            <a:avLst/>
          </a:prstGeom>
        </p:spPr>
        <p:txBody>
          <a:bodyPr/>
          <a:lstStyle/>
          <a:p>
            <a:pPr defTabSz="914400">
              <a:lnSpc>
                <a:spcPct val="80000"/>
              </a:lnSpc>
              <a:defRPr sz="1200" b="1" spc="-24">
                <a:solidFill>
                  <a:srgbClr val="00AEEF"/>
                </a:solidFill>
                <a:latin typeface="Calibri"/>
                <a:ea typeface="Calibri"/>
                <a:cs typeface="Calibri"/>
                <a:sym typeface="Calibri"/>
              </a:defRPr>
            </a:pPr>
            <a:r>
              <a:t>KEY MESSAGE:</a:t>
            </a:r>
          </a:p>
          <a:p>
            <a:pPr defTabSz="914400">
              <a:lnSpc>
                <a:spcPct val="80000"/>
              </a:lnSpc>
              <a:defRPr sz="1200" b="1" spc="-24">
                <a:latin typeface="Calibri"/>
                <a:ea typeface="Calibri"/>
                <a:cs typeface="Calibri"/>
                <a:sym typeface="Calibri"/>
              </a:defRPr>
            </a:pPr>
            <a:r>
              <a:t>“I’m going to put up words on the screen and together say the colours of the </a:t>
            </a:r>
            <a:r>
              <a:rPr u="sng"/>
              <a:t>fonts</a:t>
            </a:r>
            <a:r>
              <a:t>.”</a:t>
            </a:r>
          </a:p>
          <a:p>
            <a:pPr defTabSz="914400">
              <a:lnSpc>
                <a:spcPct val="80000"/>
              </a:lnSpc>
              <a:defRPr sz="1200" b="1" spc="-24">
                <a:latin typeface="Calibri"/>
                <a:ea typeface="Calibri"/>
                <a:cs typeface="Calibri"/>
                <a:sym typeface="Calibri"/>
              </a:defRPr>
            </a:pPr>
            <a:endParaRPr/>
          </a:p>
          <a:p>
            <a:pPr defTabSz="914400">
              <a:lnSpc>
                <a:spcPct val="80000"/>
              </a:lnSpc>
              <a:defRPr sz="1200" b="1" spc="-24">
                <a:solidFill>
                  <a:srgbClr val="00AEEF"/>
                </a:solidFill>
                <a:latin typeface="Calibri"/>
                <a:ea typeface="Calibri"/>
                <a:cs typeface="Calibri"/>
                <a:sym typeface="Calibri"/>
              </a:defRPr>
            </a:pPr>
            <a:r>
              <a:t>HOW TO DO IT:</a:t>
            </a:r>
          </a:p>
          <a:p>
            <a:pPr defTabSz="914400">
              <a:lnSpc>
                <a:spcPct val="80000"/>
              </a:lnSpc>
              <a:defRPr sz="1200" b="1" spc="-24">
                <a:latin typeface="Calibri"/>
                <a:ea typeface="Calibri"/>
                <a:cs typeface="Calibri"/>
                <a:sym typeface="Calibri"/>
              </a:defRPr>
            </a:pPr>
            <a:r>
              <a:t>Game with audience as a whole. You will click through slides and they will say colours outloud.</a:t>
            </a:r>
          </a:p>
          <a:p>
            <a:pPr defTabSz="914400">
              <a:lnSpc>
                <a:spcPct val="80000"/>
              </a:lnSpc>
              <a:defRPr sz="1200" b="1" spc="-24">
                <a:solidFill>
                  <a:srgbClr val="00AEEF"/>
                </a:solidFill>
                <a:latin typeface="Calibri"/>
                <a:ea typeface="Calibri"/>
                <a:cs typeface="Calibri"/>
                <a:sym typeface="Calibri"/>
              </a:defRPr>
            </a:pPr>
            <a:endParaRPr/>
          </a:p>
          <a:p>
            <a:pPr defTabSz="914400">
              <a:lnSpc>
                <a:spcPct val="80000"/>
              </a:lnSpc>
              <a:defRPr sz="1200" b="1" spc="-24">
                <a:solidFill>
                  <a:srgbClr val="00AEEF"/>
                </a:solidFill>
                <a:latin typeface="Calibri"/>
                <a:ea typeface="Calibri"/>
                <a:cs typeface="Calibri"/>
                <a:sym typeface="Calibri"/>
              </a:defRPr>
            </a:pPr>
            <a:r>
              <a:t>TIMING:</a:t>
            </a:r>
          </a:p>
          <a:p>
            <a:pPr defTabSz="914400">
              <a:lnSpc>
                <a:spcPct val="80000"/>
              </a:lnSpc>
              <a:defRPr sz="1200" b="1" spc="-24">
                <a:latin typeface="Calibri"/>
                <a:ea typeface="Calibri"/>
                <a:cs typeface="Calibri"/>
                <a:sym typeface="Calibri"/>
              </a:defRPr>
            </a:pPr>
            <a:r>
              <a:t>1 min (for colours game)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xfrm>
            <a:off x="381000" y="685800"/>
            <a:ext cx="6096000" cy="3429000"/>
          </a:xfrm>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pPr defTabSz="914400">
              <a:lnSpc>
                <a:spcPct val="80000"/>
              </a:lnSpc>
              <a:defRPr sz="1200" b="1" spc="-24">
                <a:solidFill>
                  <a:srgbClr val="00AEEF"/>
                </a:solidFill>
                <a:latin typeface="Calibri"/>
                <a:ea typeface="Calibri"/>
                <a:cs typeface="Calibri"/>
                <a:sym typeface="Calibri"/>
              </a:defRPr>
            </a:pPr>
            <a:r>
              <a:t>KEY MESSAGE:</a:t>
            </a:r>
          </a:p>
          <a:p>
            <a:pPr defTabSz="914400">
              <a:lnSpc>
                <a:spcPct val="80000"/>
              </a:lnSpc>
              <a:defRPr sz="1200" b="1" spc="-24">
                <a:latin typeface="Calibri"/>
                <a:ea typeface="Calibri"/>
                <a:cs typeface="Calibri"/>
                <a:sym typeface="Calibri"/>
              </a:defRPr>
            </a:pPr>
            <a:r>
              <a:t>“What was the difference between the first set of words and the second set? Harder? Slower?</a:t>
            </a:r>
          </a:p>
          <a:p>
            <a:pPr defTabSz="914400">
              <a:lnSpc>
                <a:spcPct val="80000"/>
              </a:lnSpc>
              <a:defRPr sz="1200" b="1" spc="-24">
                <a:latin typeface="Calibri"/>
                <a:ea typeface="Calibri"/>
                <a:cs typeface="Calibri"/>
                <a:sym typeface="Calibri"/>
              </a:defRPr>
            </a:pPr>
            <a:r>
              <a:t>You have just experienced using 2 different styles of thinking.”</a:t>
            </a:r>
          </a:p>
          <a:p>
            <a:pPr defTabSz="914400">
              <a:lnSpc>
                <a:spcPct val="80000"/>
              </a:lnSpc>
              <a:defRPr sz="1200" b="1" spc="-24">
                <a:solidFill>
                  <a:srgbClr val="00AEEF"/>
                </a:solidFill>
                <a:latin typeface="Calibri"/>
                <a:ea typeface="Calibri"/>
                <a:cs typeface="Calibri"/>
                <a:sym typeface="Calibri"/>
              </a:defRPr>
            </a:pPr>
            <a:endParaRPr/>
          </a:p>
          <a:p>
            <a:pPr defTabSz="914400">
              <a:lnSpc>
                <a:spcPct val="80000"/>
              </a:lnSpc>
              <a:defRPr sz="1200" b="1" spc="-24">
                <a:solidFill>
                  <a:srgbClr val="00AEEF"/>
                </a:solidFill>
                <a:latin typeface="Calibri"/>
                <a:ea typeface="Calibri"/>
                <a:cs typeface="Calibri"/>
                <a:sym typeface="Calibri"/>
              </a:defRPr>
            </a:pPr>
            <a:r>
              <a:t>TIMING:</a:t>
            </a:r>
          </a:p>
          <a:p>
            <a:pPr defTabSz="914400">
              <a:lnSpc>
                <a:spcPct val="80000"/>
              </a:lnSpc>
              <a:defRPr sz="1200" b="1" spc="-24">
                <a:latin typeface="Calibri"/>
                <a:ea typeface="Calibri"/>
                <a:cs typeface="Calibri"/>
                <a:sym typeface="Calibri"/>
              </a:defRPr>
            </a:pPr>
            <a:r>
              <a:t>1 min (slides 47-53)</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hape 378"/>
          <p:cNvSpPr>
            <a:spLocks noGrp="1" noRot="1" noChangeAspect="1"/>
          </p:cNvSpPr>
          <p:nvPr>
            <p:ph type="sldImg"/>
          </p:nvPr>
        </p:nvSpPr>
        <p:spPr>
          <a:xfrm>
            <a:off x="381000" y="685800"/>
            <a:ext cx="6096000" cy="3429000"/>
          </a:xfrm>
          <a:prstGeom prst="rect">
            <a:avLst/>
          </a:prstGeom>
        </p:spPr>
        <p:txBody>
          <a:bodyPr/>
          <a:lstStyle/>
          <a:p>
            <a:endParaRPr/>
          </a:p>
        </p:txBody>
      </p:sp>
      <p:sp>
        <p:nvSpPr>
          <p:cNvPr id="379" name="Shape 379"/>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A growing body of psychological research divides our decision-making into two systems. </a:t>
            </a:r>
            <a:r>
              <a:rPr dirty="0"/>
              <a:t>System 1 thinking is fast, effortless, automatic and largely involuntary - the kind of thinking that we use to take our daily commute or to react when we hear a loud noise. By contrast, System 2 is more deliberative, effortful, attentive, and voluntary. System 2 thinking is used to undertake complex thought processes like writing a job application or deciding which school to send our children. Both systems are important for getting through life effectively and efficiently but we are increasingly learning that System 1 thinking can sometimes lead us astray and we have limited capacity for System 2 thinking.</a:t>
            </a:r>
          </a:p>
          <a:p>
            <a:pPr defTabSz="914400">
              <a:lnSpc>
                <a:spcPct val="100000"/>
              </a:lnSpc>
              <a:defRPr sz="1200">
                <a:latin typeface="Calibri"/>
                <a:ea typeface="Calibri"/>
                <a:cs typeface="Calibri"/>
                <a:sym typeface="Calibri"/>
              </a:defRPr>
            </a:pPr>
            <a:endParaRPr dirty="0"/>
          </a:p>
          <a:p>
            <a:pPr defTabSz="914400">
              <a:lnSpc>
                <a:spcPct val="100000"/>
              </a:lnSpc>
              <a:defRPr sz="1200" b="1">
                <a:latin typeface="Calibri"/>
                <a:ea typeface="Calibri"/>
                <a:cs typeface="Calibri"/>
                <a:sym typeface="Calibri"/>
              </a:defRPr>
            </a:pPr>
            <a:r>
              <a:rPr dirty="0"/>
              <a:t>Intuition – </a:t>
            </a:r>
            <a:r>
              <a:rPr b="0" dirty="0"/>
              <a:t>Aggregate of past experience and assumptions</a:t>
            </a:r>
          </a:p>
          <a:p>
            <a:pPr defTabSz="914400">
              <a:lnSpc>
                <a:spcPct val="100000"/>
              </a:lnSpc>
              <a:defRPr sz="1200" b="1">
                <a:latin typeface="Calibri"/>
                <a:ea typeface="Calibri"/>
                <a:cs typeface="Calibri"/>
                <a:sym typeface="Calibri"/>
              </a:defRPr>
            </a:pPr>
            <a:r>
              <a:rPr dirty="0"/>
              <a:t>Mental short-cuts </a:t>
            </a:r>
            <a:r>
              <a:rPr b="0" dirty="0"/>
              <a:t>– we’re fast and frugal thinkers, using rules-of-thumb and instinct a lot of the time, rather than careful deliberation</a:t>
            </a:r>
          </a:p>
          <a:p>
            <a:pPr defTabSz="914400">
              <a:lnSpc>
                <a:spcPct val="100000"/>
              </a:lnSpc>
              <a:defRPr sz="1200" b="1">
                <a:latin typeface="Calibri"/>
                <a:ea typeface="Calibri"/>
                <a:cs typeface="Calibri"/>
                <a:sym typeface="Calibri"/>
              </a:defRPr>
            </a:pPr>
            <a:r>
              <a:rPr dirty="0"/>
              <a:t>Emotions</a:t>
            </a:r>
            <a:r>
              <a:rPr b="0" dirty="0"/>
              <a:t> – choices are often made on their emotional resonance, not deliberate logic</a:t>
            </a:r>
          </a:p>
          <a:p>
            <a:pPr defTabSz="914400">
              <a:lnSpc>
                <a:spcPct val="100000"/>
              </a:lnSpc>
              <a:defRPr sz="1200" b="1">
                <a:latin typeface="Calibri"/>
                <a:ea typeface="Calibri"/>
                <a:cs typeface="Calibri"/>
                <a:sym typeface="Calibri"/>
              </a:defRPr>
            </a:pPr>
            <a:r>
              <a:rPr dirty="0"/>
              <a:t>Social influence </a:t>
            </a:r>
            <a:r>
              <a:rPr b="0" dirty="0"/>
              <a:t>– we social creatures, often conforming to the masses, and use others as a source of information. </a:t>
            </a:r>
          </a:p>
          <a:p>
            <a:pPr defTabSz="914400">
              <a:lnSpc>
                <a:spcPct val="100000"/>
              </a:lnSpc>
              <a:defRPr sz="1200" b="1">
                <a:latin typeface="Calibri"/>
                <a:ea typeface="Calibri"/>
                <a:cs typeface="Calibri"/>
                <a:sym typeface="Calibri"/>
              </a:defRPr>
            </a:pPr>
            <a:r>
              <a:rPr dirty="0"/>
              <a:t>Biases</a:t>
            </a:r>
            <a:r>
              <a:rPr b="0" dirty="0"/>
              <a:t> – stereotypes, assumptions, and our tendencies to focus on some aspects of a situation and ignore others, our tendency to ignore information that doesn’t support our pre-existing opinions and beliefs.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Shape 426"/>
          <p:cNvSpPr>
            <a:spLocks noGrp="1" noRot="1" noChangeAspect="1"/>
          </p:cNvSpPr>
          <p:nvPr>
            <p:ph type="sldImg"/>
          </p:nvPr>
        </p:nvSpPr>
        <p:spPr>
          <a:xfrm>
            <a:off x="381000" y="685800"/>
            <a:ext cx="6096000" cy="3429000"/>
          </a:xfrm>
          <a:prstGeom prst="rect">
            <a:avLst/>
          </a:prstGeom>
        </p:spPr>
        <p:txBody>
          <a:bodyPr/>
          <a:lstStyle/>
          <a:p>
            <a:endParaRPr/>
          </a:p>
        </p:txBody>
      </p:sp>
      <p:sp>
        <p:nvSpPr>
          <p:cNvPr id="427" name="Shape 427"/>
          <p:cNvSpPr>
            <a:spLocks noGrp="1"/>
          </p:cNvSpPr>
          <p:nvPr>
            <p:ph type="body" sz="quarter" idx="1"/>
          </p:nvPr>
        </p:nvSpPr>
        <p:spPr>
          <a:prstGeom prst="rect">
            <a:avLst/>
          </a:prstGeom>
        </p:spPr>
        <p:txBody>
          <a:bodyPr/>
          <a:lstStyle/>
          <a:p>
            <a:pPr defTabSz="914400">
              <a:lnSpc>
                <a:spcPct val="100000"/>
              </a:lnSpc>
              <a:spcBef>
                <a:spcPts val="1500"/>
              </a:spcBef>
              <a:defRPr sz="2000" spc="-39"/>
            </a:pPr>
            <a:r>
              <a:t>The Market Efficiency Hypothesis, commonly known as the Efficient Market Hypothesis (EMH), is a fundamental concept in financial economics that suggests financial markets are "efficient" in reflecting all available information about the prices of securities. Introduced by Eugene Fama in the 1960s, EMH argues that it's impossible for investors to consistently achieve higher returns than average market returns on a risk-adjusted basis, because asset prices already incorporate and reflect all relevant information.</a:t>
            </a:r>
          </a:p>
          <a:p>
            <a:pPr defTabSz="914400">
              <a:lnSpc>
                <a:spcPct val="100000"/>
              </a:lnSpc>
              <a:spcBef>
                <a:spcPts val="1500"/>
              </a:spcBef>
              <a:defRPr sz="2000" spc="-39"/>
            </a:pPr>
            <a:r>
              <a:t>EMH is divided into three forms based on the extent of information considered to be reflected in the stock prices:</a:t>
            </a:r>
          </a:p>
          <a:p>
            <a:pPr defTabSz="914400">
              <a:lnSpc>
                <a:spcPct val="100000"/>
              </a:lnSpc>
              <a:spcBef>
                <a:spcPts val="1500"/>
              </a:spcBef>
              <a:defRPr sz="2000" spc="-39"/>
            </a:pPr>
            <a:r>
              <a:t>1. **Weak-Form Efficiency**: This form asserts that all past trading information, including historical prices and volumes, is fully reflected in stock prices. Therefore, technical analysis, which attempts to predict future stock prices based on past trends, cannot consistently outperform the market.</a:t>
            </a:r>
          </a:p>
          <a:p>
            <a:pPr defTabSz="914400">
              <a:lnSpc>
                <a:spcPct val="100000"/>
              </a:lnSpc>
              <a:spcBef>
                <a:spcPts val="1500"/>
              </a:spcBef>
              <a:defRPr sz="2000" spc="-39"/>
            </a:pPr>
            <a:r>
              <a:t>2. **Semi-Strong Form Efficiency**: According to this, all publicly available information (including past trading information, financial statements, news articles, etc.) is already reflected in stock prices. If this form of efficiency holds true, neither technical analysis nor fundamental analysis (which evaluates securities by attempting to measure their intrinsic value) would be able to consistently produce excess returns.</a:t>
            </a:r>
          </a:p>
          <a:p>
            <a:pPr defTabSz="914400">
              <a:lnSpc>
                <a:spcPct val="100000"/>
              </a:lnSpc>
              <a:spcBef>
                <a:spcPts val="1500"/>
              </a:spcBef>
              <a:defRPr sz="2000" spc="-39"/>
            </a:pPr>
            <a:r>
              <a:t>3. **Strong-Form Efficiency**: This is the most stringent form of the EMH and suggests that all information, public and private (including insider information), is fully reflected in stock prices. Under strong-form efficiency, no one can consistently achieve higher returns because even insider information is already priced into market values.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Shape 432"/>
          <p:cNvSpPr>
            <a:spLocks noGrp="1" noRot="1" noChangeAspect="1"/>
          </p:cNvSpPr>
          <p:nvPr>
            <p:ph type="sldImg"/>
          </p:nvPr>
        </p:nvSpPr>
        <p:spPr>
          <a:xfrm>
            <a:off x="381000" y="685800"/>
            <a:ext cx="6096000" cy="3429000"/>
          </a:xfrm>
          <a:prstGeom prst="rect">
            <a:avLst/>
          </a:prstGeom>
        </p:spPr>
        <p:txBody>
          <a:bodyPr/>
          <a:lstStyle/>
          <a:p>
            <a:endParaRPr/>
          </a:p>
        </p:txBody>
      </p:sp>
      <p:sp>
        <p:nvSpPr>
          <p:cNvPr id="433" name="Shape 433"/>
          <p:cNvSpPr>
            <a:spLocks noGrp="1"/>
          </p:cNvSpPr>
          <p:nvPr>
            <p:ph type="body" sz="quarter" idx="1"/>
          </p:nvPr>
        </p:nvSpPr>
        <p:spPr>
          <a:prstGeom prst="rect">
            <a:avLst/>
          </a:prstGeom>
        </p:spPr>
        <p:txBody>
          <a:bodyPr/>
          <a:lstStyle/>
          <a:p>
            <a:pPr>
              <a:lnSpc>
                <a:spcPct val="120000"/>
              </a:lnSpc>
              <a:spcBef>
                <a:spcPts val="1500"/>
              </a:spcBef>
              <a:defRPr sz="2000"/>
            </a:pPr>
            <a:r>
              <a:t>Standard Portfolio Theory, often referred to as Modern Portfolio Theory (MPT), is a foundational financial concept introduced by Harry Markowitz in 1952. It's centered on the idea of optimizing the balance between risk and return in an investment portfolio. Some of its core principles are:</a:t>
            </a:r>
          </a:p>
          <a:p>
            <a:pPr>
              <a:lnSpc>
                <a:spcPct val="120000"/>
              </a:lnSpc>
              <a:spcBef>
                <a:spcPts val="1500"/>
              </a:spcBef>
              <a:defRPr sz="2000"/>
            </a:pPr>
            <a:r>
              <a:rPr b="1"/>
              <a:t>1. Diversification:</a:t>
            </a:r>
            <a:r>
              <a:t> MPT emphasizes the importance of diversifying investments to reduce risk. By holding a mix of assets that don’t move in tandem (i.e., their prices don’t increase or decrease together), an investor can lower the overall volatility of their portfolio.</a:t>
            </a:r>
          </a:p>
          <a:p>
            <a:pPr>
              <a:lnSpc>
                <a:spcPct val="120000"/>
              </a:lnSpc>
              <a:spcBef>
                <a:spcPts val="1500"/>
              </a:spcBef>
              <a:defRPr sz="2000"/>
            </a:pPr>
            <a:r>
              <a:rPr b="1"/>
              <a:t>2.Risk and Return: </a:t>
            </a:r>
            <a:r>
              <a:t>Risk is typically quantified as the standard deviation of returns, representing the volatility or the degree to which an asset's returns vary from its average return. The theory assumes that investors are risk-averse; they prefer a higher return to a lower one and a lower risk to a higher one, all else being equal.</a:t>
            </a:r>
          </a:p>
          <a:p>
            <a:pPr>
              <a:lnSpc>
                <a:spcPct val="120000"/>
              </a:lnSpc>
              <a:spcBef>
                <a:spcPts val="1500"/>
              </a:spcBef>
              <a:defRPr sz="2000"/>
            </a:pPr>
            <a:r>
              <a:rPr b="1"/>
              <a:t>3. Correlation: </a:t>
            </a:r>
            <a:r>
              <a:t>The theory places significant importance on the correlation between asset returns. Assets with low or negative correlations are preferred for diversification because they help in reducing the portfolio’s overall risk.</a:t>
            </a:r>
          </a:p>
          <a:p>
            <a:pPr>
              <a:lnSpc>
                <a:spcPct val="120000"/>
              </a:lnSpc>
              <a:spcBef>
                <a:spcPts val="1500"/>
              </a:spcBef>
              <a:defRPr sz="2000"/>
            </a:pPr>
            <a:r>
              <a:t>In practice, applying Standard Portfolio Theory involves selecting a mix of investments that aligns with an investor’s risk tolerance while aiming for the maximum possible return. This involves careful analysis of each asset’s expected return, risk, and how it correlates with other assets in the portfolio. Financial advisors and investment funds widely use MPT principles to build and manage portfolios for their clients.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Shape 438"/>
          <p:cNvSpPr>
            <a:spLocks noGrp="1" noRot="1" noChangeAspect="1"/>
          </p:cNvSpPr>
          <p:nvPr>
            <p:ph type="sldImg"/>
          </p:nvPr>
        </p:nvSpPr>
        <p:spPr>
          <a:xfrm>
            <a:off x="381000" y="685800"/>
            <a:ext cx="6096000" cy="3429000"/>
          </a:xfrm>
          <a:prstGeom prst="rect">
            <a:avLst/>
          </a:prstGeom>
        </p:spPr>
        <p:txBody>
          <a:bodyPr/>
          <a:lstStyle/>
          <a:p>
            <a:endParaRPr/>
          </a:p>
        </p:txBody>
      </p:sp>
      <p:sp>
        <p:nvSpPr>
          <p:cNvPr id="439" name="Shape 439"/>
          <p:cNvSpPr>
            <a:spLocks noGrp="1"/>
          </p:cNvSpPr>
          <p:nvPr>
            <p:ph type="body" sz="quarter" idx="1"/>
          </p:nvPr>
        </p:nvSpPr>
        <p:spPr>
          <a:prstGeom prst="rect">
            <a:avLst/>
          </a:prstGeom>
        </p:spPr>
        <p:txBody>
          <a:bodyPr/>
          <a:lstStyle/>
          <a:p>
            <a:pPr defTabSz="914400">
              <a:lnSpc>
                <a:spcPct val="100000"/>
              </a:lnSpc>
              <a:spcBef>
                <a:spcPts val="1500"/>
              </a:spcBef>
              <a:defRPr sz="2000" spc="-39"/>
            </a:pPr>
            <a:r>
              <a:t>The Standard Life-Cycle Theory, often referenced in economics and personal finance, is a theory that describes how individuals plan their consumption and savings behaviour over the course of their lifetime. This theory, attributed to the work of economists Franco Modigliani and his colleagues, underpins the Life-Cycle Hypothesis (LCH). Here’s an outline of its key concepts:</a:t>
            </a:r>
          </a:p>
          <a:p>
            <a:pPr defTabSz="914400">
              <a:lnSpc>
                <a:spcPct val="100000"/>
              </a:lnSpc>
              <a:spcBef>
                <a:spcPts val="1500"/>
              </a:spcBef>
              <a:defRPr sz="2000" spc="-39"/>
            </a:pPr>
            <a:r>
              <a:rPr b="1"/>
              <a:t>Consumption Smoothing:</a:t>
            </a:r>
            <a:r>
              <a:t> Central to the Life-Cycle Theory is the idea of consumption smoothing. Individuals prefer to maintain a stable consumption level throughout their life, rather than experiencing significant fluctuations based on their income at any given time. This implies that people save during their working years when income exceeds consumption needs and draw down their savings during retirement.</a:t>
            </a:r>
          </a:p>
          <a:p>
            <a:pPr defTabSz="914400">
              <a:lnSpc>
                <a:spcPct val="100000"/>
              </a:lnSpc>
              <a:spcBef>
                <a:spcPts val="1500"/>
              </a:spcBef>
              <a:defRPr sz="2000" spc="-39"/>
            </a:pPr>
            <a:r>
              <a:rPr b="1"/>
              <a:t>Income Patterns:</a:t>
            </a:r>
            <a:r>
              <a:t> An individual’s income typically follows a predictable pattern – generally lower at the beginning and end of the work life, and higher during peak working years. Savings are thus accumulated in anticipation of retirement, when income significantly drops.</a:t>
            </a:r>
          </a:p>
          <a:p>
            <a:pPr defTabSz="914400">
              <a:lnSpc>
                <a:spcPct val="100000"/>
              </a:lnSpc>
              <a:spcBef>
                <a:spcPts val="1500"/>
              </a:spcBef>
              <a:defRPr sz="2000" spc="-39"/>
            </a:pPr>
            <a:r>
              <a:rPr b="1"/>
              <a:t>Forward-looking Behaviour:</a:t>
            </a:r>
            <a:r>
              <a:t> The Life-Cycle Theory says that individuals make forward-looking financial decisions based on their entire lifecycle. They estimate their lifetime income and plan their savings and consumption accordingly to smooth out their consumption over their lifespan.</a:t>
            </a:r>
          </a:p>
          <a:p>
            <a:pPr defTabSz="914400">
              <a:lnSpc>
                <a:spcPct val="100000"/>
              </a:lnSpc>
              <a:spcBef>
                <a:spcPts val="1500"/>
              </a:spcBef>
              <a:defRPr sz="2000" spc="-39"/>
            </a:pPr>
            <a:r>
              <a:t>This theory underpins a lots of things. For example, pensions and social security are both based on this model  the life-cycle model. These income sources allow for greater consumption smoothing by providing a predictable income stream in retirement, reducing the need for personal savings to some extent. Young individuals, for example, might borrow to invest in education or purchase a home, expecting that their future income will allow them to pay off this debt.</a:t>
            </a:r>
          </a:p>
          <a:p>
            <a:pPr defTabSz="914400">
              <a:lnSpc>
                <a:spcPct val="100000"/>
              </a:lnSpc>
              <a:spcBef>
                <a:spcPts val="1500"/>
              </a:spcBef>
              <a:defRPr sz="2000" spc="-39"/>
            </a:pPr>
            <a:r>
              <a:t>The Life-Cycle Theory has profound implications for personal financial planning, suggesting that individuals should consider their long-term income and consumption patterns when making decisions about savings, investment, and spending. It also has implications for government policies on pensions, taxation, and social welfare.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Shape 444"/>
          <p:cNvSpPr>
            <a:spLocks noGrp="1" noRot="1" noChangeAspect="1"/>
          </p:cNvSpPr>
          <p:nvPr>
            <p:ph type="sldImg"/>
          </p:nvPr>
        </p:nvSpPr>
        <p:spPr>
          <a:xfrm>
            <a:off x="381000" y="685800"/>
            <a:ext cx="6096000" cy="3429000"/>
          </a:xfrm>
          <a:prstGeom prst="rect">
            <a:avLst/>
          </a:prstGeom>
        </p:spPr>
        <p:txBody>
          <a:bodyPr/>
          <a:lstStyle/>
          <a:p>
            <a:endParaRPr/>
          </a:p>
        </p:txBody>
      </p:sp>
      <p:sp>
        <p:nvSpPr>
          <p:cNvPr id="445" name="Shape 445"/>
          <p:cNvSpPr>
            <a:spLocks noGrp="1"/>
          </p:cNvSpPr>
          <p:nvPr>
            <p:ph type="body" sz="quarter" idx="1"/>
          </p:nvPr>
        </p:nvSpPr>
        <p:spPr>
          <a:prstGeom prst="rect">
            <a:avLst/>
          </a:prstGeom>
        </p:spPr>
        <p:txBody>
          <a:bodyPr/>
          <a:lstStyle/>
          <a:p>
            <a:pPr defTabSz="914400">
              <a:lnSpc>
                <a:spcPct val="100000"/>
              </a:lnSpc>
              <a:spcBef>
                <a:spcPts val="1500"/>
              </a:spcBef>
              <a:defRPr sz="2000" spc="-39"/>
            </a:pPr>
            <a:r>
              <a:t>Standard Asset-Price Theory, often discussed within the realms of financial economics, revolves around understanding and explaining how assets are priced in the market. This theory encompasses various models and principles that seek to predict the prices of assets based on their inherent risk, expected returns, and the overall market dynamics. Here’s a look at some key concepts and models integral to this theory:</a:t>
            </a:r>
          </a:p>
          <a:p>
            <a:pPr defTabSz="914400">
              <a:lnSpc>
                <a:spcPct val="100000"/>
              </a:lnSpc>
              <a:spcBef>
                <a:spcPts val="1500"/>
              </a:spcBef>
              <a:defRPr sz="2000" spc="-39"/>
            </a:pPr>
            <a:r>
              <a:t>Efficient Market Hypothesis (EMH): Central to asset pricing theory, the EMH asserts that asset prices fully reflect all available information. This means that it's impossible to consistently achieve higher returns without taking on additional risk, as prices always incorporate and reflect the true value of the asset. EMH is categorized into three forms: weak, semi-strong, and strong, each differing in terms of the information considered to be reflected in asset prices.</a:t>
            </a:r>
          </a:p>
          <a:p>
            <a:pPr defTabSz="914400">
              <a:lnSpc>
                <a:spcPct val="100000"/>
              </a:lnSpc>
              <a:spcBef>
                <a:spcPts val="1500"/>
              </a:spcBef>
              <a:defRPr sz="2000" spc="-39"/>
            </a:pPr>
            <a:r>
              <a:t>Capital Asset Pricing Model (CAPM): The CAPM provides a framework to assess the expected return on an investment given its risk relative to the market. It introduces the concept of the beta coefficient, which measures an asset’s volatility or risk compared to the broader market. The model posits that investors require a higher expected return to compensate for higher risk.</a:t>
            </a:r>
          </a:p>
          <a:p>
            <a:pPr defTabSz="914400">
              <a:lnSpc>
                <a:spcPct val="100000"/>
              </a:lnSpc>
              <a:spcBef>
                <a:spcPts val="1500"/>
              </a:spcBef>
              <a:defRPr sz="2000" spc="-39"/>
            </a:pPr>
            <a:endParaRPr/>
          </a:p>
          <a:p>
            <a:pPr defTabSz="914400">
              <a:lnSpc>
                <a:spcPct val="100000"/>
              </a:lnSpc>
              <a:spcBef>
                <a:spcPts val="1500"/>
              </a:spcBef>
              <a:defRPr sz="2000" spc="-39"/>
            </a:pPr>
            <a:r>
              <a:t>Arbitrage Pricing Theory (APT): APT is a multi-factor model that suggests asset prices are influenced by several economic factors or risks, unlike the CAPM, which considers only the market risk. These factors could include inflation rates, interest rates, and GDP growth, among others. The theory argues that arbitrage opportunities (buying undervalued and selling overvalued assets) will bring prices to their correct levels, based on the sensitivity of the asset’s return to these factors.</a:t>
            </a:r>
          </a:p>
          <a:p>
            <a:pPr defTabSz="914400">
              <a:lnSpc>
                <a:spcPct val="100000"/>
              </a:lnSpc>
              <a:spcBef>
                <a:spcPts val="1500"/>
              </a:spcBef>
              <a:defRPr sz="2000" spc="-39"/>
            </a:pPr>
            <a:endParaRPr/>
          </a:p>
          <a:p>
            <a:pPr defTabSz="914400">
              <a:lnSpc>
                <a:spcPct val="100000"/>
              </a:lnSpc>
              <a:spcBef>
                <a:spcPts val="1500"/>
              </a:spcBef>
              <a:defRPr sz="2000" spc="-39"/>
            </a:pPr>
            <a:r>
              <a:t>Fundamental Analysis: This approach involves evaluating the intrinsic value of an asset by examining related economic, financial, and other qualitative and quantitative factors. Fundamental analysts believe that the market may overvalue or undervalue an asset in the short term, but eventually, the asset's price will adjust to reflect its true fundamental value.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xfrm>
            <a:off x="381000" y="685800"/>
            <a:ext cx="6096000" cy="3429000"/>
          </a:xfrm>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p>
            <a:pPr defTabSz="914400">
              <a:lnSpc>
                <a:spcPct val="80000"/>
              </a:lnSpc>
              <a:defRPr sz="1200" b="1" spc="-24">
                <a:solidFill>
                  <a:srgbClr val="00AEEF"/>
                </a:solidFill>
                <a:latin typeface="Calibri"/>
                <a:ea typeface="Calibri"/>
                <a:cs typeface="Calibri"/>
                <a:sym typeface="Calibri"/>
              </a:defRPr>
            </a:pPr>
            <a:r>
              <a:t>HOW TO DO IT:</a:t>
            </a:r>
          </a:p>
          <a:p>
            <a:pPr defTabSz="914400">
              <a:lnSpc>
                <a:spcPct val="80000"/>
              </a:lnSpc>
              <a:defRPr sz="1200" b="1" spc="-24">
                <a:latin typeface="Calibri"/>
                <a:ea typeface="Calibri"/>
                <a:cs typeface="Calibri"/>
                <a:sym typeface="Calibri"/>
              </a:defRPr>
            </a:pPr>
            <a:r>
              <a:t>Read the words aloud. </a:t>
            </a:r>
            <a:r>
              <a:rPr i="1"/>
              <a:t>Wait about 10 more seconds. </a:t>
            </a:r>
          </a:p>
          <a:p>
            <a:pPr defTabSz="914400">
              <a:lnSpc>
                <a:spcPct val="80000"/>
              </a:lnSpc>
              <a:defRPr sz="1200" b="1" spc="-24">
                <a:latin typeface="Calibri"/>
                <a:ea typeface="Calibri"/>
                <a:cs typeface="Calibri"/>
                <a:sym typeface="Calibri"/>
              </a:defRPr>
            </a:pPr>
            <a:endParaRPr i="1"/>
          </a:p>
          <a:p>
            <a:pPr defTabSz="914400">
              <a:lnSpc>
                <a:spcPct val="80000"/>
              </a:lnSpc>
              <a:defRPr sz="1200" b="1" spc="-24">
                <a:solidFill>
                  <a:srgbClr val="00AEEF"/>
                </a:solidFill>
                <a:latin typeface="Calibri"/>
                <a:ea typeface="Calibri"/>
                <a:cs typeface="Calibri"/>
                <a:sym typeface="Calibri"/>
              </a:defRPr>
            </a:pPr>
            <a:r>
              <a:t>TIMING:</a:t>
            </a:r>
          </a:p>
          <a:p>
            <a:pPr defTabSz="914400">
              <a:lnSpc>
                <a:spcPct val="80000"/>
              </a:lnSpc>
              <a:defRPr sz="1200" b="1" spc="-24">
                <a:solidFill>
                  <a:srgbClr val="080000"/>
                </a:solidFill>
                <a:latin typeface="Calibri"/>
                <a:ea typeface="Calibri"/>
                <a:cs typeface="Calibri"/>
                <a:sym typeface="Calibri"/>
              </a:defRPr>
            </a:pPr>
            <a:r>
              <a:t>30 sec</a:t>
            </a:r>
          </a:p>
          <a:p>
            <a:pPr defTabSz="914400">
              <a:lnSpc>
                <a:spcPct val="80000"/>
              </a:lnSpc>
              <a:defRPr sz="1200" b="1" spc="-24">
                <a:latin typeface="Calibri"/>
                <a:ea typeface="Calibri"/>
                <a:cs typeface="Calibri"/>
                <a:sym typeface="Calibri"/>
              </a:defRPr>
            </a:pPr>
            <a:endParaRPr/>
          </a:p>
          <a:p>
            <a:pPr defTabSz="914400">
              <a:lnSpc>
                <a:spcPct val="80000"/>
              </a:lnSpc>
              <a:defRPr sz="1200" b="1" i="1" spc="-24">
                <a:latin typeface="Calibri"/>
                <a:ea typeface="Calibri"/>
                <a:cs typeface="Calibri"/>
                <a:sym typeface="Calibri"/>
              </a:defRPr>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i="0" dirty="0">
                <a:solidFill>
                  <a:srgbClr val="0D0D0D"/>
                </a:solidFill>
                <a:effectLst/>
                <a:highlight>
                  <a:srgbClr val="FFFFFF"/>
                </a:highlight>
                <a:latin typeface="Söhne"/>
              </a:rPr>
              <a:t>humans strive to make rational choices, their cognitive capacity to process and </a:t>
            </a:r>
            <a:r>
              <a:rPr lang="en-GB" b="0" i="0" dirty="0" err="1">
                <a:solidFill>
                  <a:srgbClr val="0D0D0D"/>
                </a:solidFill>
                <a:effectLst/>
                <a:highlight>
                  <a:srgbClr val="FFFFFF"/>
                </a:highlight>
                <a:latin typeface="Söhne"/>
              </a:rPr>
              <a:t>analyze</a:t>
            </a:r>
            <a:r>
              <a:rPr lang="en-GB" b="0" i="0" dirty="0">
                <a:solidFill>
                  <a:srgbClr val="0D0D0D"/>
                </a:solidFill>
                <a:effectLst/>
                <a:highlight>
                  <a:srgbClr val="FFFFFF"/>
                </a:highlight>
                <a:latin typeface="Söhne"/>
              </a:rPr>
              <a:t> information is limited. Additionally, individuals operate under constraints such as limited time, information, and computational abilities. Therefore, instead of optimizing, people often settle for satisfactory solutions that </a:t>
            </a:r>
            <a:r>
              <a:rPr lang="en-GB" b="0" i="0" dirty="0" err="1">
                <a:solidFill>
                  <a:srgbClr val="0D0D0D"/>
                </a:solidFill>
                <a:effectLst/>
                <a:highlight>
                  <a:srgbClr val="FFFFFF"/>
                </a:highlight>
                <a:latin typeface="Söhne"/>
              </a:rPr>
              <a:t>fulfill</a:t>
            </a:r>
            <a:r>
              <a:rPr lang="en-GB" b="0" i="0" dirty="0">
                <a:solidFill>
                  <a:srgbClr val="0D0D0D"/>
                </a:solidFill>
                <a:effectLst/>
                <a:highlight>
                  <a:srgbClr val="FFFFFF"/>
                </a:highlight>
                <a:latin typeface="Söhne"/>
              </a:rPr>
              <a:t> their needs or goals adequately, rather than the best possible outcome. </a:t>
            </a:r>
            <a:endParaRPr lang="en-PT" dirty="0"/>
          </a:p>
        </p:txBody>
      </p:sp>
    </p:spTree>
    <p:extLst>
      <p:ext uri="{BB962C8B-B14F-4D97-AF65-F5344CB8AC3E}">
        <p14:creationId xmlns:p14="http://schemas.microsoft.com/office/powerpoint/2010/main" val="2471167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dirty="0"/>
              <a:t>Developed by Hersh </a:t>
            </a:r>
            <a:r>
              <a:rPr lang="en-GB" dirty="0" err="1"/>
              <a:t>Shefrin</a:t>
            </a:r>
            <a:r>
              <a:rPr lang="en-GB" dirty="0"/>
              <a:t> and Meir Statman in the late 1990s and early 2000s, BPT challenges the classical view that investors solely aim to maximize returns for a given level of risk. Instead, it suggests that investors create portfolios based on layers of goals that reflect different aspects of their financial needs and desires, often leading to </a:t>
            </a:r>
            <a:r>
              <a:rPr lang="en-GB" dirty="0" err="1"/>
              <a:t>behaviors</a:t>
            </a:r>
            <a:r>
              <a:rPr lang="en-GB" dirty="0"/>
              <a:t> and choices that deviate from those predicted by traditional financial theories.</a:t>
            </a:r>
          </a:p>
          <a:p>
            <a:endParaRPr lang="en-PT" dirty="0"/>
          </a:p>
        </p:txBody>
      </p:sp>
    </p:spTree>
    <p:extLst>
      <p:ext uri="{BB962C8B-B14F-4D97-AF65-F5344CB8AC3E}">
        <p14:creationId xmlns:p14="http://schemas.microsoft.com/office/powerpoint/2010/main" val="852791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Shape 515"/>
          <p:cNvSpPr>
            <a:spLocks noGrp="1" noRot="1" noChangeAspect="1"/>
          </p:cNvSpPr>
          <p:nvPr>
            <p:ph type="sldImg"/>
          </p:nvPr>
        </p:nvSpPr>
        <p:spPr>
          <a:xfrm>
            <a:off x="381000" y="685800"/>
            <a:ext cx="6096000" cy="3429000"/>
          </a:xfrm>
          <a:prstGeom prst="rect">
            <a:avLst/>
          </a:prstGeom>
        </p:spPr>
        <p:txBody>
          <a:bodyPr/>
          <a:lstStyle/>
          <a:p>
            <a:endParaRPr/>
          </a:p>
        </p:txBody>
      </p:sp>
      <p:sp>
        <p:nvSpPr>
          <p:cNvPr id="516" name="Shape 516"/>
          <p:cNvSpPr>
            <a:spLocks noGrp="1"/>
          </p:cNvSpPr>
          <p:nvPr>
            <p:ph type="body" sz="quarter" idx="1"/>
          </p:nvPr>
        </p:nvSpPr>
        <p:spPr>
          <a:prstGeom prst="rect">
            <a:avLst/>
          </a:prstGeom>
        </p:spPr>
        <p:txBody>
          <a:bodyPr/>
          <a:lstStyle/>
          <a:p>
            <a:pPr>
              <a:lnSpc>
                <a:spcPct val="100000"/>
              </a:lnSpc>
              <a:spcBef>
                <a:spcPts val="1500"/>
              </a:spcBef>
              <a:defRPr sz="2000"/>
            </a:pPr>
            <a:r>
              <a:rPr dirty="0"/>
              <a:t>Examples:</a:t>
            </a:r>
          </a:p>
          <a:p>
            <a:pPr>
              <a:lnSpc>
                <a:spcPct val="100000"/>
              </a:lnSpc>
              <a:spcBef>
                <a:spcPts val="1500"/>
              </a:spcBef>
              <a:defRPr sz="2000"/>
            </a:pPr>
            <a:r>
              <a:rPr dirty="0"/>
              <a:t>1. Consider an investor who organizes their savings into three main buckets: a savings account for emergency funds, a conservative mix of bonds and stocks for retirement savings, and a speculative account for investing in high-risk, high-reward stocks. This approach contradicts traditional portfolio theory, which would advocate for a single, optimally diversified portfolio. Instead, the investor's choice reflects a preference for security and potential growth, influenced by psychological comfort rather than mathematical optimization.</a:t>
            </a:r>
          </a:p>
          <a:p>
            <a:pPr>
              <a:lnSpc>
                <a:spcPct val="100000"/>
              </a:lnSpc>
              <a:spcBef>
                <a:spcPts val="1500"/>
              </a:spcBef>
              <a:defRPr sz="2000"/>
            </a:pPr>
            <a:r>
              <a:rPr dirty="0"/>
              <a:t>2. An investor experiencing significant losses in the speculative part of their portfolio may irrationally sell off these investments in a downturn to prevent further losses, despite the long-term potential for recovery. This behavior, driven by the pain of loss (loss aversion), leads to selling low and potentially buying high later, deviating from the rational decision-making model of buying low and selling high.</a:t>
            </a:r>
          </a:p>
          <a:p>
            <a:pPr>
              <a:lnSpc>
                <a:spcPct val="100000"/>
              </a:lnSpc>
              <a:spcBef>
                <a:spcPts val="1500"/>
              </a:spcBef>
              <a:defRPr sz="2000"/>
            </a:pPr>
            <a:r>
              <a:rPr dirty="0"/>
              <a:t>3. An investor overly confident in their ability to select winning stocks might allocate a disproportionate amount of their portfolio to individual stocks they believe will outperform, underestimating the risks involved. This behavior often results in insufficient diversification and potentially higher volatility and losses, showcasing how overconfidence bias can lead to suboptimal investment decisions.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Shape 525"/>
          <p:cNvSpPr>
            <a:spLocks noGrp="1" noRot="1" noChangeAspect="1"/>
          </p:cNvSpPr>
          <p:nvPr>
            <p:ph type="sldImg"/>
          </p:nvPr>
        </p:nvSpPr>
        <p:spPr>
          <a:xfrm>
            <a:off x="381000" y="685800"/>
            <a:ext cx="6096000" cy="3429000"/>
          </a:xfrm>
          <a:prstGeom prst="rect">
            <a:avLst/>
          </a:prstGeom>
        </p:spPr>
        <p:txBody>
          <a:bodyPr/>
          <a:lstStyle/>
          <a:p>
            <a:endParaRPr/>
          </a:p>
        </p:txBody>
      </p:sp>
      <p:sp>
        <p:nvSpPr>
          <p:cNvPr id="526" name="Shape 526"/>
          <p:cNvSpPr>
            <a:spLocks noGrp="1"/>
          </p:cNvSpPr>
          <p:nvPr>
            <p:ph type="body" sz="quarter" idx="1"/>
          </p:nvPr>
        </p:nvSpPr>
        <p:spPr>
          <a:prstGeom prst="rect">
            <a:avLst/>
          </a:prstGeom>
        </p:spPr>
        <p:txBody>
          <a:bodyPr/>
          <a:lstStyle/>
          <a:p>
            <a:pPr>
              <a:lnSpc>
                <a:spcPct val="100000"/>
              </a:lnSpc>
              <a:spcBef>
                <a:spcPts val="1500"/>
              </a:spcBef>
              <a:defRPr sz="2000"/>
            </a:pPr>
            <a:r>
              <a:t>Examples:</a:t>
            </a:r>
          </a:p>
          <a:p>
            <a:pPr>
              <a:lnSpc>
                <a:spcPct val="100000"/>
              </a:lnSpc>
              <a:spcBef>
                <a:spcPts val="1500"/>
              </a:spcBef>
              <a:defRPr sz="2000"/>
            </a:pPr>
            <a:r>
              <a:rPr b="1"/>
              <a:t>Retirement Savings: </a:t>
            </a:r>
            <a:r>
              <a:t>Consider an individual who knows they should be saving for retirement but prioritizes short-term spending on vacations and luxury items instead. This behavior, influenced by present bias, leads to inadequate retirement savings. Recognizing this bias, some opt into automatic retirement savings plans that deduct contributions directly from their paycheck, helping to overcome the temptation to spend now rather than save for later.</a:t>
            </a:r>
          </a:p>
          <a:p>
            <a:pPr>
              <a:lnSpc>
                <a:spcPct val="100000"/>
              </a:lnSpc>
              <a:spcBef>
                <a:spcPts val="1500"/>
              </a:spcBef>
              <a:defRPr sz="2000"/>
            </a:pPr>
            <a:r>
              <a:rPr b="1"/>
              <a:t>Emergency Fund:</a:t>
            </a:r>
            <a:r>
              <a:t> An individual might mentally categorize a certain sum of money as an emergency fund, strictly for use in unexpected situations, while accumulating high-interest debt on credit cards for everyday expenses. This behavior, influenced by mental accounting, ignores the financial logic that paying off high-interest debt should be a priority over holding cash in low-interest accounts.</a:t>
            </a:r>
          </a:p>
          <a:p>
            <a:pPr>
              <a:lnSpc>
                <a:spcPct val="100000"/>
              </a:lnSpc>
              <a:spcBef>
                <a:spcPts val="1500"/>
              </a:spcBef>
              <a:defRPr sz="2000"/>
            </a:pPr>
            <a:r>
              <a:rPr b="1"/>
              <a:t>Paying Off Mortgages Early: </a:t>
            </a:r>
            <a:r>
              <a:t>Some individuals prioritize paying off their mortgage early over contributing to retirement accounts, even when the mortgage interest rate is low compared to the expected return on retirement savings. This decision is often driven by a strong aversion to debt and the psychological comfort of being debt-free, rather than an objective analysis of the financial trade-offs.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T" dirty="0"/>
          </a:p>
        </p:txBody>
      </p:sp>
    </p:spTree>
    <p:extLst>
      <p:ext uri="{BB962C8B-B14F-4D97-AF65-F5344CB8AC3E}">
        <p14:creationId xmlns:p14="http://schemas.microsoft.com/office/powerpoint/2010/main" val="4016911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Shape 535"/>
          <p:cNvSpPr>
            <a:spLocks noGrp="1" noRot="1" noChangeAspect="1"/>
          </p:cNvSpPr>
          <p:nvPr>
            <p:ph type="sldImg"/>
          </p:nvPr>
        </p:nvSpPr>
        <p:spPr>
          <a:xfrm>
            <a:off x="381000" y="685800"/>
            <a:ext cx="6096000" cy="3429000"/>
          </a:xfrm>
          <a:prstGeom prst="rect">
            <a:avLst/>
          </a:prstGeom>
        </p:spPr>
        <p:txBody>
          <a:bodyPr/>
          <a:lstStyle/>
          <a:p>
            <a:endParaRPr/>
          </a:p>
        </p:txBody>
      </p:sp>
      <p:sp>
        <p:nvSpPr>
          <p:cNvPr id="536" name="Shape 536"/>
          <p:cNvSpPr>
            <a:spLocks noGrp="1"/>
          </p:cNvSpPr>
          <p:nvPr>
            <p:ph type="body" sz="quarter" idx="1"/>
          </p:nvPr>
        </p:nvSpPr>
        <p:spPr>
          <a:prstGeom prst="rect">
            <a:avLst/>
          </a:prstGeom>
        </p:spPr>
        <p:txBody>
          <a:bodyPr/>
          <a:lstStyle/>
          <a:p>
            <a:pPr>
              <a:lnSpc>
                <a:spcPct val="100000"/>
              </a:lnSpc>
              <a:spcBef>
                <a:spcPts val="1500"/>
              </a:spcBef>
              <a:defRPr sz="2000"/>
            </a:pPr>
            <a:r>
              <a:rPr b="1"/>
              <a:t>Tech Bubble of the Late 1990s:</a:t>
            </a:r>
            <a:r>
              <a:t> The dot-com bubble is a classic example of behavioral asset-price dynamics. Investors, caught up in the excitement of new internet technologies, began to overvalue companies based solely on their potential, disregarding traditional metrics like earnings and cash flow. This led to a significant bubble, fueled by overoptimism and speculative behavior, which eventually burst, causing widespread losses.</a:t>
            </a:r>
          </a:p>
          <a:p>
            <a:pPr>
              <a:lnSpc>
                <a:spcPct val="100000"/>
              </a:lnSpc>
              <a:spcBef>
                <a:spcPts val="1500"/>
              </a:spcBef>
              <a:defRPr sz="2000"/>
            </a:pPr>
            <a:r>
              <a:rPr b="1"/>
              <a:t>Financial Crisis of 2007-2008: </a:t>
            </a:r>
            <a:r>
              <a:t>The lead-up to the financial crisis saw investors underestimating the risk of mortgage-backed securities and related financial products. This underestimation was partly due to overconfidence in the models used to price these assets and a failure to adequately account for the possibility of a nationwide decline in home prices. The eventual realization of these risks led to a rapid reevaluation of asset prices, contributing to the crisis.</a:t>
            </a:r>
          </a:p>
          <a:p>
            <a:pPr>
              <a:lnSpc>
                <a:spcPct val="100000"/>
              </a:lnSpc>
              <a:spcBef>
                <a:spcPts val="1500"/>
              </a:spcBef>
              <a:defRPr sz="2000"/>
            </a:pPr>
            <a:r>
              <a:rPr b="1"/>
              <a:t>Flash Crashes:</a:t>
            </a:r>
            <a:r>
              <a:t> Sudden and severe stock price declines, known as flash crashes, often cannot be explained by fundamental changes in the economy or the companies being traded. Instead, they may be driven by algorithmic trading strategies that react to market conditions in a way that amplifies price movements, reflecting a kind of 'herd behavior' among automated systems that mirrors the irrational exuberance or panic among human investors.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Shape 541"/>
          <p:cNvSpPr>
            <a:spLocks noGrp="1" noRot="1" noChangeAspect="1"/>
          </p:cNvSpPr>
          <p:nvPr>
            <p:ph type="sldImg"/>
          </p:nvPr>
        </p:nvSpPr>
        <p:spPr>
          <a:xfrm>
            <a:off x="381000" y="685800"/>
            <a:ext cx="6096000" cy="3429000"/>
          </a:xfrm>
          <a:prstGeom prst="rect">
            <a:avLst/>
          </a:prstGeom>
        </p:spPr>
        <p:txBody>
          <a:bodyPr/>
          <a:lstStyle/>
          <a:p>
            <a:endParaRPr/>
          </a:p>
        </p:txBody>
      </p:sp>
      <p:sp>
        <p:nvSpPr>
          <p:cNvPr id="542" name="Shape 542"/>
          <p:cNvSpPr>
            <a:spLocks noGrp="1"/>
          </p:cNvSpPr>
          <p:nvPr>
            <p:ph type="body" sz="quarter" idx="1"/>
          </p:nvPr>
        </p:nvSpPr>
        <p:spPr>
          <a:prstGeom prst="rect">
            <a:avLst/>
          </a:prstGeom>
        </p:spPr>
        <p:txBody>
          <a:bodyPr/>
          <a:lstStyle/>
          <a:p>
            <a:pPr defTabSz="914400">
              <a:lnSpc>
                <a:spcPct val="80000"/>
              </a:lnSpc>
              <a:defRPr sz="1200" spc="-24">
                <a:solidFill>
                  <a:srgbClr val="202122"/>
                </a:solidFill>
                <a:latin typeface="Arial"/>
                <a:ea typeface="Arial"/>
                <a:cs typeface="Arial"/>
                <a:sym typeface="Arial"/>
              </a:defRPr>
            </a:pPr>
            <a:r>
              <a:t>IPO underperformance: While IPOs can exhibit strong performance in the short term, driven by hype and initial investor enthusiasm, the long-term picture often reveals a different story. After the initial post-IPO trading period, many newly public companies tend to underperform when compared to more established counterparts or broader market indices.</a:t>
            </a:r>
          </a:p>
          <a:p>
            <a:pPr defTabSz="914400">
              <a:lnSpc>
                <a:spcPct val="80000"/>
              </a:lnSpc>
              <a:defRPr sz="1200" spc="-24">
                <a:solidFill>
                  <a:srgbClr val="202122"/>
                </a:solidFill>
                <a:latin typeface="Arial"/>
                <a:ea typeface="Arial"/>
                <a:cs typeface="Arial"/>
                <a:sym typeface="Arial"/>
              </a:defRPr>
            </a:pPr>
            <a:endParaRPr/>
          </a:p>
          <a:p>
            <a:pPr defTabSz="914400">
              <a:lnSpc>
                <a:spcPct val="80000"/>
              </a:lnSpc>
              <a:defRPr sz="1200" spc="-24">
                <a:solidFill>
                  <a:srgbClr val="202122"/>
                </a:solidFill>
                <a:latin typeface="Arial"/>
                <a:ea typeface="Arial"/>
                <a:cs typeface="Arial"/>
                <a:sym typeface="Arial"/>
              </a:defRPr>
            </a:pPr>
            <a:r>
              <a:t>Post–earnings-announcement drift or PEADis the tendency for a stock’s cumulative </a:t>
            </a:r>
            <a:r>
              <a:rPr u="sng">
                <a:hlinkClick r:id="rId3"/>
              </a:rPr>
              <a:t>abnormal returns</a:t>
            </a:r>
            <a:r>
              <a:t> to drift in the direction of an </a:t>
            </a:r>
            <a:r>
              <a:rPr u="sng">
                <a:hlinkClick r:id="rId4"/>
              </a:rPr>
              <a:t>earnings surprise</a:t>
            </a:r>
            <a:r>
              <a:t> for several weeks (even several months) following an earnings announcement. Despite the efficient market hypothesis suggesting that stock prices should adjust almost instantaneously to reflect new information, the PEAD phenomenon indicates that stock prices adjust gradually. This implies that the market does not fully incorporate the implications of the earnings surprise immediately after the announcement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Shape 549"/>
          <p:cNvSpPr>
            <a:spLocks noGrp="1" noRot="1" noChangeAspect="1"/>
          </p:cNvSpPr>
          <p:nvPr>
            <p:ph type="sldImg"/>
          </p:nvPr>
        </p:nvSpPr>
        <p:spPr>
          <a:xfrm>
            <a:off x="381000" y="685800"/>
            <a:ext cx="6096000" cy="3429000"/>
          </a:xfrm>
          <a:prstGeom prst="rect">
            <a:avLst/>
          </a:prstGeom>
        </p:spPr>
        <p:txBody>
          <a:bodyPr/>
          <a:lstStyle/>
          <a:p>
            <a:endParaRPr/>
          </a:p>
        </p:txBody>
      </p:sp>
      <p:sp>
        <p:nvSpPr>
          <p:cNvPr id="550" name="Shape 550"/>
          <p:cNvSpPr>
            <a:spLocks noGrp="1"/>
          </p:cNvSpPr>
          <p:nvPr>
            <p:ph type="body" sz="quarter" idx="1"/>
          </p:nvPr>
        </p:nvSpPr>
        <p:spPr>
          <a:prstGeom prst="rect">
            <a:avLst/>
          </a:prstGeom>
        </p:spPr>
        <p:txBody>
          <a:bodyPr/>
          <a:lstStyle/>
          <a:p>
            <a:pPr marL="457200" indent="-304800" defTabSz="914400">
              <a:lnSpc>
                <a:spcPct val="80000"/>
              </a:lnSpc>
              <a:buClr>
                <a:srgbClr val="000000"/>
              </a:buClr>
              <a:buSzPts val="1200"/>
              <a:buFont typeface="Calibri"/>
              <a:buChar char="●"/>
              <a:defRPr sz="1200" b="1" spc="-24">
                <a:latin typeface="Calibri"/>
                <a:ea typeface="Calibri"/>
                <a:cs typeface="Calibri"/>
                <a:sym typeface="Calibri"/>
              </a:defRPr>
            </a:pPr>
            <a:r>
              <a:rPr lang="en-GB" b="0" dirty="0"/>
              <a:t>The success of Automatic Enrolment in Pensions highlights the impact of designing policy to account for System 1. </a:t>
            </a:r>
          </a:p>
          <a:p>
            <a:pPr marL="457200" indent="-304800" defTabSz="914400">
              <a:lnSpc>
                <a:spcPct val="80000"/>
              </a:lnSpc>
              <a:buClr>
                <a:srgbClr val="000000"/>
              </a:buClr>
              <a:buSzPts val="1200"/>
              <a:buFont typeface="Calibri"/>
              <a:buChar char="●"/>
              <a:defRPr sz="1200" b="1" spc="-24">
                <a:solidFill>
                  <a:srgbClr val="222222"/>
                </a:solidFill>
                <a:latin typeface="Calibri"/>
                <a:ea typeface="Calibri"/>
                <a:cs typeface="Calibri"/>
                <a:sym typeface="Calibri"/>
              </a:defRPr>
            </a:pPr>
            <a:r>
              <a:rPr lang="en-GB" b="0" dirty="0"/>
              <a:t>In 2012 (before the auto enrolment) less than 47% of UK employees had an active workplace pension scheme. </a:t>
            </a:r>
          </a:p>
          <a:p>
            <a:pPr marL="457200" indent="-304800" defTabSz="914400">
              <a:lnSpc>
                <a:spcPct val="80000"/>
              </a:lnSpc>
              <a:buClr>
                <a:srgbClr val="222222"/>
              </a:buClr>
              <a:buSzPts val="1200"/>
              <a:buFont typeface="Calibri"/>
              <a:buChar char="●"/>
              <a:defRPr sz="1200" b="1" spc="-24">
                <a:solidFill>
                  <a:srgbClr val="222222"/>
                </a:solidFill>
                <a:latin typeface="Calibri"/>
                <a:ea typeface="Calibri"/>
                <a:cs typeface="Calibri"/>
                <a:sym typeface="Calibri"/>
              </a:defRPr>
            </a:pPr>
            <a:r>
              <a:rPr lang="en-GB" b="0" dirty="0"/>
              <a:t>At this time not signing up for a pension was the default - what happened if you did nothing. Behavioural insights shows us that we have a tendency to stick to  pre-selected defaults. For example, when you get a new phone - most likely you will not go through each individual setting and make changes, you will probably stick to the majority of the defaults your maker provides you with. </a:t>
            </a:r>
            <a:endParaRPr lang="en-GB" b="0" dirty="0">
              <a:solidFill>
                <a:srgbClr val="222222"/>
              </a:solidFill>
            </a:endParaRPr>
          </a:p>
          <a:p>
            <a:pPr defTabSz="914400">
              <a:lnSpc>
                <a:spcPct val="80000"/>
              </a:lnSpc>
              <a:defRPr sz="1200" b="1" spc="-24">
                <a:solidFill>
                  <a:srgbClr val="00AEEF"/>
                </a:solidFill>
                <a:latin typeface="Calibri"/>
                <a:ea typeface="Calibri"/>
                <a:cs typeface="Calibri"/>
                <a:sym typeface="Calibri"/>
              </a:defRPr>
            </a:pPr>
            <a:endParaRPr dirty="0"/>
          </a:p>
        </p:txBody>
      </p:sp>
    </p:spTree>
    <p:extLst>
      <p:ext uri="{BB962C8B-B14F-4D97-AF65-F5344CB8AC3E}">
        <p14:creationId xmlns:p14="http://schemas.microsoft.com/office/powerpoint/2010/main" val="2670019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Shape 549"/>
          <p:cNvSpPr>
            <a:spLocks noGrp="1" noRot="1" noChangeAspect="1"/>
          </p:cNvSpPr>
          <p:nvPr>
            <p:ph type="sldImg"/>
          </p:nvPr>
        </p:nvSpPr>
        <p:spPr>
          <a:xfrm>
            <a:off x="381000" y="685800"/>
            <a:ext cx="6096000" cy="3429000"/>
          </a:xfrm>
          <a:prstGeom prst="rect">
            <a:avLst/>
          </a:prstGeom>
        </p:spPr>
        <p:txBody>
          <a:bodyPr/>
          <a:lstStyle/>
          <a:p>
            <a:endParaRPr/>
          </a:p>
        </p:txBody>
      </p:sp>
      <p:sp>
        <p:nvSpPr>
          <p:cNvPr id="550" name="Shape 550"/>
          <p:cNvSpPr>
            <a:spLocks noGrp="1"/>
          </p:cNvSpPr>
          <p:nvPr>
            <p:ph type="body" sz="quarter" idx="1"/>
          </p:nvPr>
        </p:nvSpPr>
        <p:spPr>
          <a:prstGeom prst="rect">
            <a:avLst/>
          </a:prstGeom>
        </p:spPr>
        <p:txBody>
          <a:bodyPr/>
          <a:lstStyle/>
          <a:p>
            <a:pPr marL="457200" indent="-304800" defTabSz="914400">
              <a:lnSpc>
                <a:spcPct val="80000"/>
              </a:lnSpc>
              <a:buClr>
                <a:srgbClr val="000000"/>
              </a:buClr>
              <a:buSzPts val="1200"/>
              <a:buFont typeface="Calibri"/>
              <a:buChar char="●"/>
              <a:defRPr sz="1200" b="1" spc="-24">
                <a:solidFill>
                  <a:srgbClr val="222222"/>
                </a:solidFill>
                <a:latin typeface="Calibri"/>
                <a:ea typeface="Calibri"/>
                <a:cs typeface="Calibri"/>
                <a:sym typeface="Calibri"/>
              </a:defRPr>
            </a:pPr>
            <a:r>
              <a:rPr b="0" dirty="0"/>
              <a:t>By making auto enrolment the default the % of UK employees with an active workplace pension scheme went up to 76% in 2018. </a:t>
            </a:r>
          </a:p>
          <a:p>
            <a:pPr marL="457200" indent="-304800" defTabSz="914400">
              <a:lnSpc>
                <a:spcPct val="80000"/>
              </a:lnSpc>
              <a:buClr>
                <a:srgbClr val="222222"/>
              </a:buClr>
              <a:buSzPts val="1200"/>
              <a:buFont typeface="Calibri"/>
              <a:buChar char="●"/>
              <a:defRPr sz="1200" b="1" spc="-24">
                <a:solidFill>
                  <a:srgbClr val="222222"/>
                </a:solidFill>
                <a:latin typeface="Calibri"/>
                <a:ea typeface="Calibri"/>
                <a:cs typeface="Calibri"/>
                <a:sym typeface="Calibri"/>
              </a:defRPr>
            </a:pPr>
            <a:r>
              <a:rPr b="0" dirty="0"/>
              <a:t>According to economic theory, this makes no sense and shouldn’t work. It only takes about an hour to choose a pension and it affects the rest of your life - so how that decision is presented shouldn’t matter. </a:t>
            </a:r>
          </a:p>
          <a:p>
            <a:pPr marL="457200" indent="-304800" defTabSz="914400">
              <a:lnSpc>
                <a:spcPct val="80000"/>
              </a:lnSpc>
              <a:buClr>
                <a:srgbClr val="222222"/>
              </a:buClr>
              <a:buSzPts val="1200"/>
              <a:buFont typeface="Calibri"/>
              <a:buChar char="●"/>
              <a:defRPr sz="1200" b="1" spc="-24">
                <a:solidFill>
                  <a:srgbClr val="222222"/>
                </a:solidFill>
                <a:latin typeface="Calibri"/>
                <a:ea typeface="Calibri"/>
                <a:cs typeface="Calibri"/>
                <a:sym typeface="Calibri"/>
              </a:defRPr>
            </a:pPr>
            <a:r>
              <a:rPr b="0" dirty="0"/>
              <a:t>But in reality it does.  Even though we all want to spend time signing up for our pension, we don’t get around to it. So that’s the power of making things easy and designing policy to account for system 1</a:t>
            </a:r>
          </a:p>
          <a:p>
            <a:pPr marL="457200" indent="-304800" defTabSz="914400">
              <a:lnSpc>
                <a:spcPct val="80000"/>
              </a:lnSpc>
              <a:buClr>
                <a:srgbClr val="222222"/>
              </a:buClr>
              <a:buSzPts val="1200"/>
              <a:buFont typeface="Calibri"/>
              <a:buChar char="●"/>
              <a:defRPr sz="1200" b="1" spc="-24">
                <a:solidFill>
                  <a:srgbClr val="222222"/>
                </a:solidFill>
                <a:latin typeface="Calibri"/>
                <a:ea typeface="Calibri"/>
                <a:cs typeface="Calibri"/>
                <a:sym typeface="Calibri"/>
              </a:defRPr>
            </a:pPr>
            <a:r>
              <a:rPr b="0" dirty="0"/>
              <a:t>Now, in the UK more than 10 million people make additional savings of roughly £20 billion each year.</a:t>
            </a:r>
          </a:p>
          <a:p>
            <a:pPr defTabSz="914400">
              <a:lnSpc>
                <a:spcPct val="80000"/>
              </a:lnSpc>
              <a:defRPr sz="1200" b="1" spc="-24">
                <a:solidFill>
                  <a:srgbClr val="222222"/>
                </a:solidFill>
                <a:latin typeface="Calibri"/>
                <a:ea typeface="Calibri"/>
                <a:cs typeface="Calibri"/>
                <a:sym typeface="Calibri"/>
              </a:defRPr>
            </a:pPr>
            <a:endParaRPr b="0" dirty="0"/>
          </a:p>
        </p:txBody>
      </p:sp>
    </p:spTree>
    <p:extLst>
      <p:ext uri="{BB962C8B-B14F-4D97-AF65-F5344CB8AC3E}">
        <p14:creationId xmlns:p14="http://schemas.microsoft.com/office/powerpoint/2010/main" val="880193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Shape 561"/>
          <p:cNvSpPr>
            <a:spLocks noGrp="1" noRot="1" noChangeAspect="1"/>
          </p:cNvSpPr>
          <p:nvPr>
            <p:ph type="sldImg"/>
          </p:nvPr>
        </p:nvSpPr>
        <p:spPr>
          <a:xfrm>
            <a:off x="381000" y="685800"/>
            <a:ext cx="6096000" cy="3429000"/>
          </a:xfrm>
          <a:prstGeom prst="rect">
            <a:avLst/>
          </a:prstGeom>
        </p:spPr>
        <p:txBody>
          <a:bodyPr/>
          <a:lstStyle/>
          <a:p>
            <a:endParaRPr/>
          </a:p>
        </p:txBody>
      </p:sp>
      <p:sp>
        <p:nvSpPr>
          <p:cNvPr id="562" name="Shape 562"/>
          <p:cNvSpPr>
            <a:spLocks noGrp="1"/>
          </p:cNvSpPr>
          <p:nvPr>
            <p:ph type="body" sz="quarter" idx="1"/>
          </p:nvPr>
        </p:nvSpPr>
        <p:spPr>
          <a:prstGeom prst="rect">
            <a:avLst/>
          </a:prstGeom>
        </p:spPr>
        <p:txBody>
          <a:bodyPr/>
          <a:lstStyle/>
          <a:p>
            <a:r>
              <a:t>This has been a methodological and theoretical revolution. In 2002, the attribution of the Nobel Prize in Economic Science to Vernon Smith and Daniel Kahneman In 2013, the attribution of the Nobel Prize in Economic Science to Robert Shiller In 2017, and Richard Thaler gets the Nobel Prize in Economics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noRot="1" noChangeAspect="1"/>
          </p:cNvSpPr>
          <p:nvPr>
            <p:ph type="sldImg"/>
          </p:nvPr>
        </p:nvSpPr>
        <p:spPr>
          <a:xfrm>
            <a:off x="381000" y="685800"/>
            <a:ext cx="6096000" cy="3429000"/>
          </a:xfrm>
          <a:prstGeom prst="rect">
            <a:avLst/>
          </a:prstGeom>
        </p:spPr>
        <p:txBody>
          <a:bodyPr/>
          <a:lstStyle/>
          <a:p>
            <a:endParaRPr/>
          </a:p>
        </p:txBody>
      </p:sp>
      <p:sp>
        <p:nvSpPr>
          <p:cNvPr id="232" name="Shape 232"/>
          <p:cNvSpPr>
            <a:spLocks noGrp="1"/>
          </p:cNvSpPr>
          <p:nvPr>
            <p:ph type="body" sz="quarter" idx="1"/>
          </p:nvPr>
        </p:nvSpPr>
        <p:spPr>
          <a:prstGeom prst="rect">
            <a:avLst/>
          </a:prstGeom>
        </p:spPr>
        <p:txBody>
          <a:bodyPr/>
          <a:lstStyle/>
          <a:p>
            <a:pPr defTabSz="914400">
              <a:lnSpc>
                <a:spcPct val="80000"/>
              </a:lnSpc>
              <a:defRPr sz="1200" b="1" spc="-24">
                <a:solidFill>
                  <a:srgbClr val="00AEEF"/>
                </a:solidFill>
                <a:latin typeface="Calibri"/>
                <a:ea typeface="Calibri"/>
                <a:cs typeface="Calibri"/>
                <a:sym typeface="Calibri"/>
              </a:defRPr>
            </a:pPr>
            <a:r>
              <a:t>KEY MESSAGE: </a:t>
            </a:r>
            <a:r>
              <a:rPr b="0">
                <a:solidFill>
                  <a:srgbClr val="000000"/>
                </a:solidFill>
              </a:rPr>
              <a:t>“Write down words you remember”</a:t>
            </a:r>
          </a:p>
          <a:p>
            <a:pPr defTabSz="914400">
              <a:lnSpc>
                <a:spcPct val="80000"/>
              </a:lnSpc>
              <a:defRPr sz="1200" b="1" spc="-24">
                <a:latin typeface="Calibri"/>
                <a:ea typeface="Calibri"/>
                <a:cs typeface="Calibri"/>
                <a:sym typeface="Calibri"/>
              </a:defRPr>
            </a:pPr>
            <a:endParaRPr b="0">
              <a:solidFill>
                <a:srgbClr val="000000"/>
              </a:solidFill>
            </a:endParaRPr>
          </a:p>
          <a:p>
            <a:pPr defTabSz="914400">
              <a:lnSpc>
                <a:spcPct val="80000"/>
              </a:lnSpc>
              <a:defRPr sz="1200" b="1" spc="-24">
                <a:solidFill>
                  <a:srgbClr val="00AEEF"/>
                </a:solidFill>
                <a:latin typeface="Calibri"/>
                <a:ea typeface="Calibri"/>
                <a:cs typeface="Calibri"/>
                <a:sym typeface="Calibri"/>
              </a:defRPr>
            </a:pPr>
            <a:r>
              <a:t>HOW TO DO IT: </a:t>
            </a:r>
            <a:r>
              <a:rPr b="0">
                <a:solidFill>
                  <a:srgbClr val="000000"/>
                </a:solidFill>
              </a:rPr>
              <a:t>Give them 45 seconds in silence</a:t>
            </a:r>
          </a:p>
          <a:p>
            <a:pPr defTabSz="914400">
              <a:lnSpc>
                <a:spcPct val="80000"/>
              </a:lnSpc>
              <a:defRPr sz="1200" b="1" spc="-24">
                <a:latin typeface="Calibri"/>
                <a:ea typeface="Calibri"/>
                <a:cs typeface="Calibri"/>
                <a:sym typeface="Calibri"/>
              </a:defRPr>
            </a:pPr>
            <a:endParaRPr b="0">
              <a:solidFill>
                <a:srgbClr val="000000"/>
              </a:solidFill>
            </a:endParaRPr>
          </a:p>
          <a:p>
            <a:pPr defTabSz="914400">
              <a:lnSpc>
                <a:spcPct val="80000"/>
              </a:lnSpc>
              <a:defRPr sz="1200" b="1" spc="-24">
                <a:solidFill>
                  <a:srgbClr val="00AEEF"/>
                </a:solidFill>
                <a:latin typeface="Calibri"/>
                <a:ea typeface="Calibri"/>
                <a:cs typeface="Calibri"/>
                <a:sym typeface="Calibri"/>
              </a:defRPr>
            </a:pPr>
            <a:r>
              <a:t>MATERIALS: </a:t>
            </a:r>
            <a:r>
              <a:rPr b="0">
                <a:solidFill>
                  <a:srgbClr val="000000"/>
                </a:solidFill>
              </a:rPr>
              <a:t>They use phones or pen/paper to write words.</a:t>
            </a:r>
          </a:p>
          <a:p>
            <a:pPr defTabSz="914400">
              <a:lnSpc>
                <a:spcPct val="80000"/>
              </a:lnSpc>
              <a:defRPr sz="1200" b="1" spc="-24">
                <a:latin typeface="Calibri"/>
                <a:ea typeface="Calibri"/>
                <a:cs typeface="Calibri"/>
                <a:sym typeface="Calibri"/>
              </a:defRPr>
            </a:pPr>
            <a:endParaRPr b="0">
              <a:solidFill>
                <a:srgbClr val="000000"/>
              </a:solidFill>
            </a:endParaRPr>
          </a:p>
          <a:p>
            <a:pPr defTabSz="914400">
              <a:lnSpc>
                <a:spcPct val="80000"/>
              </a:lnSpc>
              <a:defRPr sz="1200" b="1" spc="-24">
                <a:solidFill>
                  <a:srgbClr val="00AEEF"/>
                </a:solidFill>
                <a:latin typeface="Calibri"/>
                <a:ea typeface="Calibri"/>
                <a:cs typeface="Calibri"/>
                <a:sym typeface="Calibri"/>
              </a:defRPr>
            </a:pPr>
            <a:r>
              <a:t>TIMING: </a:t>
            </a:r>
            <a:r>
              <a:rPr b="0">
                <a:solidFill>
                  <a:srgbClr val="080000"/>
                </a:solidFill>
              </a:rPr>
              <a:t>1 min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T" dirty="0"/>
          </a:p>
        </p:txBody>
      </p:sp>
    </p:spTree>
    <p:extLst>
      <p:ext uri="{BB962C8B-B14F-4D97-AF65-F5344CB8AC3E}">
        <p14:creationId xmlns:p14="http://schemas.microsoft.com/office/powerpoint/2010/main" val="2107383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T" dirty="0"/>
          </a:p>
        </p:txBody>
      </p:sp>
    </p:spTree>
    <p:extLst>
      <p:ext uri="{BB962C8B-B14F-4D97-AF65-F5344CB8AC3E}">
        <p14:creationId xmlns:p14="http://schemas.microsoft.com/office/powerpoint/2010/main" val="3294448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xfrm>
            <a:off x="381000" y="685800"/>
            <a:ext cx="6096000" cy="3429000"/>
          </a:xfrm>
          <a:prstGeom prst="rect">
            <a:avLst/>
          </a:prstGeom>
        </p:spPr>
        <p:txBody>
          <a:bodyPr/>
          <a:lstStyle/>
          <a:p>
            <a:endParaRPr/>
          </a:p>
        </p:txBody>
      </p:sp>
      <p:sp>
        <p:nvSpPr>
          <p:cNvPr id="246" name="Shape 246"/>
          <p:cNvSpPr>
            <a:spLocks noGrp="1"/>
          </p:cNvSpPr>
          <p:nvPr>
            <p:ph type="body" sz="quarter" idx="1"/>
          </p:nvPr>
        </p:nvSpPr>
        <p:spPr>
          <a:prstGeom prst="rect">
            <a:avLst/>
          </a:prstGeom>
        </p:spPr>
        <p:txBody>
          <a:bodyPr/>
          <a:lstStyle/>
          <a:p>
            <a:pPr defTabSz="914400">
              <a:lnSpc>
                <a:spcPct val="80000"/>
              </a:lnSpc>
              <a:defRPr sz="1200" b="1" spc="-24">
                <a:solidFill>
                  <a:srgbClr val="00AEEF"/>
                </a:solidFill>
                <a:latin typeface="Calibri"/>
                <a:ea typeface="Calibri"/>
                <a:cs typeface="Calibri"/>
                <a:sym typeface="Calibri"/>
              </a:defRPr>
            </a:pPr>
            <a:r>
              <a:t>HOW TO DO IT:</a:t>
            </a:r>
          </a:p>
          <a:p>
            <a:pPr defTabSz="914400">
              <a:lnSpc>
                <a:spcPct val="80000"/>
              </a:lnSpc>
              <a:defRPr sz="1200" b="1" spc="-24">
                <a:latin typeface="Calibri"/>
                <a:ea typeface="Calibri"/>
                <a:cs typeface="Calibri"/>
                <a:sym typeface="Calibri"/>
              </a:defRPr>
            </a:pPr>
            <a:r>
              <a:t>Read the words aloud. </a:t>
            </a:r>
            <a:r>
              <a:rPr i="1"/>
              <a:t>Wait about 10 more seconds. </a:t>
            </a:r>
          </a:p>
          <a:p>
            <a:pPr defTabSz="914400">
              <a:lnSpc>
                <a:spcPct val="80000"/>
              </a:lnSpc>
              <a:defRPr sz="1200" b="1" spc="-24">
                <a:latin typeface="Calibri"/>
                <a:ea typeface="Calibri"/>
                <a:cs typeface="Calibri"/>
                <a:sym typeface="Calibri"/>
              </a:defRPr>
            </a:pPr>
            <a:endParaRPr i="1"/>
          </a:p>
          <a:p>
            <a:pPr defTabSz="914400">
              <a:lnSpc>
                <a:spcPct val="80000"/>
              </a:lnSpc>
              <a:defRPr sz="1200" b="1" spc="-24">
                <a:solidFill>
                  <a:srgbClr val="00AEEF"/>
                </a:solidFill>
                <a:latin typeface="Calibri"/>
                <a:ea typeface="Calibri"/>
                <a:cs typeface="Calibri"/>
                <a:sym typeface="Calibri"/>
              </a:defRPr>
            </a:pPr>
            <a:r>
              <a:t>TIMING:</a:t>
            </a:r>
          </a:p>
          <a:p>
            <a:pPr defTabSz="914400">
              <a:lnSpc>
                <a:spcPct val="80000"/>
              </a:lnSpc>
              <a:defRPr sz="1200" b="1" spc="-24">
                <a:solidFill>
                  <a:srgbClr val="080000"/>
                </a:solidFill>
                <a:latin typeface="Calibri"/>
                <a:ea typeface="Calibri"/>
                <a:cs typeface="Calibri"/>
                <a:sym typeface="Calibri"/>
              </a:defRPr>
            </a:pPr>
            <a:r>
              <a:t>30 sec</a:t>
            </a:r>
          </a:p>
          <a:p>
            <a:pPr defTabSz="914400">
              <a:lnSpc>
                <a:spcPct val="80000"/>
              </a:lnSpc>
              <a:defRPr sz="1200" b="1" spc="-24">
                <a:latin typeface="Calibri"/>
                <a:ea typeface="Calibri"/>
                <a:cs typeface="Calibri"/>
                <a:sym typeface="Calibri"/>
              </a:defRPr>
            </a:pPr>
            <a:endParaRPr/>
          </a:p>
          <a:p>
            <a:pPr defTabSz="914400">
              <a:lnSpc>
                <a:spcPct val="80000"/>
              </a:lnSpc>
              <a:defRPr sz="1200" b="1" i="1" spc="-24">
                <a:latin typeface="Calibri"/>
                <a:ea typeface="Calibri"/>
                <a:cs typeface="Calibri"/>
                <a:sym typeface="Calibri"/>
              </a:defRP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noRot="1" noChangeAspect="1"/>
          </p:cNvSpPr>
          <p:nvPr>
            <p:ph type="sldImg"/>
          </p:nvPr>
        </p:nvSpPr>
        <p:spPr>
          <a:xfrm>
            <a:off x="381000" y="685800"/>
            <a:ext cx="6096000" cy="3429000"/>
          </a:xfrm>
          <a:prstGeom prst="rect">
            <a:avLst/>
          </a:prstGeom>
        </p:spPr>
        <p:txBody>
          <a:bodyPr/>
          <a:lstStyle/>
          <a:p>
            <a:endParaRPr/>
          </a:p>
        </p:txBody>
      </p:sp>
      <p:sp>
        <p:nvSpPr>
          <p:cNvPr id="256" name="Shape 256"/>
          <p:cNvSpPr>
            <a:spLocks noGrp="1"/>
          </p:cNvSpPr>
          <p:nvPr>
            <p:ph type="body" sz="quarter" idx="1"/>
          </p:nvPr>
        </p:nvSpPr>
        <p:spPr>
          <a:prstGeom prst="rect">
            <a:avLst/>
          </a:prstGeom>
        </p:spPr>
        <p:txBody>
          <a:bodyPr/>
          <a:lstStyle/>
          <a:p>
            <a:pPr defTabSz="914400">
              <a:lnSpc>
                <a:spcPct val="80000"/>
              </a:lnSpc>
              <a:defRPr sz="1200" b="1" spc="-24">
                <a:solidFill>
                  <a:srgbClr val="00AEEF"/>
                </a:solidFill>
                <a:latin typeface="Calibri"/>
                <a:ea typeface="Calibri"/>
                <a:cs typeface="Calibri"/>
                <a:sym typeface="Calibri"/>
              </a:defRPr>
            </a:pPr>
            <a:r>
              <a:t>PURPOSE:</a:t>
            </a:r>
          </a:p>
          <a:p>
            <a:pPr defTabSz="914400">
              <a:lnSpc>
                <a:spcPct val="80000"/>
              </a:lnSpc>
              <a:defRPr sz="1200" b="1" spc="-24">
                <a:solidFill>
                  <a:srgbClr val="080000"/>
                </a:solidFill>
                <a:latin typeface="Calibri"/>
                <a:ea typeface="Calibri"/>
                <a:cs typeface="Calibri"/>
                <a:sym typeface="Calibri"/>
              </a:defRPr>
            </a:pPr>
            <a:r>
              <a:t>Introduce memories are influenced by context and mental shortcuts lead to false recall.</a:t>
            </a:r>
          </a:p>
          <a:p>
            <a:pPr defTabSz="914400">
              <a:lnSpc>
                <a:spcPct val="80000"/>
              </a:lnSpc>
              <a:defRPr sz="1200" b="1" spc="-24">
                <a:solidFill>
                  <a:srgbClr val="00AEEF"/>
                </a:solidFill>
                <a:latin typeface="Calibri"/>
                <a:ea typeface="Calibri"/>
                <a:cs typeface="Calibri"/>
                <a:sym typeface="Calibri"/>
              </a:defRPr>
            </a:pPr>
            <a:endParaRPr/>
          </a:p>
          <a:p>
            <a:pPr defTabSz="914400">
              <a:lnSpc>
                <a:spcPct val="80000"/>
              </a:lnSpc>
              <a:defRPr sz="1200" b="1" spc="-24">
                <a:solidFill>
                  <a:srgbClr val="00AEEF"/>
                </a:solidFill>
                <a:latin typeface="Calibri"/>
                <a:ea typeface="Calibri"/>
                <a:cs typeface="Calibri"/>
                <a:sym typeface="Calibri"/>
              </a:defRPr>
            </a:pPr>
            <a:r>
              <a:t>KEY MESSAGE:</a:t>
            </a:r>
          </a:p>
          <a:p>
            <a:pPr defTabSz="914400">
              <a:lnSpc>
                <a:spcPct val="80000"/>
              </a:lnSpc>
              <a:defRPr sz="1200" b="1" spc="-24">
                <a:latin typeface="Calibri"/>
                <a:ea typeface="Calibri"/>
                <a:cs typeface="Calibri"/>
                <a:sym typeface="Calibri"/>
              </a:defRPr>
            </a:pPr>
            <a:r>
              <a:t>“Now, you shouldn’t feel at all bad if you were one of the people with your hand up. And I don’t just say that because I was one of you the first time I saw this. Apart from me you’re in good company: about half of the people in a room will falsely recall the word “sleep” when they get shown this list.</a:t>
            </a:r>
          </a:p>
          <a:p>
            <a:pPr defTabSz="914400">
              <a:lnSpc>
                <a:spcPct val="80000"/>
              </a:lnSpc>
              <a:defRPr sz="1200" b="1" spc="-24">
                <a:latin typeface="Calibri"/>
                <a:ea typeface="Calibri"/>
                <a:cs typeface="Calibri"/>
                <a:sym typeface="Calibri"/>
              </a:defRPr>
            </a:pPr>
            <a:endParaRPr/>
          </a:p>
          <a:p>
            <a:pPr defTabSz="914400">
              <a:lnSpc>
                <a:spcPct val="80000"/>
              </a:lnSpc>
              <a:defRPr sz="1200" b="1" spc="-24">
                <a:latin typeface="Calibri"/>
                <a:ea typeface="Calibri"/>
                <a:cs typeface="Calibri"/>
                <a:sym typeface="Calibri"/>
              </a:defRPr>
            </a:pPr>
            <a:r>
              <a:t>What your brain has done is something quite smart: it’s spotted a pattern – in this case a group of words that all have something in common – and it’s filled in the blank. </a:t>
            </a:r>
          </a:p>
          <a:p>
            <a:pPr defTabSz="914400">
              <a:lnSpc>
                <a:spcPct val="80000"/>
              </a:lnSpc>
              <a:defRPr sz="1200" b="1" spc="-24">
                <a:latin typeface="Calibri"/>
                <a:ea typeface="Calibri"/>
                <a:cs typeface="Calibri"/>
                <a:sym typeface="Calibri"/>
              </a:defRPr>
            </a:pPr>
            <a:r>
              <a:t>Our brains are wired to do this all the time; it’s how we manage the enormous amount of information thrown at us everything and don’t crumble with indecision. To optimise performance your brain engages in pattern recognition. And it’s predictable mental shortcuts like this that are at the heart of behavioural science; I’ll be talking about that in a lot more detail in about five minutes.</a:t>
            </a:r>
          </a:p>
          <a:p>
            <a:pPr defTabSz="914400">
              <a:lnSpc>
                <a:spcPct val="80000"/>
              </a:lnSpc>
              <a:defRPr sz="1200" b="1" spc="-24">
                <a:latin typeface="Calibri"/>
                <a:ea typeface="Calibri"/>
                <a:cs typeface="Calibri"/>
                <a:sym typeface="Calibri"/>
              </a:defRPr>
            </a:pPr>
            <a:r>
              <a:t>However this pattern recognition that we engage in can lead to false recall which about half of you have just experienced. </a:t>
            </a:r>
          </a:p>
          <a:p>
            <a:pPr defTabSz="914400">
              <a:lnSpc>
                <a:spcPct val="80000"/>
              </a:lnSpc>
              <a:defRPr sz="1200" b="1" spc="-24">
                <a:latin typeface="Calibri"/>
                <a:ea typeface="Calibri"/>
                <a:cs typeface="Calibri"/>
                <a:sym typeface="Calibri"/>
              </a:defRPr>
            </a:pPr>
            <a:r>
              <a:t>Our memories are influenced by context.”</a:t>
            </a:r>
          </a:p>
          <a:p>
            <a:pPr defTabSz="914400">
              <a:lnSpc>
                <a:spcPct val="80000"/>
              </a:lnSpc>
              <a:defRPr sz="1200" b="1" spc="-24">
                <a:latin typeface="Calibri"/>
                <a:ea typeface="Calibri"/>
                <a:cs typeface="Calibri"/>
                <a:sym typeface="Calibri"/>
              </a:defRPr>
            </a:pPr>
            <a:endParaRPr/>
          </a:p>
          <a:p>
            <a:pPr defTabSz="914400">
              <a:lnSpc>
                <a:spcPct val="80000"/>
              </a:lnSpc>
              <a:defRPr sz="1200" b="1" spc="-24">
                <a:solidFill>
                  <a:srgbClr val="00AEEF"/>
                </a:solidFill>
                <a:latin typeface="Calibri"/>
                <a:ea typeface="Calibri"/>
                <a:cs typeface="Calibri"/>
                <a:sym typeface="Calibri"/>
              </a:defRPr>
            </a:pPr>
            <a:r>
              <a:t>TIMING:</a:t>
            </a:r>
          </a:p>
          <a:p>
            <a:pPr defTabSz="914400">
              <a:lnSpc>
                <a:spcPct val="80000"/>
              </a:lnSpc>
              <a:defRPr sz="1200" b="1" spc="-24">
                <a:latin typeface="Calibri"/>
                <a:ea typeface="Calibri"/>
                <a:cs typeface="Calibri"/>
                <a:sym typeface="Calibri"/>
              </a:defRPr>
            </a:pPr>
            <a:r>
              <a:t>1-2 mins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2"/>
        <p:cNvGrpSpPr/>
        <p:nvPr/>
      </p:nvGrpSpPr>
      <p:grpSpPr>
        <a:xfrm>
          <a:off x="0" y="0"/>
          <a:ext cx="0" cy="0"/>
          <a:chOff x="0" y="0"/>
          <a:chExt cx="0" cy="0"/>
        </a:xfrm>
      </p:grpSpPr>
      <p:sp>
        <p:nvSpPr>
          <p:cNvPr id="5513" name="Google Shape;5513;g6f04d5632c_3_1: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4" name="Google Shape;5514;g6f04d5632c_3_1:notes"/>
          <p:cNvSpPr txBox="1">
            <a:spLocks noGrp="1"/>
          </p:cNvSpPr>
          <p:nvPr>
            <p:ph type="body" idx="1"/>
          </p:nvPr>
        </p:nvSpPr>
        <p:spPr>
          <a:xfrm>
            <a:off x="701041" y="4473892"/>
            <a:ext cx="5608200" cy="3660600"/>
          </a:xfrm>
          <a:prstGeom prst="rect">
            <a:avLst/>
          </a:prstGeom>
          <a:noFill/>
          <a:ln>
            <a:noFill/>
          </a:ln>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5515" name="Google Shape;5515;g6f04d5632c_3_1:notes"/>
          <p:cNvSpPr txBox="1">
            <a:spLocks noGrp="1"/>
          </p:cNvSpPr>
          <p:nvPr>
            <p:ph type="sldNum" idx="12"/>
          </p:nvPr>
        </p:nvSpPr>
        <p:spPr>
          <a:xfrm>
            <a:off x="3970938" y="8829968"/>
            <a:ext cx="3037800" cy="466200"/>
          </a:xfrm>
          <a:prstGeom prst="rect">
            <a:avLst/>
          </a:prstGeom>
          <a:noFill/>
          <a:ln>
            <a:noFill/>
          </a:ln>
        </p:spPr>
        <p:txBody>
          <a:bodyPr spcFirstLastPara="1" wrap="square" lIns="95550" tIns="47775" rIns="95550" bIns="47775"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noRot="1" noChangeAspect="1"/>
          </p:cNvSpPr>
          <p:nvPr>
            <p:ph type="sldImg"/>
          </p:nvPr>
        </p:nvSpPr>
        <p:spPr>
          <a:xfrm>
            <a:off x="381000" y="685800"/>
            <a:ext cx="6096000" cy="3429000"/>
          </a:xfrm>
          <a:prstGeom prst="rect">
            <a:avLst/>
          </a:prstGeom>
        </p:spPr>
        <p:txBody>
          <a:bodyPr/>
          <a:lstStyle/>
          <a:p>
            <a:endParaRPr/>
          </a:p>
        </p:txBody>
      </p:sp>
      <p:sp>
        <p:nvSpPr>
          <p:cNvPr id="283" name="Shape 283"/>
          <p:cNvSpPr>
            <a:spLocks noGrp="1"/>
          </p:cNvSpPr>
          <p:nvPr>
            <p:ph type="body" sz="quarter" idx="1"/>
          </p:nvPr>
        </p:nvSpPr>
        <p:spPr>
          <a:prstGeom prst="rect">
            <a:avLst/>
          </a:prstGeom>
        </p:spPr>
        <p:txBody>
          <a:bodyPr/>
          <a:lstStyle/>
          <a:p>
            <a:pPr defTabSz="914400">
              <a:lnSpc>
                <a:spcPct val="80000"/>
              </a:lnSpc>
              <a:defRPr sz="1200" b="1" i="1" spc="-24">
                <a:solidFill>
                  <a:srgbClr val="FF0000"/>
                </a:solidFill>
                <a:latin typeface="Calibri"/>
                <a:ea typeface="Calibri"/>
                <a:cs typeface="Calibri"/>
                <a:sym typeface="Calibri"/>
              </a:defRPr>
            </a:pPr>
            <a:r>
              <a:t>Skip if you are presenting 60 minutes only</a:t>
            </a:r>
          </a:p>
          <a:p>
            <a:pPr defTabSz="914400">
              <a:lnSpc>
                <a:spcPct val="80000"/>
              </a:lnSpc>
              <a:defRPr sz="1200" b="1" spc="-24">
                <a:solidFill>
                  <a:srgbClr val="00AEEF"/>
                </a:solidFill>
                <a:latin typeface="Calibri"/>
                <a:ea typeface="Calibri"/>
                <a:cs typeface="Calibri"/>
                <a:sym typeface="Calibri"/>
              </a:defRPr>
            </a:pPr>
            <a:endParaRPr/>
          </a:p>
          <a:p>
            <a:pPr defTabSz="914400">
              <a:lnSpc>
                <a:spcPct val="80000"/>
              </a:lnSpc>
              <a:defRPr sz="1200" b="1" spc="-24">
                <a:solidFill>
                  <a:srgbClr val="00AEEF"/>
                </a:solidFill>
                <a:latin typeface="Calibri"/>
                <a:ea typeface="Calibri"/>
                <a:cs typeface="Calibri"/>
                <a:sym typeface="Calibri"/>
              </a:defRPr>
            </a:pPr>
            <a:r>
              <a:t>PURPOSE:</a:t>
            </a:r>
          </a:p>
          <a:p>
            <a:pPr defTabSz="914400">
              <a:lnSpc>
                <a:spcPct val="80000"/>
              </a:lnSpc>
              <a:defRPr sz="1200" b="1" spc="-24">
                <a:solidFill>
                  <a:srgbClr val="080000"/>
                </a:solidFill>
                <a:latin typeface="Calibri"/>
                <a:ea typeface="Calibri"/>
                <a:cs typeface="Calibri"/>
                <a:sym typeface="Calibri"/>
              </a:defRPr>
            </a:pPr>
            <a:r>
              <a:t>Setting up preferences are also influenced by context.</a:t>
            </a:r>
          </a:p>
          <a:p>
            <a:pPr defTabSz="914400">
              <a:lnSpc>
                <a:spcPct val="80000"/>
              </a:lnSpc>
              <a:defRPr sz="1200" b="1" spc="-24">
                <a:solidFill>
                  <a:srgbClr val="00AEEF"/>
                </a:solidFill>
                <a:latin typeface="Calibri"/>
                <a:ea typeface="Calibri"/>
                <a:cs typeface="Calibri"/>
                <a:sym typeface="Calibri"/>
              </a:defRPr>
            </a:pPr>
            <a:endParaRPr/>
          </a:p>
          <a:p>
            <a:pPr defTabSz="914400">
              <a:lnSpc>
                <a:spcPct val="80000"/>
              </a:lnSpc>
              <a:defRPr sz="1200" b="1" spc="-24">
                <a:solidFill>
                  <a:srgbClr val="00AEEF"/>
                </a:solidFill>
                <a:latin typeface="Calibri"/>
                <a:ea typeface="Calibri"/>
                <a:cs typeface="Calibri"/>
                <a:sym typeface="Calibri"/>
              </a:defRPr>
            </a:pPr>
            <a:r>
              <a:t>KEY MESSAGE:</a:t>
            </a:r>
          </a:p>
          <a:p>
            <a:pPr defTabSz="914400">
              <a:lnSpc>
                <a:spcPct val="80000"/>
              </a:lnSpc>
              <a:defRPr sz="1200" b="1" spc="-24">
                <a:latin typeface="Calibri"/>
                <a:ea typeface="Calibri"/>
                <a:cs typeface="Calibri"/>
                <a:sym typeface="Calibri"/>
              </a:defRPr>
            </a:pPr>
            <a:r>
              <a:t>“Another game for you...Imagine you are considering a subscription to the Economist. You are presented with three options:</a:t>
            </a:r>
          </a:p>
          <a:p>
            <a:pPr defTabSz="914400">
              <a:lnSpc>
                <a:spcPct val="80000"/>
              </a:lnSpc>
              <a:defRPr sz="1200" b="1" spc="-24">
                <a:latin typeface="Calibri"/>
                <a:ea typeface="Calibri"/>
                <a:cs typeface="Calibri"/>
                <a:sym typeface="Calibri"/>
              </a:defRPr>
            </a:pPr>
            <a:r>
              <a:t>1. You can get an online prescription for a year for £59</a:t>
            </a:r>
          </a:p>
          <a:p>
            <a:pPr defTabSz="914400">
              <a:lnSpc>
                <a:spcPct val="80000"/>
              </a:lnSpc>
              <a:defRPr sz="1200" b="1" spc="-24">
                <a:latin typeface="Calibri"/>
                <a:ea typeface="Calibri"/>
                <a:cs typeface="Calibri"/>
                <a:sym typeface="Calibri"/>
              </a:defRPr>
            </a:pPr>
            <a:r>
              <a:t>2. You can get a print subscription for a year for £125</a:t>
            </a:r>
          </a:p>
          <a:p>
            <a:pPr defTabSz="914400">
              <a:lnSpc>
                <a:spcPct val="80000"/>
              </a:lnSpc>
              <a:defRPr sz="1200" b="1" spc="-24">
                <a:latin typeface="Calibri"/>
                <a:ea typeface="Calibri"/>
                <a:cs typeface="Calibri"/>
                <a:sym typeface="Calibri"/>
              </a:defRPr>
            </a:pPr>
            <a:r>
              <a:t>3. Or you can get both the online and print subscription for the year for £125</a:t>
            </a:r>
          </a:p>
          <a:p>
            <a:pPr defTabSz="914400">
              <a:lnSpc>
                <a:spcPct val="80000"/>
              </a:lnSpc>
              <a:defRPr sz="1200" b="1" spc="-24">
                <a:latin typeface="Calibri"/>
                <a:ea typeface="Calibri"/>
                <a:cs typeface="Calibri"/>
                <a:sym typeface="Calibri"/>
              </a:defRPr>
            </a:pPr>
            <a:r>
              <a:t>So who would go for option 2 –</a:t>
            </a:r>
            <a:r>
              <a:rPr i="1"/>
              <a:t> No-one</a:t>
            </a:r>
          </a:p>
          <a:p>
            <a:pPr defTabSz="914400">
              <a:lnSpc>
                <a:spcPct val="80000"/>
              </a:lnSpc>
              <a:defRPr sz="1200" b="1" spc="-24">
                <a:latin typeface="Calibri"/>
                <a:ea typeface="Calibri"/>
                <a:cs typeface="Calibri"/>
                <a:sym typeface="Calibri"/>
              </a:defRPr>
            </a:pPr>
            <a:r>
              <a:t>Who would go for option 1? Option 3?</a:t>
            </a:r>
          </a:p>
          <a:p>
            <a:pPr defTabSz="914400">
              <a:lnSpc>
                <a:spcPct val="80000"/>
              </a:lnSpc>
              <a:defRPr sz="1200" b="1" spc="-24">
                <a:latin typeface="Calibri"/>
                <a:ea typeface="Calibri"/>
                <a:cs typeface="Calibri"/>
                <a:sym typeface="Calibri"/>
              </a:defRPr>
            </a:pPr>
            <a:endParaRPr/>
          </a:p>
          <a:p>
            <a:pPr defTabSz="914400">
              <a:lnSpc>
                <a:spcPct val="80000"/>
              </a:lnSpc>
              <a:defRPr sz="1200" b="1" spc="-24">
                <a:solidFill>
                  <a:srgbClr val="00AEEF"/>
                </a:solidFill>
                <a:latin typeface="Calibri"/>
                <a:ea typeface="Calibri"/>
                <a:cs typeface="Calibri"/>
                <a:sym typeface="Calibri"/>
              </a:defRPr>
            </a:pPr>
            <a:r>
              <a:t>HOW TO DO IT:</a:t>
            </a:r>
          </a:p>
          <a:p>
            <a:pPr defTabSz="914400">
              <a:lnSpc>
                <a:spcPct val="80000"/>
              </a:lnSpc>
              <a:defRPr sz="1200" b="1" spc="-24">
                <a:latin typeface="Calibri"/>
                <a:ea typeface="Calibri"/>
                <a:cs typeface="Calibri"/>
                <a:sym typeface="Calibri"/>
              </a:defRPr>
            </a:pPr>
            <a:r>
              <a:t>Set up ‘game’. Read choices and ask people to put their hands up.</a:t>
            </a:r>
            <a:endParaRPr>
              <a:solidFill>
                <a:srgbClr val="00AEEF"/>
              </a:solidFill>
            </a:endParaRPr>
          </a:p>
          <a:p>
            <a:pPr defTabSz="914400">
              <a:lnSpc>
                <a:spcPct val="80000"/>
              </a:lnSpc>
              <a:defRPr sz="1200" b="1" spc="-24">
                <a:latin typeface="Calibri"/>
                <a:ea typeface="Calibri"/>
                <a:cs typeface="Calibri"/>
                <a:sym typeface="Calibri"/>
              </a:defRPr>
            </a:pPr>
            <a:endParaRPr>
              <a:solidFill>
                <a:srgbClr val="00AEEF"/>
              </a:solidFill>
            </a:endParaRPr>
          </a:p>
          <a:p>
            <a:pPr defTabSz="914400">
              <a:lnSpc>
                <a:spcPct val="80000"/>
              </a:lnSpc>
              <a:defRPr sz="1200" b="1" spc="-24">
                <a:solidFill>
                  <a:srgbClr val="00AEEF"/>
                </a:solidFill>
                <a:latin typeface="Calibri"/>
                <a:ea typeface="Calibri"/>
                <a:cs typeface="Calibri"/>
                <a:sym typeface="Calibri"/>
              </a:defRPr>
            </a:pPr>
            <a:r>
              <a:t>TIMING:</a:t>
            </a:r>
          </a:p>
          <a:p>
            <a:pPr defTabSz="914400">
              <a:lnSpc>
                <a:spcPct val="80000"/>
              </a:lnSpc>
              <a:defRPr sz="1200" b="1" spc="-24">
                <a:latin typeface="Calibri"/>
                <a:ea typeface="Calibri"/>
                <a:cs typeface="Calibri"/>
                <a:sym typeface="Calibri"/>
              </a:defRPr>
            </a:pPr>
            <a:r>
              <a:t>1-2 mins</a:t>
            </a:r>
          </a:p>
          <a:p>
            <a:pPr defTabSz="914400">
              <a:lnSpc>
                <a:spcPct val="80000"/>
              </a:lnSpc>
              <a:defRPr sz="1200" b="1" spc="-24">
                <a:latin typeface="Calibri"/>
                <a:ea typeface="Calibri"/>
                <a:cs typeface="Calibri"/>
                <a:sym typeface="Calibri"/>
              </a:defRPr>
            </a:pPr>
            <a:endParaRPr/>
          </a:p>
          <a:p>
            <a:pPr defTabSz="914400">
              <a:lnSpc>
                <a:spcPct val="80000"/>
              </a:lnSpc>
              <a:defRPr sz="1200" b="1" spc="-24">
                <a:solidFill>
                  <a:srgbClr val="00AEEF"/>
                </a:solidFill>
                <a:latin typeface="Calibri"/>
                <a:ea typeface="Calibri"/>
                <a:cs typeface="Calibri"/>
                <a:sym typeface="Calibri"/>
              </a:defRPr>
            </a:pPr>
            <a:r>
              <a:t>LINK:</a:t>
            </a:r>
          </a:p>
          <a:p>
            <a:pPr defTabSz="914400">
              <a:lnSpc>
                <a:spcPct val="80000"/>
              </a:lnSpc>
              <a:defRPr sz="1200" b="1" spc="-24">
                <a:latin typeface="Calibri"/>
                <a:ea typeface="Calibri"/>
                <a:cs typeface="Calibri"/>
                <a:sym typeface="Calibri"/>
              </a:defRPr>
            </a:pPr>
            <a:r>
              <a:t>To next 3 slides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noRot="1" noChangeAspect="1"/>
          </p:cNvSpPr>
          <p:nvPr>
            <p:ph type="sldImg"/>
          </p:nvPr>
        </p:nvSpPr>
        <p:spPr>
          <a:xfrm>
            <a:off x="381000" y="685800"/>
            <a:ext cx="6096000" cy="3429000"/>
          </a:xfrm>
          <a:prstGeom prst="rect">
            <a:avLst/>
          </a:prstGeom>
        </p:spPr>
        <p:txBody>
          <a:bodyPr/>
          <a:lstStyle/>
          <a:p>
            <a:endParaRPr/>
          </a:p>
        </p:txBody>
      </p:sp>
      <p:sp>
        <p:nvSpPr>
          <p:cNvPr id="292" name="Shape 292"/>
          <p:cNvSpPr>
            <a:spLocks noGrp="1"/>
          </p:cNvSpPr>
          <p:nvPr>
            <p:ph type="body" sz="quarter" idx="1"/>
          </p:nvPr>
        </p:nvSpPr>
        <p:spPr>
          <a:prstGeom prst="rect">
            <a:avLst/>
          </a:prstGeom>
        </p:spPr>
        <p:txBody>
          <a:bodyPr/>
          <a:lstStyle/>
          <a:p>
            <a:pPr defTabSz="914400">
              <a:lnSpc>
                <a:spcPct val="80000"/>
              </a:lnSpc>
              <a:defRPr sz="1200" b="1" i="1" spc="-24">
                <a:solidFill>
                  <a:srgbClr val="FF0000"/>
                </a:solidFill>
                <a:latin typeface="Calibri"/>
                <a:ea typeface="Calibri"/>
                <a:cs typeface="Calibri"/>
                <a:sym typeface="Calibri"/>
              </a:defRPr>
            </a:pPr>
            <a:r>
              <a:t>Skip if you are presenting 60 minutes only</a:t>
            </a:r>
          </a:p>
          <a:p>
            <a:pPr defTabSz="914400">
              <a:lnSpc>
                <a:spcPct val="80000"/>
              </a:lnSpc>
              <a:defRPr sz="1200" b="1" spc="-24">
                <a:solidFill>
                  <a:srgbClr val="00AEEF"/>
                </a:solidFill>
                <a:latin typeface="Calibri"/>
                <a:ea typeface="Calibri"/>
                <a:cs typeface="Calibri"/>
                <a:sym typeface="Calibri"/>
              </a:defRPr>
            </a:pPr>
            <a:endParaRPr/>
          </a:p>
          <a:p>
            <a:pPr defTabSz="914400">
              <a:lnSpc>
                <a:spcPct val="80000"/>
              </a:lnSpc>
              <a:defRPr sz="1200" b="1" spc="-24">
                <a:solidFill>
                  <a:srgbClr val="00AEEF"/>
                </a:solidFill>
                <a:latin typeface="Calibri"/>
                <a:ea typeface="Calibri"/>
                <a:cs typeface="Calibri"/>
                <a:sym typeface="Calibri"/>
              </a:defRPr>
            </a:pPr>
            <a:r>
              <a:t>PURPOSE:</a:t>
            </a:r>
          </a:p>
          <a:p>
            <a:pPr defTabSz="914400">
              <a:lnSpc>
                <a:spcPct val="80000"/>
              </a:lnSpc>
              <a:defRPr sz="1200" b="1" spc="-24">
                <a:solidFill>
                  <a:srgbClr val="080000"/>
                </a:solidFill>
                <a:latin typeface="Calibri"/>
                <a:ea typeface="Calibri"/>
                <a:cs typeface="Calibri"/>
                <a:sym typeface="Calibri"/>
              </a:defRPr>
            </a:pPr>
            <a:r>
              <a:t>Setting up preferences are also influenced by context.</a:t>
            </a:r>
          </a:p>
          <a:p>
            <a:pPr defTabSz="914400">
              <a:lnSpc>
                <a:spcPct val="80000"/>
              </a:lnSpc>
              <a:defRPr sz="1200" b="1" spc="-24">
                <a:solidFill>
                  <a:srgbClr val="00AEEF"/>
                </a:solidFill>
                <a:latin typeface="Calibri"/>
                <a:ea typeface="Calibri"/>
                <a:cs typeface="Calibri"/>
                <a:sym typeface="Calibri"/>
              </a:defRPr>
            </a:pPr>
            <a:endParaRPr/>
          </a:p>
          <a:p>
            <a:pPr defTabSz="914400">
              <a:lnSpc>
                <a:spcPct val="80000"/>
              </a:lnSpc>
              <a:defRPr sz="1200" b="1" spc="-24">
                <a:solidFill>
                  <a:srgbClr val="00AEEF"/>
                </a:solidFill>
                <a:latin typeface="Calibri"/>
                <a:ea typeface="Calibri"/>
                <a:cs typeface="Calibri"/>
                <a:sym typeface="Calibri"/>
              </a:defRPr>
            </a:pPr>
            <a:r>
              <a:t>KEY MESSAGE:</a:t>
            </a:r>
          </a:p>
          <a:p>
            <a:pPr defTabSz="914400">
              <a:lnSpc>
                <a:spcPct val="80000"/>
              </a:lnSpc>
              <a:defRPr sz="1200" b="1" spc="-24">
                <a:latin typeface="Calibri"/>
                <a:ea typeface="Calibri"/>
                <a:cs typeface="Calibri"/>
                <a:sym typeface="Calibri"/>
              </a:defRPr>
            </a:pPr>
            <a:r>
              <a:t>“You’re behaving roughly in line with what happened when a group of MBA were asked the same question.</a:t>
            </a:r>
          </a:p>
          <a:p>
            <a:pPr defTabSz="914400">
              <a:lnSpc>
                <a:spcPct val="80000"/>
              </a:lnSpc>
              <a:defRPr sz="1200" b="1" spc="-24">
                <a:latin typeface="Calibri"/>
                <a:ea typeface="Calibri"/>
                <a:cs typeface="Calibri"/>
                <a:sym typeface="Calibri"/>
              </a:defRPr>
            </a:pPr>
            <a:r>
              <a:t>They predominantly went for the print and web option.</a:t>
            </a:r>
          </a:p>
          <a:p>
            <a:pPr defTabSz="914400">
              <a:lnSpc>
                <a:spcPct val="80000"/>
              </a:lnSpc>
              <a:defRPr sz="1200" b="1" spc="-24">
                <a:latin typeface="Calibri"/>
                <a:ea typeface="Calibri"/>
                <a:cs typeface="Calibri"/>
                <a:sym typeface="Calibri"/>
              </a:defRPr>
            </a:pPr>
            <a:r>
              <a:t>Nobody went for the print only option – it’s obviously a terrible deal.”</a:t>
            </a:r>
            <a:endParaRPr>
              <a:solidFill>
                <a:srgbClr val="00AEEF"/>
              </a:solidFill>
            </a:endParaRPr>
          </a:p>
          <a:p>
            <a:pPr defTabSz="914400">
              <a:lnSpc>
                <a:spcPct val="80000"/>
              </a:lnSpc>
              <a:defRPr sz="1200" b="1" spc="-24">
                <a:latin typeface="Calibri"/>
                <a:ea typeface="Calibri"/>
                <a:cs typeface="Calibri"/>
                <a:sym typeface="Calibri"/>
              </a:defRPr>
            </a:pPr>
            <a:endParaRPr>
              <a:solidFill>
                <a:srgbClr val="00AEEF"/>
              </a:solidFill>
            </a:endParaRPr>
          </a:p>
          <a:p>
            <a:pPr defTabSz="914400">
              <a:lnSpc>
                <a:spcPct val="80000"/>
              </a:lnSpc>
              <a:defRPr sz="1200" b="1" spc="-24">
                <a:solidFill>
                  <a:srgbClr val="00AEEF"/>
                </a:solidFill>
                <a:latin typeface="Calibri"/>
                <a:ea typeface="Calibri"/>
                <a:cs typeface="Calibri"/>
                <a:sym typeface="Calibri"/>
              </a:defRPr>
            </a:pPr>
            <a:r>
              <a:t>TIMING:</a:t>
            </a:r>
          </a:p>
          <a:p>
            <a:pPr defTabSz="914400">
              <a:lnSpc>
                <a:spcPct val="80000"/>
              </a:lnSpc>
              <a:defRPr sz="1200" b="1" spc="-24">
                <a:latin typeface="Calibri"/>
                <a:ea typeface="Calibri"/>
                <a:cs typeface="Calibri"/>
                <a:sym typeface="Calibri"/>
              </a:defRPr>
            </a:pPr>
            <a:r>
              <a:t>1-2 mins</a:t>
            </a:r>
          </a:p>
          <a:p>
            <a:pPr defTabSz="914400">
              <a:lnSpc>
                <a:spcPct val="114000"/>
              </a:lnSpc>
              <a:defRPr sz="1200" b="1" spc="-24">
                <a:latin typeface="Calibri"/>
                <a:ea typeface="Calibri"/>
                <a:cs typeface="Calibri"/>
                <a:sym typeface="Calibri"/>
              </a:defRPr>
            </a:pPr>
            <a:endParaRPr/>
          </a:p>
          <a:p>
            <a:pPr defTabSz="914400">
              <a:lnSpc>
                <a:spcPct val="80000"/>
              </a:lnSpc>
              <a:defRPr sz="1200" b="1" spc="-24">
                <a:solidFill>
                  <a:srgbClr val="00AEEF"/>
                </a:solidFill>
                <a:latin typeface="Calibri"/>
                <a:ea typeface="Calibri"/>
                <a:cs typeface="Calibri"/>
                <a:sym typeface="Calibri"/>
              </a:defRPr>
            </a:pPr>
            <a:r>
              <a:t>LINK:</a:t>
            </a:r>
          </a:p>
          <a:p>
            <a:pPr defTabSz="914400">
              <a:lnSpc>
                <a:spcPct val="80000"/>
              </a:lnSpc>
              <a:defRPr sz="1200" b="1" spc="-24">
                <a:latin typeface="Calibri"/>
                <a:ea typeface="Calibri"/>
                <a:cs typeface="Calibri"/>
                <a:sym typeface="Calibri"/>
              </a:defRPr>
            </a:pPr>
            <a:r>
              <a:t>To next slide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noRot="1" noChangeAspect="1"/>
          </p:cNvSpPr>
          <p:nvPr>
            <p:ph type="sldImg"/>
          </p:nvPr>
        </p:nvSpPr>
        <p:spPr>
          <a:xfrm>
            <a:off x="381000" y="685800"/>
            <a:ext cx="6096000" cy="3429000"/>
          </a:xfrm>
          <a:prstGeom prst="rect">
            <a:avLst/>
          </a:prstGeom>
        </p:spPr>
        <p:txBody>
          <a:bodyPr/>
          <a:lstStyle/>
          <a:p>
            <a:endParaRPr/>
          </a:p>
        </p:txBody>
      </p:sp>
      <p:sp>
        <p:nvSpPr>
          <p:cNvPr id="302" name="Shape 302"/>
          <p:cNvSpPr>
            <a:spLocks noGrp="1"/>
          </p:cNvSpPr>
          <p:nvPr>
            <p:ph type="body" sz="quarter" idx="1"/>
          </p:nvPr>
        </p:nvSpPr>
        <p:spPr>
          <a:prstGeom prst="rect">
            <a:avLst/>
          </a:prstGeom>
        </p:spPr>
        <p:txBody>
          <a:bodyPr/>
          <a:lstStyle/>
          <a:p>
            <a:pPr defTabSz="914400">
              <a:lnSpc>
                <a:spcPct val="80000"/>
              </a:lnSpc>
              <a:defRPr sz="1200" b="1" i="1" spc="-24">
                <a:solidFill>
                  <a:srgbClr val="FF0000"/>
                </a:solidFill>
                <a:latin typeface="Calibri"/>
                <a:ea typeface="Calibri"/>
                <a:cs typeface="Calibri"/>
                <a:sym typeface="Calibri"/>
              </a:defRPr>
            </a:pPr>
            <a:r>
              <a:t>Skip if you are presenting 60 minutes only</a:t>
            </a:r>
          </a:p>
          <a:p>
            <a:pPr defTabSz="914400">
              <a:lnSpc>
                <a:spcPct val="80000"/>
              </a:lnSpc>
              <a:defRPr sz="1200" b="1" spc="-24">
                <a:solidFill>
                  <a:srgbClr val="00AEEF"/>
                </a:solidFill>
                <a:latin typeface="Calibri"/>
                <a:ea typeface="Calibri"/>
                <a:cs typeface="Calibri"/>
                <a:sym typeface="Calibri"/>
              </a:defRPr>
            </a:pPr>
            <a:endParaRPr/>
          </a:p>
          <a:p>
            <a:pPr defTabSz="914400">
              <a:lnSpc>
                <a:spcPct val="80000"/>
              </a:lnSpc>
              <a:defRPr sz="1200" b="1" spc="-24">
                <a:solidFill>
                  <a:srgbClr val="00AEEF"/>
                </a:solidFill>
                <a:latin typeface="Calibri"/>
                <a:ea typeface="Calibri"/>
                <a:cs typeface="Calibri"/>
                <a:sym typeface="Calibri"/>
              </a:defRPr>
            </a:pPr>
            <a:r>
              <a:t>PURPOSE:</a:t>
            </a:r>
          </a:p>
          <a:p>
            <a:pPr defTabSz="914400">
              <a:lnSpc>
                <a:spcPct val="80000"/>
              </a:lnSpc>
              <a:defRPr sz="1200" b="1" spc="-24">
                <a:solidFill>
                  <a:srgbClr val="080000"/>
                </a:solidFill>
                <a:latin typeface="Calibri"/>
                <a:ea typeface="Calibri"/>
                <a:cs typeface="Calibri"/>
                <a:sym typeface="Calibri"/>
              </a:defRPr>
            </a:pPr>
            <a:r>
              <a:t>Setting up preferences are also influenced by context.</a:t>
            </a:r>
          </a:p>
          <a:p>
            <a:pPr defTabSz="914400">
              <a:lnSpc>
                <a:spcPct val="80000"/>
              </a:lnSpc>
              <a:defRPr sz="1200" b="1" spc="-24">
                <a:solidFill>
                  <a:srgbClr val="00AEEF"/>
                </a:solidFill>
                <a:latin typeface="Calibri"/>
                <a:ea typeface="Calibri"/>
                <a:cs typeface="Calibri"/>
                <a:sym typeface="Calibri"/>
              </a:defRPr>
            </a:pPr>
            <a:endParaRPr/>
          </a:p>
          <a:p>
            <a:pPr defTabSz="914400">
              <a:lnSpc>
                <a:spcPct val="80000"/>
              </a:lnSpc>
              <a:defRPr sz="1200" b="1" spc="-24">
                <a:solidFill>
                  <a:srgbClr val="00AEEF"/>
                </a:solidFill>
                <a:latin typeface="Calibri"/>
                <a:ea typeface="Calibri"/>
                <a:cs typeface="Calibri"/>
                <a:sym typeface="Calibri"/>
              </a:defRPr>
            </a:pPr>
            <a:r>
              <a:t>KEY MESSAGE:</a:t>
            </a:r>
          </a:p>
          <a:p>
            <a:pPr defTabSz="914400">
              <a:lnSpc>
                <a:spcPct val="80000"/>
              </a:lnSpc>
              <a:defRPr sz="1200" b="1" spc="-24">
                <a:latin typeface="Calibri"/>
                <a:ea typeface="Calibri"/>
                <a:cs typeface="Calibri"/>
                <a:sym typeface="Calibri"/>
              </a:defRPr>
            </a:pPr>
            <a:r>
              <a:t>“What’s interesting about this is to look at what happens when you remove the print only option...</a:t>
            </a:r>
          </a:p>
          <a:p>
            <a:pPr defTabSz="914400">
              <a:lnSpc>
                <a:spcPct val="80000"/>
              </a:lnSpc>
              <a:defRPr sz="1200" b="1" spc="-24">
                <a:latin typeface="Calibri"/>
                <a:ea typeface="Calibri"/>
                <a:cs typeface="Calibri"/>
                <a:sym typeface="Calibri"/>
              </a:defRPr>
            </a:pPr>
            <a:r>
              <a:t>...Their preferences essentially flip”</a:t>
            </a:r>
          </a:p>
          <a:p>
            <a:pPr defTabSz="914400">
              <a:lnSpc>
                <a:spcPct val="80000"/>
              </a:lnSpc>
              <a:defRPr sz="1200" b="1" spc="-24">
                <a:latin typeface="Calibri"/>
                <a:ea typeface="Calibri"/>
                <a:cs typeface="Calibri"/>
                <a:sym typeface="Calibri"/>
              </a:defRPr>
            </a:pPr>
            <a:endParaRPr/>
          </a:p>
          <a:p>
            <a:pPr defTabSz="914400">
              <a:lnSpc>
                <a:spcPct val="80000"/>
              </a:lnSpc>
              <a:defRPr sz="1200" b="1" spc="-24">
                <a:solidFill>
                  <a:srgbClr val="00AEEF"/>
                </a:solidFill>
                <a:latin typeface="Calibri"/>
                <a:ea typeface="Calibri"/>
                <a:cs typeface="Calibri"/>
                <a:sym typeface="Calibri"/>
              </a:defRPr>
            </a:pPr>
            <a:r>
              <a:t>TIMING:</a:t>
            </a:r>
          </a:p>
          <a:p>
            <a:pPr defTabSz="914400">
              <a:lnSpc>
                <a:spcPct val="80000"/>
              </a:lnSpc>
              <a:defRPr sz="1200" b="1" spc="-24">
                <a:latin typeface="Calibri"/>
                <a:ea typeface="Calibri"/>
                <a:cs typeface="Calibri"/>
                <a:sym typeface="Calibri"/>
              </a:defRPr>
            </a:pPr>
            <a:r>
              <a:t>1 min</a:t>
            </a:r>
          </a:p>
          <a:p>
            <a:pPr defTabSz="914400">
              <a:lnSpc>
                <a:spcPct val="114000"/>
              </a:lnSpc>
              <a:defRPr sz="1200" b="1" spc="-24">
                <a:latin typeface="Calibri"/>
                <a:ea typeface="Calibri"/>
                <a:cs typeface="Calibri"/>
                <a:sym typeface="Calibri"/>
              </a:defRPr>
            </a:pPr>
            <a:endParaRPr/>
          </a:p>
          <a:p>
            <a:pPr defTabSz="914400">
              <a:lnSpc>
                <a:spcPct val="80000"/>
              </a:lnSpc>
              <a:defRPr sz="1200" b="1" spc="-24">
                <a:solidFill>
                  <a:srgbClr val="00AEEF"/>
                </a:solidFill>
                <a:latin typeface="Calibri"/>
                <a:ea typeface="Calibri"/>
                <a:cs typeface="Calibri"/>
                <a:sym typeface="Calibri"/>
              </a:defRPr>
            </a:pPr>
            <a:r>
              <a:t>LINK:</a:t>
            </a:r>
          </a:p>
          <a:p>
            <a:pPr defTabSz="914400">
              <a:lnSpc>
                <a:spcPct val="80000"/>
              </a:lnSpc>
              <a:defRPr sz="1200" b="1" spc="-24">
                <a:latin typeface="Calibri"/>
                <a:ea typeface="Calibri"/>
                <a:cs typeface="Calibri"/>
                <a:sym typeface="Calibri"/>
              </a:defRPr>
            </a:pPr>
            <a:r>
              <a:t>To next slide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pic>
        <p:nvPicPr>
          <p:cNvPr id="14" name="Content Placeholder 16" descr="Content Placeholder 16"/>
          <p:cNvPicPr>
            <a:picLocks noChangeAspect="1"/>
          </p:cNvPicPr>
          <p:nvPr/>
        </p:nvPicPr>
        <p:blipFill>
          <a:blip r:embed="rId2"/>
          <a:stretch>
            <a:fillRect/>
          </a:stretch>
        </p:blipFill>
        <p:spPr>
          <a:xfrm>
            <a:off x="22222350" y="12648288"/>
            <a:ext cx="2233707" cy="1067713"/>
          </a:xfrm>
          <a:prstGeom prst="rect">
            <a:avLst/>
          </a:prstGeom>
          <a:ln w="12700">
            <a:miter lim="400000"/>
          </a:ln>
        </p:spPr>
      </p:pic>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00"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101"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9"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110"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111"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9"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Content Placeholder 16" descr="Content Placeholder 16">
            <a:extLst>
              <a:ext uri="{FF2B5EF4-FFF2-40B4-BE49-F238E27FC236}">
                <a16:creationId xmlns:a16="http://schemas.microsoft.com/office/drawing/2014/main" id="{3E8BE3F6-89A5-3D6E-0D69-BD8E4185DA1C}"/>
              </a:ext>
            </a:extLst>
          </p:cNvPr>
          <p:cNvPicPr>
            <a:picLocks noChangeAspect="1"/>
          </p:cNvPicPr>
          <p:nvPr userDrawn="1"/>
        </p:nvPicPr>
        <p:blipFill>
          <a:blip r:embed="rId2"/>
          <a:stretch>
            <a:fillRect/>
          </a:stretch>
        </p:blipFill>
        <p:spPr>
          <a:xfrm>
            <a:off x="22205698" y="12713806"/>
            <a:ext cx="2096639" cy="1002195"/>
          </a:xfrm>
          <a:prstGeom prst="rect">
            <a:avLst/>
          </a:prstGeom>
          <a:ln w="12700">
            <a:miter lim="400000"/>
          </a:ln>
        </p:spPr>
      </p:pic>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7"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8"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6"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37"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5"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6" name="Bowl with salmon cakes, salad and houmo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7"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8"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Content Placeholder 16" descr="Content Placeholder 16">
            <a:extLst>
              <a:ext uri="{FF2B5EF4-FFF2-40B4-BE49-F238E27FC236}">
                <a16:creationId xmlns:a16="http://schemas.microsoft.com/office/drawing/2014/main" id="{107B150D-C18F-91D3-69A3-245BE65EA17A}"/>
              </a:ext>
            </a:extLst>
          </p:cNvPr>
          <p:cNvPicPr>
            <a:picLocks noChangeAspect="1"/>
          </p:cNvPicPr>
          <p:nvPr userDrawn="1"/>
        </p:nvPicPr>
        <p:blipFill>
          <a:blip r:embed="rId2"/>
          <a:stretch>
            <a:fillRect/>
          </a:stretch>
        </p:blipFill>
        <p:spPr>
          <a:xfrm>
            <a:off x="22205698" y="12713806"/>
            <a:ext cx="2096639" cy="1002195"/>
          </a:xfrm>
          <a:prstGeom prst="rect">
            <a:avLst/>
          </a:prstGeom>
          <a:ln w="12700">
            <a:miter lim="400000"/>
          </a:ln>
        </p:spPr>
      </p:pic>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5"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6"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Content Placeholder 16" descr="Content Placeholder 16">
            <a:extLst>
              <a:ext uri="{FF2B5EF4-FFF2-40B4-BE49-F238E27FC236}">
                <a16:creationId xmlns:a16="http://schemas.microsoft.com/office/drawing/2014/main" id="{6B920E73-3021-F4FB-45F2-92E887F6ED92}"/>
              </a:ext>
            </a:extLst>
          </p:cNvPr>
          <p:cNvPicPr>
            <a:picLocks noChangeAspect="1"/>
          </p:cNvPicPr>
          <p:nvPr userDrawn="1"/>
        </p:nvPicPr>
        <p:blipFill>
          <a:blip r:embed="rId2"/>
          <a:stretch>
            <a:fillRect/>
          </a:stretch>
        </p:blipFill>
        <p:spPr>
          <a:xfrm>
            <a:off x="22205698" y="12713806"/>
            <a:ext cx="2096639" cy="1002195"/>
          </a:xfrm>
          <a:prstGeom prst="rect">
            <a:avLst/>
          </a:prstGeom>
          <a:ln w="12700">
            <a:miter lim="400000"/>
          </a:ln>
        </p:spPr>
      </p:pic>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71"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72"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pic>
        <p:nvPicPr>
          <p:cNvPr id="173" name="Content Placeholder 16" descr="Content Placeholder 16"/>
          <p:cNvPicPr>
            <a:picLocks noChangeAspect="1"/>
          </p:cNvPicPr>
          <p:nvPr/>
        </p:nvPicPr>
        <p:blipFill>
          <a:blip r:embed="rId2"/>
          <a:stretch>
            <a:fillRect/>
          </a:stretch>
        </p:blipFill>
        <p:spPr>
          <a:xfrm>
            <a:off x="22205698" y="12713806"/>
            <a:ext cx="2096639" cy="1002195"/>
          </a:xfrm>
          <a:prstGeom prst="rect">
            <a:avLst/>
          </a:prstGeom>
          <a:ln w="12700">
            <a:miter lim="400000"/>
          </a:ln>
        </p:spPr>
      </p:pic>
      <p:sp>
        <p:nvSpPr>
          <p:cNvPr id="1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8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8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2"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3"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4"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5"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91" name="Slide Title"/>
          <p:cNvSpPr txBox="1">
            <a:spLocks noGrp="1"/>
          </p:cNvSpPr>
          <p:nvPr>
            <p:ph type="title" hasCustomPrompt="1"/>
          </p:nvPr>
        </p:nvSpPr>
        <p:spPr>
          <a:prstGeom prst="rect">
            <a:avLst/>
          </a:prstGeom>
        </p:spPr>
        <p:txBody>
          <a:bodyPr/>
          <a:lstStyle/>
          <a:p>
            <a:r>
              <a:t>Slide Title</a:t>
            </a:r>
          </a:p>
        </p:txBody>
      </p:sp>
      <p:sp>
        <p:nvSpPr>
          <p:cNvPr id="192"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19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1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7_Section Header">
  <p:cSld name="7_Section Header">
    <p:spTree>
      <p:nvGrpSpPr>
        <p:cNvPr id="1" name="Shape 2631"/>
        <p:cNvGrpSpPr/>
        <p:nvPr/>
      </p:nvGrpSpPr>
      <p:grpSpPr>
        <a:xfrm>
          <a:off x="0" y="0"/>
          <a:ext cx="0" cy="0"/>
          <a:chOff x="0" y="0"/>
          <a:chExt cx="0" cy="0"/>
        </a:xfrm>
      </p:grpSpPr>
      <p:sp>
        <p:nvSpPr>
          <p:cNvPr id="2632" name="Google Shape;2632;p403"/>
          <p:cNvSpPr txBox="1">
            <a:spLocks noGrp="1"/>
          </p:cNvSpPr>
          <p:nvPr>
            <p:ph type="body" idx="1"/>
          </p:nvPr>
        </p:nvSpPr>
        <p:spPr>
          <a:xfrm>
            <a:off x="1676400" y="3651250"/>
            <a:ext cx="21062400" cy="8702400"/>
          </a:xfrm>
          <a:prstGeom prst="rect">
            <a:avLst/>
          </a:prstGeom>
          <a:noFill/>
          <a:ln>
            <a:noFill/>
          </a:ln>
        </p:spPr>
        <p:txBody>
          <a:bodyPr spcFirstLastPara="1" wrap="square" lIns="68575" tIns="34275" rIns="68575" bIns="34275" anchor="t" anchorCtr="0">
            <a:noAutofit/>
          </a:bodyPr>
          <a:lstStyle>
            <a:lvl1pPr marL="914400" lvl="0" indent="-673100" algn="l" rtl="0">
              <a:lnSpc>
                <a:spcPct val="90000"/>
              </a:lnSpc>
              <a:spcBef>
                <a:spcPts val="2134"/>
              </a:spcBef>
              <a:spcAft>
                <a:spcPts val="0"/>
              </a:spcAft>
              <a:buClr>
                <a:schemeClr val="accent1"/>
              </a:buClr>
              <a:buSzPts val="1700"/>
              <a:buFont typeface="Arial"/>
              <a:buChar char="•"/>
              <a:defRPr sz="4534"/>
            </a:lvl1pPr>
            <a:lvl2pPr marL="1828800" lvl="1" indent="-635000" algn="l" rtl="0">
              <a:lnSpc>
                <a:spcPct val="90000"/>
              </a:lnSpc>
              <a:spcBef>
                <a:spcPts val="1066"/>
              </a:spcBef>
              <a:spcAft>
                <a:spcPts val="0"/>
              </a:spcAft>
              <a:buClr>
                <a:schemeClr val="dk1"/>
              </a:buClr>
              <a:buSzPts val="1400"/>
              <a:buChar char="•"/>
              <a:defRPr/>
            </a:lvl2pPr>
            <a:lvl3pPr marL="2743200" lvl="2" indent="-635000" algn="l" rtl="0">
              <a:lnSpc>
                <a:spcPct val="90000"/>
              </a:lnSpc>
              <a:spcBef>
                <a:spcPts val="1066"/>
              </a:spcBef>
              <a:spcAft>
                <a:spcPts val="0"/>
              </a:spcAft>
              <a:buClr>
                <a:schemeClr val="dk1"/>
              </a:buClr>
              <a:buSzPts val="1400"/>
              <a:buChar char="•"/>
              <a:defRPr/>
            </a:lvl3pPr>
            <a:lvl4pPr marL="3657600" lvl="3" indent="-635000" algn="l" rtl="0">
              <a:lnSpc>
                <a:spcPct val="90000"/>
              </a:lnSpc>
              <a:spcBef>
                <a:spcPts val="1066"/>
              </a:spcBef>
              <a:spcAft>
                <a:spcPts val="0"/>
              </a:spcAft>
              <a:buClr>
                <a:schemeClr val="dk1"/>
              </a:buClr>
              <a:buSzPts val="1400"/>
              <a:buChar char="•"/>
              <a:defRPr/>
            </a:lvl4pPr>
            <a:lvl5pPr marL="4572000" lvl="4" indent="-635000" algn="l" rtl="0">
              <a:lnSpc>
                <a:spcPct val="90000"/>
              </a:lnSpc>
              <a:spcBef>
                <a:spcPts val="1066"/>
              </a:spcBef>
              <a:spcAft>
                <a:spcPts val="0"/>
              </a:spcAft>
              <a:buClr>
                <a:schemeClr val="dk1"/>
              </a:buClr>
              <a:buSzPts val="1400"/>
              <a:buChar char="•"/>
              <a:defRPr/>
            </a:lvl5pPr>
            <a:lvl6pPr marL="5486400" lvl="5" indent="-635000" algn="l" rtl="0">
              <a:lnSpc>
                <a:spcPct val="90000"/>
              </a:lnSpc>
              <a:spcBef>
                <a:spcPts val="1066"/>
              </a:spcBef>
              <a:spcAft>
                <a:spcPts val="0"/>
              </a:spcAft>
              <a:buClr>
                <a:schemeClr val="dk1"/>
              </a:buClr>
              <a:buSzPts val="1400"/>
              <a:buChar char="•"/>
              <a:defRPr/>
            </a:lvl6pPr>
            <a:lvl7pPr marL="6400800" lvl="6" indent="-635000" algn="l" rtl="0">
              <a:lnSpc>
                <a:spcPct val="90000"/>
              </a:lnSpc>
              <a:spcBef>
                <a:spcPts val="1066"/>
              </a:spcBef>
              <a:spcAft>
                <a:spcPts val="0"/>
              </a:spcAft>
              <a:buClr>
                <a:schemeClr val="dk1"/>
              </a:buClr>
              <a:buSzPts val="1400"/>
              <a:buChar char="•"/>
              <a:defRPr/>
            </a:lvl7pPr>
            <a:lvl8pPr marL="7315200" lvl="7" indent="-635000" algn="l" rtl="0">
              <a:lnSpc>
                <a:spcPct val="90000"/>
              </a:lnSpc>
              <a:spcBef>
                <a:spcPts val="1066"/>
              </a:spcBef>
              <a:spcAft>
                <a:spcPts val="0"/>
              </a:spcAft>
              <a:buClr>
                <a:schemeClr val="dk1"/>
              </a:buClr>
              <a:buSzPts val="1400"/>
              <a:buChar char="•"/>
              <a:defRPr/>
            </a:lvl8pPr>
            <a:lvl9pPr marL="8229600" lvl="8" indent="-635000" algn="l" rtl="0">
              <a:lnSpc>
                <a:spcPct val="90000"/>
              </a:lnSpc>
              <a:spcBef>
                <a:spcPts val="1066"/>
              </a:spcBef>
              <a:spcAft>
                <a:spcPts val="0"/>
              </a:spcAft>
              <a:buClr>
                <a:schemeClr val="dk1"/>
              </a:buClr>
              <a:buSzPts val="1400"/>
              <a:buChar char="•"/>
              <a:defRPr/>
            </a:lvl9pPr>
          </a:lstStyle>
          <a:p>
            <a:endParaRPr/>
          </a:p>
        </p:txBody>
      </p:sp>
      <p:cxnSp>
        <p:nvCxnSpPr>
          <p:cNvPr id="2633" name="Google Shape;2633;p403"/>
          <p:cNvCxnSpPr/>
          <p:nvPr/>
        </p:nvCxnSpPr>
        <p:spPr>
          <a:xfrm>
            <a:off x="1039570" y="2209550"/>
            <a:ext cx="3798600" cy="0"/>
          </a:xfrm>
          <a:prstGeom prst="straightConnector1">
            <a:avLst/>
          </a:prstGeom>
          <a:noFill/>
          <a:ln w="76200" cap="flat" cmpd="sng">
            <a:solidFill>
              <a:srgbClr val="1899D6"/>
            </a:solidFill>
            <a:prstDash val="solid"/>
            <a:miter lim="800000"/>
            <a:headEnd type="none" w="sm" len="sm"/>
            <a:tailEnd type="none" w="sm" len="sm"/>
          </a:ln>
        </p:spPr>
      </p:cxnSp>
      <p:sp>
        <p:nvSpPr>
          <p:cNvPr id="2634" name="Google Shape;2634;p403"/>
          <p:cNvSpPr txBox="1">
            <a:spLocks noGrp="1"/>
          </p:cNvSpPr>
          <p:nvPr>
            <p:ph type="title"/>
          </p:nvPr>
        </p:nvSpPr>
        <p:spPr>
          <a:xfrm>
            <a:off x="852264" y="0"/>
            <a:ext cx="21031200" cy="26514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2635" name="Google Shape;2635;p403"/>
          <p:cNvPicPr preferRelativeResize="0"/>
          <p:nvPr/>
        </p:nvPicPr>
        <p:blipFill rotWithShape="1">
          <a:blip r:embed="rId2">
            <a:alphaModFix/>
          </a:blip>
          <a:srcRect/>
          <a:stretch/>
        </p:blipFill>
        <p:spPr>
          <a:xfrm>
            <a:off x="22830021" y="508001"/>
            <a:ext cx="899934" cy="1056694"/>
          </a:xfrm>
          <a:prstGeom prst="rect">
            <a:avLst/>
          </a:prstGeom>
          <a:noFill/>
          <a:ln>
            <a:noFill/>
          </a:ln>
        </p:spPr>
      </p:pic>
      <p:sp>
        <p:nvSpPr>
          <p:cNvPr id="2636" name="Google Shape;2636;p403"/>
          <p:cNvSpPr txBox="1">
            <a:spLocks noGrp="1"/>
          </p:cNvSpPr>
          <p:nvPr>
            <p:ph type="ftr" idx="11"/>
          </p:nvPr>
        </p:nvSpPr>
        <p:spPr>
          <a:xfrm>
            <a:off x="140208" y="13057042"/>
            <a:ext cx="8229600" cy="6744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2134" b="0" i="0">
                <a:solidFill>
                  <a:srgbClr val="A5A5A5"/>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1455722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3" name="Bowl with salmon cakes, salad and houmo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4"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5"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6"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pic>
        <p:nvPicPr>
          <p:cNvPr id="2" name="Content Placeholder 16" descr="Content Placeholder 16">
            <a:extLst>
              <a:ext uri="{FF2B5EF4-FFF2-40B4-BE49-F238E27FC236}">
                <a16:creationId xmlns:a16="http://schemas.microsoft.com/office/drawing/2014/main" id="{7ACF1F47-98C7-C34F-9210-E48C3585105C}"/>
              </a:ext>
            </a:extLst>
          </p:cNvPr>
          <p:cNvPicPr>
            <a:picLocks noChangeAspect="1"/>
          </p:cNvPicPr>
          <p:nvPr userDrawn="1"/>
        </p:nvPicPr>
        <p:blipFill>
          <a:blip r:embed="rId2"/>
          <a:stretch>
            <a:fillRect/>
          </a:stretch>
        </p:blipFill>
        <p:spPr>
          <a:xfrm>
            <a:off x="22205698" y="12713806"/>
            <a:ext cx="2096639" cy="1002195"/>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3" name="Slide Title"/>
          <p:cNvSpPr txBox="1">
            <a:spLocks noGrp="1"/>
          </p:cNvSpPr>
          <p:nvPr>
            <p:ph type="title" hasCustomPrompt="1"/>
          </p:nvPr>
        </p:nvSpPr>
        <p:spPr>
          <a:prstGeom prst="rect">
            <a:avLst/>
          </a:prstGeom>
        </p:spPr>
        <p:txBody>
          <a:bodyPr/>
          <a:lstStyle/>
          <a:p>
            <a:r>
              <a:t>Slide Title</a:t>
            </a:r>
          </a:p>
        </p:txBody>
      </p:sp>
      <p:sp>
        <p:nvSpPr>
          <p:cNvPr id="44"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5"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Content Placeholder 16" descr="Content Placeholder 16">
            <a:extLst>
              <a:ext uri="{FF2B5EF4-FFF2-40B4-BE49-F238E27FC236}">
                <a16:creationId xmlns:a16="http://schemas.microsoft.com/office/drawing/2014/main" id="{89D3BF05-F5D8-027B-4AC0-9919DEC4821A}"/>
              </a:ext>
            </a:extLst>
          </p:cNvPr>
          <p:cNvPicPr>
            <a:picLocks noChangeAspect="1"/>
          </p:cNvPicPr>
          <p:nvPr userDrawn="1"/>
        </p:nvPicPr>
        <p:blipFill>
          <a:blip r:embed="rId2"/>
          <a:stretch>
            <a:fillRect/>
          </a:stretch>
        </p:blipFill>
        <p:spPr>
          <a:xfrm>
            <a:off x="22205698" y="12713806"/>
            <a:ext cx="2096639" cy="1002195"/>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3"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3"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4"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2"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73"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74"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2"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3"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84"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2"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93"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pic>
        <p:nvPicPr>
          <p:cNvPr id="2" name="Content Placeholder 16" descr="Content Placeholder 16">
            <a:extLst>
              <a:ext uri="{FF2B5EF4-FFF2-40B4-BE49-F238E27FC236}">
                <a16:creationId xmlns:a16="http://schemas.microsoft.com/office/drawing/2014/main" id="{794B7CEC-9DF6-08DB-BAC8-267568172076}"/>
              </a:ext>
            </a:extLst>
          </p:cNvPr>
          <p:cNvPicPr>
            <a:picLocks noChangeAspect="1"/>
          </p:cNvPicPr>
          <p:nvPr userDrawn="1"/>
        </p:nvPicPr>
        <p:blipFill>
          <a:blip r:embed="rId2"/>
          <a:stretch>
            <a:fillRect/>
          </a:stretch>
        </p:blipFill>
        <p:spPr>
          <a:xfrm>
            <a:off x="22205698" y="12713806"/>
            <a:ext cx="2096639" cy="1002195"/>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Antonio Silva, April 2023"/>
          <p:cNvSpPr txBox="1">
            <a:spLocks noGrp="1"/>
          </p:cNvSpPr>
          <p:nvPr>
            <p:ph type="body" idx="4294967295"/>
          </p:nvPr>
        </p:nvSpPr>
        <p:spPr>
          <a:xfrm>
            <a:off x="1201340" y="11859862"/>
            <a:ext cx="21971003" cy="6369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pPr marL="0" indent="0">
              <a:buNone/>
            </a:pPr>
            <a:r>
              <a:rPr sz="4000" b="1" dirty="0"/>
              <a:t>Antonio Silva, April 2023</a:t>
            </a:r>
          </a:p>
        </p:txBody>
      </p:sp>
      <p:sp>
        <p:nvSpPr>
          <p:cNvPr id="204" name="Behavioural Finance"/>
          <p:cNvSpPr txBox="1">
            <a:spLocks noGrp="1"/>
          </p:cNvSpPr>
          <p:nvPr>
            <p:ph type="title"/>
          </p:nvPr>
        </p:nvSpPr>
        <p:spPr>
          <a:prstGeom prst="rect">
            <a:avLst/>
          </a:prstGeom>
        </p:spPr>
        <p:txBody>
          <a:bodyPr/>
          <a:lstStyle/>
          <a:p>
            <a:r>
              <a:t>Behavioural Finance</a:t>
            </a:r>
          </a:p>
        </p:txBody>
      </p:sp>
      <p:sp>
        <p:nvSpPr>
          <p:cNvPr id="205" name="1. Introduction"/>
          <p:cNvSpPr txBox="1">
            <a:spLocks noGrp="1"/>
          </p:cNvSpPr>
          <p:nvPr>
            <p:ph type="body" sz="quarter" idx="1"/>
          </p:nvPr>
        </p:nvSpPr>
        <p:spPr>
          <a:prstGeom prst="rect">
            <a:avLst/>
          </a:prstGeom>
        </p:spPr>
        <p:txBody>
          <a:bodyPr/>
          <a:lstStyle/>
          <a:p>
            <a:r>
              <a:t>1. Introduction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Google Shape;5530;p846"/>
          <p:cNvSpPr txBox="1"/>
          <p:nvPr/>
        </p:nvSpPr>
        <p:spPr>
          <a:xfrm>
            <a:off x="231658" y="12816797"/>
            <a:ext cx="8046701" cy="480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lvl1pPr>
              <a:defRPr sz="2000">
                <a:solidFill>
                  <a:srgbClr val="A5A5A5"/>
                </a:solidFill>
              </a:defRPr>
            </a:lvl1pPr>
          </a:lstStyle>
          <a:p>
            <a:r>
              <a:t>© The Behavioural Insights Team</a:t>
            </a:r>
          </a:p>
        </p:txBody>
      </p:sp>
      <p:sp>
        <p:nvSpPr>
          <p:cNvPr id="267" name="Google Shape;5528;p846"/>
          <p:cNvSpPr txBox="1">
            <a:spLocks noGrp="1"/>
          </p:cNvSpPr>
          <p:nvPr>
            <p:ph type="title"/>
          </p:nvPr>
        </p:nvSpPr>
        <p:spPr>
          <a:prstGeom prst="rect">
            <a:avLst/>
          </a:prstGeom>
        </p:spPr>
        <p:txBody>
          <a:bodyPr lIns="91399" tIns="91399" rIns="91399" bIns="91399"/>
          <a:lstStyle>
            <a:lvl1pPr defTabSz="2389572">
              <a:defRPr sz="8330" spc="-166"/>
            </a:lvl1pPr>
          </a:lstStyle>
          <a:p>
            <a:r>
              <a:t>Framing effects</a:t>
            </a:r>
          </a:p>
        </p:txBody>
      </p:sp>
      <p:sp>
        <p:nvSpPr>
          <p:cNvPr id="268" name="Analogy"/>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Analogy</a:t>
            </a:r>
          </a:p>
        </p:txBody>
      </p:sp>
      <p:sp>
        <p:nvSpPr>
          <p:cNvPr id="269" name="Google Shape;5529;p846"/>
          <p:cNvSpPr txBox="1">
            <a:spLocks noGrp="1"/>
          </p:cNvSpPr>
          <p:nvPr>
            <p:ph type="sldNum" sz="quarter" idx="4294967295"/>
          </p:nvPr>
        </p:nvSpPr>
        <p:spPr>
          <a:xfrm>
            <a:off x="12017389" y="12975110"/>
            <a:ext cx="336725" cy="48048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lstStyle>
            <a:lvl1pPr>
              <a:defRPr sz="2000">
                <a:solidFill>
                  <a:srgbClr val="A5A5A5"/>
                </a:solidFill>
              </a:defRPr>
            </a:lvl1pPr>
          </a:lstStyle>
          <a:p>
            <a:fld id="{86CB4B4D-7CA3-9044-876B-883B54F8677D}" type="slidenum">
              <a:t>10</a:t>
            </a:fld>
            <a:endParaRPr/>
          </a:p>
        </p:txBody>
      </p:sp>
      <p:pic>
        <p:nvPicPr>
          <p:cNvPr id="270" name="Google Shape;5531;p846" descr="Google Shape;5531;p846"/>
          <p:cNvPicPr>
            <a:picLocks noChangeAspect="1"/>
          </p:cNvPicPr>
          <p:nvPr/>
        </p:nvPicPr>
        <p:blipFill>
          <a:blip r:embed="rId2"/>
          <a:srcRect t="1710"/>
          <a:stretch>
            <a:fillRect/>
          </a:stretch>
        </p:blipFill>
        <p:spPr>
          <a:xfrm>
            <a:off x="4740368" y="3111333"/>
            <a:ext cx="13029368" cy="9944035"/>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Google Shape;5539;p847"/>
          <p:cNvSpPr txBox="1"/>
          <p:nvPr/>
        </p:nvSpPr>
        <p:spPr>
          <a:xfrm>
            <a:off x="231658" y="12816797"/>
            <a:ext cx="8046701" cy="480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lvl1pPr>
              <a:defRPr sz="2000">
                <a:solidFill>
                  <a:srgbClr val="A5A5A5"/>
                </a:solidFill>
              </a:defRPr>
            </a:lvl1pPr>
          </a:lstStyle>
          <a:p>
            <a:r>
              <a:t>© The Behavioural Insights Team</a:t>
            </a:r>
          </a:p>
        </p:txBody>
      </p:sp>
      <p:sp>
        <p:nvSpPr>
          <p:cNvPr id="273" name="Analogy"/>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Analogy</a:t>
            </a:r>
          </a:p>
        </p:txBody>
      </p:sp>
      <p:sp>
        <p:nvSpPr>
          <p:cNvPr id="274" name="Google Shape;5538;p847"/>
          <p:cNvSpPr txBox="1">
            <a:spLocks noGrp="1"/>
          </p:cNvSpPr>
          <p:nvPr>
            <p:ph type="sldNum" sz="quarter" idx="4294967295"/>
          </p:nvPr>
        </p:nvSpPr>
        <p:spPr>
          <a:xfrm>
            <a:off x="11946777" y="12975110"/>
            <a:ext cx="477949" cy="48048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lstStyle>
            <a:lvl1pPr>
              <a:defRPr sz="2000">
                <a:solidFill>
                  <a:srgbClr val="A5A5A5"/>
                </a:solidFill>
              </a:defRPr>
            </a:lvl1pPr>
          </a:lstStyle>
          <a:p>
            <a:fld id="{86CB4B4D-7CA3-9044-876B-883B54F8677D}" type="slidenum">
              <a:t>11</a:t>
            </a:fld>
            <a:endParaRPr/>
          </a:p>
        </p:txBody>
      </p:sp>
      <p:pic>
        <p:nvPicPr>
          <p:cNvPr id="275" name="Google Shape;5540;p847" descr="Google Shape;5540;p847"/>
          <p:cNvPicPr>
            <a:picLocks noChangeAspect="1"/>
          </p:cNvPicPr>
          <p:nvPr/>
        </p:nvPicPr>
        <p:blipFill>
          <a:blip r:embed="rId2"/>
          <a:srcRect t="1710"/>
          <a:stretch>
            <a:fillRect/>
          </a:stretch>
        </p:blipFill>
        <p:spPr>
          <a:xfrm>
            <a:off x="4740368" y="3111333"/>
            <a:ext cx="13029368" cy="9944035"/>
          </a:xfrm>
          <a:prstGeom prst="rect">
            <a:avLst/>
          </a:prstGeom>
          <a:ln w="12700">
            <a:miter lim="400000"/>
          </a:ln>
        </p:spPr>
      </p:pic>
      <p:sp>
        <p:nvSpPr>
          <p:cNvPr id="276" name="Google Shape;5541;p847"/>
          <p:cNvSpPr/>
          <p:nvPr/>
        </p:nvSpPr>
        <p:spPr>
          <a:xfrm>
            <a:off x="10912568" y="6074231"/>
            <a:ext cx="1241401" cy="2566801"/>
          </a:xfrm>
          <a:prstGeom prst="rect">
            <a:avLst/>
          </a:prstGeom>
          <a:solidFill>
            <a:srgbClr val="797979"/>
          </a:solidFill>
          <a:ln w="12700">
            <a:miter lim="400000"/>
          </a:ln>
        </p:spPr>
        <p:txBody>
          <a:bodyPr lIns="50800" tIns="50800" rIns="50800" bIns="50800" anchor="ctr"/>
          <a:lstStyle/>
          <a:p>
            <a:pPr algn="ctr" defTabSz="825500">
              <a:lnSpc>
                <a:spcPct val="100000"/>
              </a:lnSpc>
              <a:spcBef>
                <a:spcPts val="0"/>
              </a:spcBef>
              <a:defRPr sz="3600">
                <a:solidFill>
                  <a:srgbClr val="FFFFFF"/>
                </a:solidFill>
                <a:latin typeface="Helvetica Neue Medium"/>
                <a:ea typeface="Helvetica Neue Medium"/>
                <a:cs typeface="Helvetica Neue Medium"/>
                <a:sym typeface="Helvetica Neue Medium"/>
              </a:defRPr>
            </a:pPr>
            <a:endParaRPr dirty="0"/>
          </a:p>
        </p:txBody>
      </p:sp>
      <p:sp>
        <p:nvSpPr>
          <p:cNvPr id="277" name="Google Shape;5537;p847"/>
          <p:cNvSpPr txBox="1">
            <a:spLocks noGrp="1"/>
          </p:cNvSpPr>
          <p:nvPr>
            <p:ph type="title"/>
          </p:nvPr>
        </p:nvSpPr>
        <p:spPr>
          <a:prstGeom prst="rect">
            <a:avLst/>
          </a:prstGeom>
        </p:spPr>
        <p:txBody>
          <a:bodyPr lIns="91399" tIns="91399" rIns="91399" bIns="91399"/>
          <a:lstStyle>
            <a:lvl1pPr defTabSz="2389572">
              <a:defRPr sz="8330" spc="-166"/>
            </a:lvl1pPr>
          </a:lstStyle>
          <a:p>
            <a:r>
              <a:t>Framing effects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Google Shape;5546;p848"/>
          <p:cNvSpPr txBox="1"/>
          <p:nvPr/>
        </p:nvSpPr>
        <p:spPr>
          <a:xfrm>
            <a:off x="1206499" y="4036074"/>
            <a:ext cx="21971001" cy="6248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p>
            <a:pPr>
              <a:defRPr sz="4400" b="1"/>
            </a:pPr>
            <a:r>
              <a:t>Imagine that you want to buy a subscription to The Economist and </a:t>
            </a:r>
            <a:r>
              <a:rPr>
                <a:latin typeface="Arial"/>
                <a:ea typeface="Arial"/>
                <a:cs typeface="Arial"/>
                <a:sym typeface="Arial"/>
              </a:rPr>
              <a:t>you can choose from the following three options:</a:t>
            </a:r>
          </a:p>
          <a:p>
            <a:pPr marL="814916" indent="-814916">
              <a:lnSpc>
                <a:spcPct val="100000"/>
              </a:lnSpc>
              <a:buSzPct val="100000"/>
              <a:buAutoNum type="arabicPeriod"/>
              <a:defRPr sz="4400">
                <a:latin typeface="Arial"/>
                <a:ea typeface="Arial"/>
                <a:cs typeface="Arial"/>
                <a:sym typeface="Arial"/>
              </a:defRPr>
            </a:pPr>
            <a:r>
              <a:t>Online subscription (£59.00): One-year subscription to Economist.com </a:t>
            </a:r>
          </a:p>
          <a:p>
            <a:pPr marL="814916" indent="-814916">
              <a:lnSpc>
                <a:spcPct val="100000"/>
              </a:lnSpc>
              <a:buSzPct val="100000"/>
              <a:buAutoNum type="arabicPeriod"/>
              <a:defRPr sz="4400">
                <a:latin typeface="Arial"/>
                <a:ea typeface="Arial"/>
                <a:cs typeface="Arial"/>
                <a:sym typeface="Arial"/>
              </a:defRPr>
            </a:pPr>
            <a:r>
              <a:t>Print subscription (£125.00): One-year subscription to the print edition of The Economist</a:t>
            </a:r>
          </a:p>
          <a:p>
            <a:pPr marL="814916" indent="-814916">
              <a:lnSpc>
                <a:spcPct val="100000"/>
              </a:lnSpc>
              <a:buSzPct val="100000"/>
              <a:buAutoNum type="arabicPeriod"/>
              <a:defRPr sz="4400">
                <a:latin typeface="Arial"/>
                <a:ea typeface="Arial"/>
                <a:cs typeface="Arial"/>
                <a:sym typeface="Arial"/>
              </a:defRPr>
            </a:pPr>
            <a:r>
              <a:t>Online + Print subscription (£125.00): One-year subscription to the print edition of The Economist plus online access. </a:t>
            </a:r>
          </a:p>
        </p:txBody>
      </p:sp>
      <p:sp>
        <p:nvSpPr>
          <p:cNvPr id="280" name="Google Shape;5547;p848"/>
          <p:cNvSpPr txBox="1">
            <a:spLocks noGrp="1"/>
          </p:cNvSpPr>
          <p:nvPr>
            <p:ph type="title"/>
          </p:nvPr>
        </p:nvSpPr>
        <p:spPr>
          <a:prstGeom prst="rect">
            <a:avLst/>
          </a:prstGeom>
        </p:spPr>
        <p:txBody>
          <a:bodyPr lIns="91399" tIns="91399" rIns="91399" bIns="91399"/>
          <a:lstStyle>
            <a:lvl1pPr>
              <a:defRPr sz="6400" spc="-128"/>
            </a:lvl1pPr>
          </a:lstStyle>
          <a:p>
            <a:r>
              <a:t>Which would you choose?</a:t>
            </a:r>
          </a:p>
        </p:txBody>
      </p:sp>
      <p:sp>
        <p:nvSpPr>
          <p:cNvPr id="281" name="Slide Subtitle"/>
          <p:cNvSpPr txBox="1">
            <a:spLocks noGrp="1"/>
          </p:cNvSpPr>
          <p:nvPr>
            <p:ph type="body" idx="21"/>
          </p:nvPr>
        </p:nvSpPr>
        <p:spPr>
          <a:prstGeom prst="rect">
            <a:avLst/>
          </a:prstGeom>
        </p:spPr>
        <p:txBody>
          <a:bodyPr/>
          <a:lstStyle/>
          <a:p>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Google Shape;5553;p849"/>
          <p:cNvSpPr txBox="1">
            <a:spLocks noGrp="1"/>
          </p:cNvSpPr>
          <p:nvPr>
            <p:ph type="title"/>
          </p:nvPr>
        </p:nvSpPr>
        <p:spPr>
          <a:prstGeom prst="rect">
            <a:avLst/>
          </a:prstGeom>
        </p:spPr>
        <p:txBody>
          <a:bodyPr lIns="91399" tIns="91399" rIns="91399" bIns="91399"/>
          <a:lstStyle>
            <a:lvl1pPr>
              <a:defRPr sz="6400" spc="-128"/>
            </a:lvl1pPr>
          </a:lstStyle>
          <a:p>
            <a:r>
              <a:t>Which would you choose?</a:t>
            </a:r>
          </a:p>
        </p:txBody>
      </p:sp>
      <p:sp>
        <p:nvSpPr>
          <p:cNvPr id="287" name="Google Shape;5554;p849"/>
          <p:cNvSpPr txBox="1"/>
          <p:nvPr/>
        </p:nvSpPr>
        <p:spPr>
          <a:xfrm>
            <a:off x="1206500" y="2595124"/>
            <a:ext cx="21971001" cy="15695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p>
            <a:pPr>
              <a:defRPr sz="5000"/>
            </a:pPr>
            <a:r>
              <a:rPr dirty="0"/>
              <a:t>A group of MBA students were asked the same question and this is what they chose</a:t>
            </a:r>
            <a:r>
              <a:rPr b="1" dirty="0">
                <a:latin typeface="Arial"/>
                <a:ea typeface="Arial"/>
                <a:cs typeface="Arial"/>
                <a:sym typeface="Arial"/>
              </a:rPr>
              <a:t>:</a:t>
            </a:r>
          </a:p>
        </p:txBody>
      </p:sp>
      <p:pic>
        <p:nvPicPr>
          <p:cNvPr id="288" name="Google Shape;5555;p849" descr="Google Shape;5555;p849"/>
          <p:cNvPicPr>
            <a:picLocks noChangeAspect="1"/>
          </p:cNvPicPr>
          <p:nvPr/>
        </p:nvPicPr>
        <p:blipFill>
          <a:blip r:embed="rId3"/>
          <a:stretch>
            <a:fillRect/>
          </a:stretch>
        </p:blipFill>
        <p:spPr>
          <a:xfrm>
            <a:off x="3404937" y="5740549"/>
            <a:ext cx="16537201" cy="7056602"/>
          </a:xfrm>
          <a:prstGeom prst="rect">
            <a:avLst/>
          </a:prstGeom>
          <a:ln w="12700">
            <a:miter lim="400000"/>
          </a:ln>
        </p:spPr>
      </p:pic>
      <p:sp>
        <p:nvSpPr>
          <p:cNvPr id="289" name="Google Shape;5556;p849"/>
          <p:cNvSpPr txBox="1"/>
          <p:nvPr/>
        </p:nvSpPr>
        <p:spPr>
          <a:xfrm>
            <a:off x="6234563" y="7859423"/>
            <a:ext cx="1965626" cy="10341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lvl1pPr>
              <a:defRPr sz="6000" b="1">
                <a:solidFill>
                  <a:srgbClr val="FFFFFF"/>
                </a:solidFill>
                <a:latin typeface="Arial"/>
                <a:ea typeface="Arial"/>
                <a:cs typeface="Arial"/>
                <a:sym typeface="Arial"/>
              </a:defRPr>
            </a:lvl1pPr>
          </a:lstStyle>
          <a:p>
            <a:r>
              <a:t>72%</a:t>
            </a:r>
          </a:p>
        </p:txBody>
      </p:sp>
      <p:sp>
        <p:nvSpPr>
          <p:cNvPr id="290" name="Google Shape;5557;p849"/>
          <p:cNvSpPr txBox="1"/>
          <p:nvPr/>
        </p:nvSpPr>
        <p:spPr>
          <a:xfrm>
            <a:off x="16206996" y="10187132"/>
            <a:ext cx="4109501" cy="10341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lvl1pPr>
              <a:defRPr sz="6000" b="1">
                <a:solidFill>
                  <a:srgbClr val="FFFFFF"/>
                </a:solidFill>
                <a:latin typeface="Arial"/>
                <a:ea typeface="Arial"/>
                <a:cs typeface="Arial"/>
                <a:sym typeface="Arial"/>
              </a:defRPr>
            </a:lvl1pPr>
          </a:lstStyle>
          <a:p>
            <a:r>
              <a:t>28%</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Google Shape;5562;p850"/>
          <p:cNvSpPr txBox="1">
            <a:spLocks noGrp="1"/>
          </p:cNvSpPr>
          <p:nvPr>
            <p:ph type="title"/>
          </p:nvPr>
        </p:nvSpPr>
        <p:spPr>
          <a:prstGeom prst="rect">
            <a:avLst/>
          </a:prstGeom>
        </p:spPr>
        <p:txBody>
          <a:bodyPr lIns="91399" tIns="91399" rIns="91399" bIns="91399"/>
          <a:lstStyle>
            <a:lvl1pPr>
              <a:defRPr sz="6400" spc="-128"/>
            </a:lvl1pPr>
          </a:lstStyle>
          <a:p>
            <a:r>
              <a:t>Which would you choose?</a:t>
            </a:r>
          </a:p>
        </p:txBody>
      </p:sp>
      <p:sp>
        <p:nvSpPr>
          <p:cNvPr id="296" name="Google Shape;5563;p850"/>
          <p:cNvSpPr txBox="1"/>
          <p:nvPr/>
        </p:nvSpPr>
        <p:spPr>
          <a:xfrm>
            <a:off x="1225714" y="12587388"/>
            <a:ext cx="10621301" cy="707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lvl1pPr>
              <a:defRPr sz="1800"/>
            </a:lvl1pPr>
          </a:lstStyle>
          <a:p>
            <a:r>
              <a:t>Source: Kivetz, R., Netzer, O., Srinivasan, V. 2004. Extending Compromise Effect Models to Complex Buying Situations and Other Context Effects. Journal of Marketing Research, Vol. XLI, 262-268.</a:t>
            </a:r>
          </a:p>
        </p:txBody>
      </p:sp>
      <p:sp>
        <p:nvSpPr>
          <p:cNvPr id="297" name="Google Shape;5564;p850"/>
          <p:cNvSpPr txBox="1"/>
          <p:nvPr/>
        </p:nvSpPr>
        <p:spPr>
          <a:xfrm>
            <a:off x="1059249" y="2749124"/>
            <a:ext cx="22265501" cy="15695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p>
            <a:pPr>
              <a:defRPr sz="5000"/>
            </a:pPr>
            <a:r>
              <a:rPr dirty="0"/>
              <a:t>However, when presented with only two choices the proportion of students that choose the print and web option drops to 43%</a:t>
            </a:r>
            <a:r>
              <a:rPr b="1" dirty="0">
                <a:latin typeface="Arial"/>
                <a:ea typeface="Arial"/>
                <a:cs typeface="Arial"/>
                <a:sym typeface="Arial"/>
              </a:rPr>
              <a:t>:</a:t>
            </a:r>
          </a:p>
        </p:txBody>
      </p:sp>
      <p:pic>
        <p:nvPicPr>
          <p:cNvPr id="298" name="Google Shape;5565;p850" descr="Google Shape;5565;p850"/>
          <p:cNvPicPr>
            <a:picLocks noChangeAspect="1"/>
          </p:cNvPicPr>
          <p:nvPr/>
        </p:nvPicPr>
        <p:blipFill>
          <a:blip r:embed="rId3"/>
          <a:stretch>
            <a:fillRect/>
          </a:stretch>
        </p:blipFill>
        <p:spPr>
          <a:xfrm>
            <a:off x="4273353" y="5647497"/>
            <a:ext cx="15457802" cy="6738602"/>
          </a:xfrm>
          <a:prstGeom prst="rect">
            <a:avLst/>
          </a:prstGeom>
          <a:ln w="12700">
            <a:miter lim="400000"/>
          </a:ln>
        </p:spPr>
      </p:pic>
      <p:sp>
        <p:nvSpPr>
          <p:cNvPr id="299" name="Google Shape;5566;p850"/>
          <p:cNvSpPr txBox="1"/>
          <p:nvPr/>
        </p:nvSpPr>
        <p:spPr>
          <a:xfrm>
            <a:off x="8172425" y="8850496"/>
            <a:ext cx="4538502" cy="10341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lvl1pPr>
              <a:defRPr sz="6000" b="1">
                <a:solidFill>
                  <a:srgbClr val="FFFFFF"/>
                </a:solidFill>
                <a:latin typeface="Arial"/>
                <a:ea typeface="Arial"/>
                <a:cs typeface="Arial"/>
                <a:sym typeface="Arial"/>
              </a:defRPr>
            </a:lvl1pPr>
          </a:lstStyle>
          <a:p>
            <a:r>
              <a:t>43%</a:t>
            </a:r>
          </a:p>
        </p:txBody>
      </p:sp>
      <p:sp>
        <p:nvSpPr>
          <p:cNvPr id="300" name="Google Shape;5567;p850"/>
          <p:cNvSpPr txBox="1"/>
          <p:nvPr/>
        </p:nvSpPr>
        <p:spPr>
          <a:xfrm>
            <a:off x="15162285" y="8711144"/>
            <a:ext cx="4538501" cy="10341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lvl1pPr>
              <a:defRPr sz="6000" b="1">
                <a:solidFill>
                  <a:srgbClr val="FFFFFF"/>
                </a:solidFill>
                <a:latin typeface="Arial"/>
                <a:ea typeface="Arial"/>
                <a:cs typeface="Arial"/>
                <a:sym typeface="Arial"/>
              </a:defRPr>
            </a:lvl1pPr>
          </a:lstStyle>
          <a:p>
            <a:r>
              <a:t>57%</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Google Shape;5572;p851"/>
          <p:cNvSpPr txBox="1">
            <a:spLocks noGrp="1"/>
          </p:cNvSpPr>
          <p:nvPr>
            <p:ph type="title"/>
          </p:nvPr>
        </p:nvSpPr>
        <p:spPr>
          <a:prstGeom prst="rect">
            <a:avLst/>
          </a:prstGeom>
        </p:spPr>
        <p:txBody>
          <a:bodyPr lIns="91399" tIns="91399" rIns="91399" bIns="91399"/>
          <a:lstStyle>
            <a:lvl1pPr>
              <a:defRPr sz="6400" spc="-128"/>
            </a:lvl1pPr>
          </a:lstStyle>
          <a:p>
            <a:r>
              <a:t>Irrelevant decoy information sways choice</a:t>
            </a:r>
          </a:p>
        </p:txBody>
      </p:sp>
      <p:pic>
        <p:nvPicPr>
          <p:cNvPr id="306" name="Google Shape;5573;p851" descr="Google Shape;5573;p851"/>
          <p:cNvPicPr>
            <a:picLocks noChangeAspect="1"/>
          </p:cNvPicPr>
          <p:nvPr/>
        </p:nvPicPr>
        <p:blipFill>
          <a:blip r:embed="rId3"/>
          <a:stretch>
            <a:fillRect/>
          </a:stretch>
        </p:blipFill>
        <p:spPr>
          <a:xfrm>
            <a:off x="3424137" y="3734749"/>
            <a:ext cx="16537201" cy="7056602"/>
          </a:xfrm>
          <a:prstGeom prst="rect">
            <a:avLst/>
          </a:prstGeom>
          <a:ln w="12700">
            <a:miter lim="400000"/>
          </a:ln>
        </p:spPr>
      </p:pic>
      <p:sp>
        <p:nvSpPr>
          <p:cNvPr id="307" name="Google Shape;5574;p851"/>
          <p:cNvSpPr txBox="1"/>
          <p:nvPr/>
        </p:nvSpPr>
        <p:spPr>
          <a:xfrm>
            <a:off x="6388163" y="6340914"/>
            <a:ext cx="4109501" cy="10341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lvl1pPr>
              <a:defRPr sz="6000" b="1">
                <a:solidFill>
                  <a:srgbClr val="FFFFFF"/>
                </a:solidFill>
                <a:latin typeface="Arial"/>
                <a:ea typeface="Arial"/>
                <a:cs typeface="Arial"/>
                <a:sym typeface="Arial"/>
              </a:defRPr>
            </a:lvl1pPr>
          </a:lstStyle>
          <a:p>
            <a:r>
              <a:t>72%</a:t>
            </a:r>
          </a:p>
        </p:txBody>
      </p:sp>
      <p:sp>
        <p:nvSpPr>
          <p:cNvPr id="308" name="Google Shape;5575;p851"/>
          <p:cNvSpPr txBox="1"/>
          <p:nvPr/>
        </p:nvSpPr>
        <p:spPr>
          <a:xfrm>
            <a:off x="16437396" y="8219732"/>
            <a:ext cx="4109501" cy="10341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lvl1pPr>
              <a:defRPr sz="6000" b="1">
                <a:solidFill>
                  <a:srgbClr val="FFFFFF"/>
                </a:solidFill>
                <a:latin typeface="Arial"/>
                <a:ea typeface="Arial"/>
                <a:cs typeface="Arial"/>
                <a:sym typeface="Arial"/>
              </a:defRPr>
            </a:lvl1pPr>
          </a:lstStyle>
          <a:p>
            <a:r>
              <a:t>28%</a:t>
            </a:r>
          </a:p>
        </p:txBody>
      </p:sp>
      <p:sp>
        <p:nvSpPr>
          <p:cNvPr id="309" name="Google Shape;5576;p851"/>
          <p:cNvSpPr/>
          <p:nvPr/>
        </p:nvSpPr>
        <p:spPr>
          <a:xfrm>
            <a:off x="11167354" y="6459165"/>
            <a:ext cx="2685001" cy="3093001"/>
          </a:xfrm>
          <a:custGeom>
            <a:avLst/>
            <a:gdLst/>
            <a:ahLst/>
            <a:cxnLst>
              <a:cxn ang="0">
                <a:pos x="wd2" y="hd2"/>
              </a:cxn>
              <a:cxn ang="5400000">
                <a:pos x="wd2" y="hd2"/>
              </a:cxn>
              <a:cxn ang="10800000">
                <a:pos x="wd2" y="hd2"/>
              </a:cxn>
              <a:cxn ang="16200000">
                <a:pos x="wd2" y="hd2"/>
              </a:cxn>
            </a:cxnLst>
            <a:rect l="0" t="0" r="r" b="b"/>
            <a:pathLst>
              <a:path w="21600" h="21600" extrusionOk="0">
                <a:moveTo>
                  <a:pt x="0" y="12225"/>
                </a:moveTo>
                <a:lnTo>
                  <a:pt x="5400" y="12225"/>
                </a:lnTo>
                <a:lnTo>
                  <a:pt x="5400" y="0"/>
                </a:lnTo>
                <a:lnTo>
                  <a:pt x="16200" y="0"/>
                </a:lnTo>
                <a:lnTo>
                  <a:pt x="16200" y="12225"/>
                </a:lnTo>
                <a:lnTo>
                  <a:pt x="21600" y="12225"/>
                </a:lnTo>
                <a:lnTo>
                  <a:pt x="10800" y="21600"/>
                </a:lnTo>
                <a:close/>
              </a:path>
            </a:pathLst>
          </a:custGeom>
          <a:solidFill>
            <a:srgbClr val="FF0000"/>
          </a:solidFill>
          <a:ln w="50800">
            <a:solidFill>
              <a:srgbClr val="FF0000"/>
            </a:solidFill>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10" name="Google Shape;5577;p851"/>
          <p:cNvSpPr txBox="1"/>
          <p:nvPr/>
        </p:nvSpPr>
        <p:spPr>
          <a:xfrm>
            <a:off x="11094044" y="5139134"/>
            <a:ext cx="4109500" cy="10341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lvl1pPr>
              <a:defRPr sz="6000" b="1">
                <a:solidFill>
                  <a:srgbClr val="FF0000"/>
                </a:solidFill>
                <a:latin typeface="Arial"/>
                <a:ea typeface="Arial"/>
                <a:cs typeface="Arial"/>
                <a:sym typeface="Arial"/>
              </a:defRPr>
            </a:lvl1pPr>
          </a:lstStyle>
          <a:p>
            <a:r>
              <a:t>Decoy</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lide Subtitle"/>
          <p:cNvSpPr txBox="1">
            <a:spLocks noGrp="1"/>
          </p:cNvSpPr>
          <p:nvPr>
            <p:ph type="body" idx="21"/>
          </p:nvPr>
        </p:nvSpPr>
        <p:spPr>
          <a:prstGeom prst="rect">
            <a:avLst/>
          </a:prstGeom>
        </p:spPr>
        <p:txBody>
          <a:bodyPr/>
          <a:lstStyle/>
          <a:p>
            <a:endParaRPr/>
          </a:p>
        </p:txBody>
      </p:sp>
      <p:sp>
        <p:nvSpPr>
          <p:cNvPr id="315" name="Google Shape;5602;p854"/>
          <p:cNvSpPr txBox="1">
            <a:spLocks noGrp="1"/>
          </p:cNvSpPr>
          <p:nvPr>
            <p:ph type="title"/>
          </p:nvPr>
        </p:nvSpPr>
        <p:spPr>
          <a:prstGeom prst="rect">
            <a:avLst/>
          </a:prstGeom>
        </p:spPr>
        <p:txBody>
          <a:bodyPr lIns="91399" tIns="91399" rIns="91399" bIns="91399"/>
          <a:lstStyle>
            <a:lvl1pPr defTabSz="2292038">
              <a:spcBef>
                <a:spcPts val="2400"/>
              </a:spcBef>
              <a:defRPr sz="7990" spc="-159"/>
            </a:lvl1pPr>
          </a:lstStyle>
          <a:p>
            <a:r>
              <a:t>Contextual influences have real consequences</a:t>
            </a:r>
          </a:p>
        </p:txBody>
      </p:sp>
      <p:grpSp>
        <p:nvGrpSpPr>
          <p:cNvPr id="319" name="Group"/>
          <p:cNvGrpSpPr/>
          <p:nvPr/>
        </p:nvGrpSpPr>
        <p:grpSpPr>
          <a:xfrm>
            <a:off x="8508000" y="3874594"/>
            <a:ext cx="7368000" cy="8301585"/>
            <a:chOff x="0" y="0"/>
            <a:chExt cx="7367999" cy="8301583"/>
          </a:xfrm>
        </p:grpSpPr>
        <p:pic>
          <p:nvPicPr>
            <p:cNvPr id="316" name="Google Shape;5608;p854" descr="Google Shape;5608;p854"/>
            <p:cNvPicPr>
              <a:picLocks noChangeAspect="1"/>
            </p:cNvPicPr>
            <p:nvPr/>
          </p:nvPicPr>
          <p:blipFill>
            <a:blip r:embed="rId3"/>
            <a:srcRect/>
            <a:stretch>
              <a:fillRect/>
            </a:stretch>
          </p:blipFill>
          <p:spPr>
            <a:xfrm>
              <a:off x="83946" y="1048639"/>
              <a:ext cx="7200304" cy="5055104"/>
            </a:xfrm>
            <a:prstGeom prst="rect">
              <a:avLst/>
            </a:prstGeom>
            <a:ln w="12700" cap="flat">
              <a:noFill/>
              <a:miter lim="400000"/>
            </a:ln>
            <a:effectLst/>
          </p:spPr>
        </p:pic>
        <p:sp>
          <p:nvSpPr>
            <p:cNvPr id="317" name="Google Shape;5610;p854"/>
            <p:cNvSpPr txBox="1"/>
            <p:nvPr/>
          </p:nvSpPr>
          <p:spPr>
            <a:xfrm>
              <a:off x="0" y="6365980"/>
              <a:ext cx="7368000" cy="19356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43799" tIns="243799" rIns="243799" bIns="243799" numCol="1" anchor="ctr">
              <a:spAutoFit/>
            </a:bodyPr>
            <a:lstStyle/>
            <a:p>
              <a:pPr>
                <a:defRPr sz="3500"/>
              </a:pPr>
              <a:r>
                <a:t>Yellow lines on the train tracks in India reduced the number people hit by trains by </a:t>
              </a:r>
              <a:r>
                <a:rPr b="1">
                  <a:latin typeface="Arial"/>
                  <a:ea typeface="Arial"/>
                  <a:cs typeface="Arial"/>
                  <a:sym typeface="Arial"/>
                </a:rPr>
                <a:t>75%</a:t>
              </a:r>
            </a:p>
          </p:txBody>
        </p:sp>
        <p:sp>
          <p:nvSpPr>
            <p:cNvPr id="318" name="Judgement"/>
            <p:cNvSpPr txBox="1"/>
            <p:nvPr/>
          </p:nvSpPr>
          <p:spPr>
            <a:xfrm>
              <a:off x="1990073" y="0"/>
              <a:ext cx="3387853" cy="82051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1"/>
              </a:lvl1pPr>
            </a:lstStyle>
            <a:p>
              <a:r>
                <a:t>Judgement</a:t>
              </a:r>
            </a:p>
          </p:txBody>
        </p:sp>
      </p:grpSp>
      <p:grpSp>
        <p:nvGrpSpPr>
          <p:cNvPr id="323" name="Group"/>
          <p:cNvGrpSpPr/>
          <p:nvPr/>
        </p:nvGrpSpPr>
        <p:grpSpPr>
          <a:xfrm>
            <a:off x="390766" y="3874594"/>
            <a:ext cx="7801574" cy="8282967"/>
            <a:chOff x="0" y="0"/>
            <a:chExt cx="7801573" cy="8282965"/>
          </a:xfrm>
        </p:grpSpPr>
        <p:pic>
          <p:nvPicPr>
            <p:cNvPr id="320" name="Google Shape;5606;p854" descr="Google Shape;5606;p854"/>
            <p:cNvPicPr>
              <a:picLocks noChangeAspect="1"/>
            </p:cNvPicPr>
            <p:nvPr/>
          </p:nvPicPr>
          <p:blipFill>
            <a:blip r:embed="rId4"/>
            <a:srcRect l="5691" t="6262" r="5691" b="6262"/>
            <a:stretch>
              <a:fillRect/>
            </a:stretch>
          </p:blipFill>
          <p:spPr>
            <a:xfrm>
              <a:off x="0" y="1048638"/>
              <a:ext cx="7801574" cy="5054845"/>
            </a:xfrm>
            <a:prstGeom prst="rect">
              <a:avLst/>
            </a:prstGeom>
            <a:ln w="12700" cap="flat">
              <a:noFill/>
              <a:miter lim="400000"/>
            </a:ln>
            <a:effectLst/>
          </p:spPr>
        </p:pic>
        <p:sp>
          <p:nvSpPr>
            <p:cNvPr id="321" name="Google Shape;5609;p854"/>
            <p:cNvSpPr txBox="1"/>
            <p:nvPr/>
          </p:nvSpPr>
          <p:spPr>
            <a:xfrm>
              <a:off x="216884" y="6384598"/>
              <a:ext cx="7368001" cy="18983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43799" tIns="243799" rIns="243799" bIns="243799" numCol="1" anchor="ctr">
              <a:spAutoFit/>
            </a:bodyPr>
            <a:lstStyle/>
            <a:p>
              <a:pPr>
                <a:defRPr sz="3500" b="1">
                  <a:latin typeface="Arial"/>
                  <a:ea typeface="Arial"/>
                  <a:cs typeface="Arial"/>
                  <a:sym typeface="Arial"/>
                </a:defRPr>
              </a:pPr>
              <a:r>
                <a:t>70% </a:t>
              </a:r>
              <a:r>
                <a:rPr b="0"/>
                <a:t>of false convictions are caused by an inaccurate eyewitness statement</a:t>
              </a:r>
            </a:p>
          </p:txBody>
        </p:sp>
        <p:sp>
          <p:nvSpPr>
            <p:cNvPr id="322" name="Memory"/>
            <p:cNvSpPr txBox="1"/>
            <p:nvPr/>
          </p:nvSpPr>
          <p:spPr>
            <a:xfrm>
              <a:off x="2653185" y="0"/>
              <a:ext cx="2495399" cy="82051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1"/>
              </a:lvl1pPr>
            </a:lstStyle>
            <a:p>
              <a:r>
                <a:t>Memory</a:t>
              </a:r>
            </a:p>
          </p:txBody>
        </p:sp>
      </p:grpSp>
      <p:grpSp>
        <p:nvGrpSpPr>
          <p:cNvPr id="327" name="Group"/>
          <p:cNvGrpSpPr/>
          <p:nvPr/>
        </p:nvGrpSpPr>
        <p:grpSpPr>
          <a:xfrm>
            <a:off x="15960850" y="3874594"/>
            <a:ext cx="8423401" cy="8301585"/>
            <a:chOff x="0" y="0"/>
            <a:chExt cx="8423399" cy="8301583"/>
          </a:xfrm>
        </p:grpSpPr>
        <p:pic>
          <p:nvPicPr>
            <p:cNvPr id="324" name="Google Shape;5607;p854" descr="Google Shape;5607;p854"/>
            <p:cNvPicPr>
              <a:picLocks noChangeAspect="1"/>
            </p:cNvPicPr>
            <p:nvPr/>
          </p:nvPicPr>
          <p:blipFill>
            <a:blip r:embed="rId5"/>
            <a:stretch>
              <a:fillRect/>
            </a:stretch>
          </p:blipFill>
          <p:spPr>
            <a:xfrm>
              <a:off x="247084" y="1054861"/>
              <a:ext cx="7559560" cy="5042553"/>
            </a:xfrm>
            <a:prstGeom prst="rect">
              <a:avLst/>
            </a:prstGeom>
            <a:ln w="12700" cap="flat">
              <a:noFill/>
              <a:miter lim="400000"/>
            </a:ln>
            <a:effectLst/>
          </p:spPr>
        </p:pic>
        <p:sp>
          <p:nvSpPr>
            <p:cNvPr id="325" name="Google Shape;5611;p854"/>
            <p:cNvSpPr txBox="1"/>
            <p:nvPr/>
          </p:nvSpPr>
          <p:spPr>
            <a:xfrm>
              <a:off x="0" y="6365980"/>
              <a:ext cx="8423400" cy="19356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43799" tIns="243799" rIns="243799" bIns="243799" numCol="1" anchor="ctr">
              <a:spAutoFit/>
            </a:bodyPr>
            <a:lstStyle/>
            <a:p>
              <a:pPr>
                <a:defRPr sz="3500"/>
              </a:pPr>
              <a:r>
                <a:rPr dirty="0"/>
                <a:t>61% of patients choose comfort-oriented care over</a:t>
              </a:r>
              <a:r>
                <a:rPr lang="pt-PT" dirty="0"/>
                <a:t> </a:t>
              </a:r>
              <a:r>
                <a:rPr dirty="0"/>
                <a:t>life-extending care. With default this</a:t>
              </a:r>
              <a:r>
                <a:rPr b="1" dirty="0">
                  <a:latin typeface="Arial"/>
                  <a:ea typeface="Arial"/>
                  <a:cs typeface="Arial"/>
                  <a:sym typeface="Arial"/>
                </a:rPr>
                <a:t> increased to 77% </a:t>
              </a:r>
            </a:p>
          </p:txBody>
        </p:sp>
        <p:sp>
          <p:nvSpPr>
            <p:cNvPr id="326" name="Preferences"/>
            <p:cNvSpPr txBox="1"/>
            <p:nvPr/>
          </p:nvSpPr>
          <p:spPr>
            <a:xfrm>
              <a:off x="2404388" y="0"/>
              <a:ext cx="3614624" cy="82051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1"/>
              </a:lvl1pPr>
            </a:lstStyle>
            <a:p>
              <a:r>
                <a:t>Preferences</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2" animBg="1" advAuto="0"/>
      <p:bldP spid="323" grpId="1" animBg="1" advAuto="0"/>
      <p:bldP spid="327" grpId="3"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Why do environmental and contextual factors have such an impact on our behaviour?"/>
          <p:cNvSpPr txBox="1">
            <a:spLocks noGrp="1"/>
          </p:cNvSpPr>
          <p:nvPr>
            <p:ph type="body" sz="half" idx="1"/>
          </p:nvPr>
        </p:nvSpPr>
        <p:spPr>
          <a:prstGeom prst="rect">
            <a:avLst/>
          </a:prstGeom>
        </p:spPr>
        <p:txBody>
          <a:bodyPr/>
          <a:lstStyle>
            <a:lvl1pPr algn="l" defTabSz="825500">
              <a:lnSpc>
                <a:spcPct val="100000"/>
              </a:lnSpc>
              <a:defRPr sz="6700" b="1" spc="0">
                <a:latin typeface="Arial"/>
                <a:ea typeface="Arial"/>
                <a:cs typeface="Arial"/>
                <a:sym typeface="Arial"/>
              </a:defRPr>
            </a:lvl1pPr>
          </a:lstStyle>
          <a:p>
            <a:r>
              <a:t>Why do environmental and contextual factors have such an impact on our behaviour?</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Google Shape;7318;p901"/>
          <p:cNvSpPr txBox="1">
            <a:spLocks noGrp="1"/>
          </p:cNvSpPr>
          <p:nvPr>
            <p:ph type="body" sz="quarter" idx="4294967295"/>
          </p:nvPr>
        </p:nvSpPr>
        <p:spPr>
          <a:xfrm>
            <a:off x="1206500" y="7781990"/>
            <a:ext cx="21971000" cy="1905001"/>
          </a:xfrm>
          <a:prstGeom prst="rect">
            <a:avLst/>
          </a:prstGeom>
        </p:spPr>
        <p:txBody>
          <a:bodyPr/>
          <a:lstStyle/>
          <a:p>
            <a:pPr marL="0" indent="0" defTabSz="825500">
              <a:lnSpc>
                <a:spcPct val="100000"/>
              </a:lnSpc>
              <a:spcBef>
                <a:spcPts val="0"/>
              </a:spcBef>
              <a:buSzTx/>
              <a:buNone/>
              <a:defRPr sz="9600" b="1">
                <a:latin typeface="Arial"/>
                <a:ea typeface="Arial"/>
                <a:cs typeface="Arial"/>
                <a:sym typeface="Arial"/>
              </a:defRPr>
            </a:pPr>
            <a:r>
              <a:t>What is the colour of the </a:t>
            </a:r>
            <a:r>
              <a:rPr u="sng"/>
              <a:t>font</a:t>
            </a:r>
            <a:r>
              <a:t>?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Google Shape;7324;p902"/>
          <p:cNvSpPr txBox="1"/>
          <p:nvPr/>
        </p:nvSpPr>
        <p:spPr>
          <a:xfrm>
            <a:off x="6958500" y="3949522"/>
            <a:ext cx="10467000" cy="58169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37149" tIns="137149" rIns="137149" bIns="137149" anchor="ctr">
            <a:spAutoFit/>
          </a:bodyPr>
          <a:lstStyle>
            <a:lvl1pPr>
              <a:defRPr sz="40000">
                <a:solidFill>
                  <a:srgbClr val="1E99D5"/>
                </a:solidFill>
              </a:defRPr>
            </a:lvl1pPr>
          </a:lstStyle>
          <a:p>
            <a:r>
              <a:rPr dirty="0"/>
              <a:t>Blue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7827971-0229-DB13-6230-C0ED78E97602}"/>
              </a:ext>
            </a:extLst>
          </p:cNvPr>
          <p:cNvSpPr>
            <a:spLocks noGrp="1"/>
          </p:cNvSpPr>
          <p:nvPr>
            <p:ph type="body" sz="half" idx="1"/>
          </p:nvPr>
        </p:nvSpPr>
        <p:spPr>
          <a:xfrm>
            <a:off x="1206499" y="2742335"/>
            <a:ext cx="13745058" cy="9616813"/>
          </a:xfrm>
        </p:spPr>
        <p:txBody>
          <a:bodyPr>
            <a:normAutofit lnSpcReduction="10000"/>
          </a:bodyPr>
          <a:lstStyle/>
          <a:p>
            <a:pPr>
              <a:lnSpc>
                <a:spcPct val="120000"/>
              </a:lnSpc>
              <a:spcBef>
                <a:spcPts val="0"/>
              </a:spcBef>
              <a:spcAft>
                <a:spcPts val="1000"/>
              </a:spcAft>
            </a:pPr>
            <a:r>
              <a:rPr lang="en-GB" sz="3600" dirty="0"/>
              <a:t>Academic background: Environmental Biology, Photography and Evolutionary Anthropology</a:t>
            </a:r>
          </a:p>
          <a:p>
            <a:pPr>
              <a:lnSpc>
                <a:spcPct val="120000"/>
              </a:lnSpc>
              <a:spcBef>
                <a:spcPts val="0"/>
              </a:spcBef>
              <a:spcAft>
                <a:spcPts val="1000"/>
              </a:spcAft>
            </a:pPr>
            <a:r>
              <a:rPr lang="en-GB" sz="3600" dirty="0"/>
              <a:t>Started working at the Behavioural Insights Team in 2013. BIT is the world’s first government institution dedicated to the application of behavioural sciences started by the UK Government in 2010 – also known as the Nudge Unit.</a:t>
            </a:r>
          </a:p>
          <a:p>
            <a:pPr>
              <a:lnSpc>
                <a:spcPct val="120000"/>
              </a:lnSpc>
              <a:spcBef>
                <a:spcPts val="0"/>
              </a:spcBef>
              <a:spcAft>
                <a:spcPts val="1000"/>
              </a:spcAft>
            </a:pPr>
            <a:r>
              <a:rPr lang="en-GB" sz="3600" dirty="0"/>
              <a:t>I’ve worked across all policy areas, with a focus on social cohesion. Ran over 30 RCTs to find out what works (and as importantly) what doesn’t.</a:t>
            </a:r>
          </a:p>
          <a:p>
            <a:pPr>
              <a:lnSpc>
                <a:spcPct val="120000"/>
              </a:lnSpc>
              <a:spcBef>
                <a:spcPts val="0"/>
              </a:spcBef>
              <a:spcAft>
                <a:spcPts val="1000"/>
              </a:spcAft>
            </a:pPr>
            <a:r>
              <a:rPr lang="en-GB" sz="3600" dirty="0"/>
              <a:t>Started a research scholarship in ISEG in 2019 on applying behavioural science to public policy in the Portuguese context.</a:t>
            </a:r>
          </a:p>
          <a:p>
            <a:pPr>
              <a:lnSpc>
                <a:spcPct val="120000"/>
              </a:lnSpc>
              <a:spcBef>
                <a:spcPts val="0"/>
              </a:spcBef>
              <a:spcAft>
                <a:spcPts val="1000"/>
              </a:spcAft>
            </a:pPr>
            <a:r>
              <a:rPr lang="en-GB" sz="3600" dirty="0"/>
              <a:t>Currently working on </a:t>
            </a:r>
            <a:r>
              <a:rPr lang="en-GB" sz="3600" dirty="0" err="1"/>
              <a:t>i</a:t>
            </a:r>
            <a:r>
              <a:rPr lang="en-GB" sz="3600" dirty="0"/>
              <a:t>) reducing accidents in the UK, ii) exploring how social capital affects social mobility using Facebook data and iii) trying to stop Russian misinformation and reduce support for the war.</a:t>
            </a:r>
          </a:p>
        </p:txBody>
      </p:sp>
      <p:pic>
        <p:nvPicPr>
          <p:cNvPr id="15" name="Picture 14">
            <a:extLst>
              <a:ext uri="{FF2B5EF4-FFF2-40B4-BE49-F238E27FC236}">
                <a16:creationId xmlns:a16="http://schemas.microsoft.com/office/drawing/2014/main" id="{BB9DE5DE-1E87-99AD-3ECF-F3CD5A23A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1557" y="1946558"/>
            <a:ext cx="9432443" cy="9144229"/>
          </a:xfrm>
          <a:prstGeom prst="rect">
            <a:avLst/>
          </a:prstGeom>
        </p:spPr>
      </p:pic>
      <p:sp>
        <p:nvSpPr>
          <p:cNvPr id="17" name="Title 16">
            <a:extLst>
              <a:ext uri="{FF2B5EF4-FFF2-40B4-BE49-F238E27FC236}">
                <a16:creationId xmlns:a16="http://schemas.microsoft.com/office/drawing/2014/main" id="{528B9119-0469-D1F3-AF2E-C85883077E6A}"/>
              </a:ext>
            </a:extLst>
          </p:cNvPr>
          <p:cNvSpPr>
            <a:spLocks noGrp="1"/>
          </p:cNvSpPr>
          <p:nvPr>
            <p:ph type="title"/>
          </p:nvPr>
        </p:nvSpPr>
        <p:spPr>
          <a:xfrm>
            <a:off x="1206499" y="1079500"/>
            <a:ext cx="15842635" cy="1435100"/>
          </a:xfrm>
        </p:spPr>
        <p:txBody>
          <a:bodyPr>
            <a:normAutofit/>
          </a:bodyPr>
          <a:lstStyle/>
          <a:p>
            <a:r>
              <a:rPr lang="en-GB" dirty="0"/>
              <a:t>A bit about me</a:t>
            </a:r>
            <a:endParaRPr lang="en-PT"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Google Shape;7329;p903"/>
          <p:cNvSpPr txBox="1"/>
          <p:nvPr/>
        </p:nvSpPr>
        <p:spPr>
          <a:xfrm>
            <a:off x="6958500" y="3763019"/>
            <a:ext cx="10467000" cy="6189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37149" tIns="137149" rIns="137149" bIns="137149" anchor="ctr">
            <a:spAutoFit/>
          </a:bodyPr>
          <a:lstStyle>
            <a:lvl1pPr>
              <a:defRPr sz="40000">
                <a:solidFill>
                  <a:srgbClr val="FF0000"/>
                </a:solidFill>
              </a:defRPr>
            </a:lvl1pPr>
          </a:lstStyle>
          <a:p>
            <a:r>
              <a:rPr dirty="0"/>
              <a:t>Red</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Google Shape;7334;p904"/>
          <p:cNvSpPr txBox="1"/>
          <p:nvPr/>
        </p:nvSpPr>
        <p:spPr>
          <a:xfrm>
            <a:off x="4937100" y="3763019"/>
            <a:ext cx="14509800" cy="6189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37149" tIns="137149" rIns="137149" bIns="137149" anchor="ctr">
            <a:spAutoFit/>
          </a:bodyPr>
          <a:lstStyle>
            <a:lvl1pPr>
              <a:defRPr sz="40000">
                <a:solidFill>
                  <a:srgbClr val="00B050"/>
                </a:solidFill>
              </a:defRPr>
            </a:lvl1pPr>
          </a:lstStyle>
          <a:p>
            <a:r>
              <a:t>Green</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Google Shape;7339;p905"/>
          <p:cNvSpPr txBox="1"/>
          <p:nvPr/>
        </p:nvSpPr>
        <p:spPr>
          <a:xfrm>
            <a:off x="4417200" y="3763019"/>
            <a:ext cx="15549600" cy="6189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37149" tIns="137149" rIns="137149" bIns="137149" anchor="ctr">
            <a:spAutoFit/>
          </a:bodyPr>
          <a:lstStyle>
            <a:lvl1pPr>
              <a:defRPr sz="40000">
                <a:solidFill>
                  <a:srgbClr val="FFFF00"/>
                </a:solidFill>
              </a:defRPr>
            </a:lvl1pPr>
          </a:lstStyle>
          <a:p>
            <a:r>
              <a:t>Brown</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Google Shape;7344;p906"/>
          <p:cNvSpPr txBox="1"/>
          <p:nvPr/>
        </p:nvSpPr>
        <p:spPr>
          <a:xfrm>
            <a:off x="3426000" y="3763019"/>
            <a:ext cx="17532000" cy="6189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37149" tIns="137149" rIns="137149" bIns="137149" anchor="ctr">
            <a:spAutoFit/>
          </a:bodyPr>
          <a:lstStyle>
            <a:lvl1pPr>
              <a:defRPr sz="40000">
                <a:solidFill>
                  <a:srgbClr val="9900FF"/>
                </a:solidFill>
              </a:defRPr>
            </a:lvl1pPr>
          </a:lstStyle>
          <a:p>
            <a:r>
              <a:t>Orange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Google Shape;7349;p907"/>
          <p:cNvSpPr txBox="1"/>
          <p:nvPr/>
        </p:nvSpPr>
        <p:spPr>
          <a:xfrm>
            <a:off x="6587775" y="3775719"/>
            <a:ext cx="11208451" cy="6189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37149" tIns="137149" rIns="137149" bIns="137149" anchor="ctr">
            <a:spAutoFit/>
          </a:bodyPr>
          <a:lstStyle>
            <a:lvl1pPr>
              <a:defRPr sz="40000">
                <a:solidFill>
                  <a:srgbClr val="FF0000"/>
                </a:solidFill>
              </a:defRPr>
            </a:lvl1pPr>
          </a:lstStyle>
          <a:p>
            <a:r>
              <a:t>Pink</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Title 3"/>
          <p:cNvSpPr txBox="1">
            <a:spLocks noGrp="1"/>
          </p:cNvSpPr>
          <p:nvPr>
            <p:ph type="title"/>
          </p:nvPr>
        </p:nvSpPr>
        <p:spPr>
          <a:prstGeom prst="rect">
            <a:avLst/>
          </a:prstGeom>
        </p:spPr>
        <p:txBody>
          <a:bodyPr/>
          <a:lstStyle/>
          <a:p>
            <a:r>
              <a:t>We need to think differently about behaviour</a:t>
            </a:r>
          </a:p>
        </p:txBody>
      </p:sp>
      <p:sp>
        <p:nvSpPr>
          <p:cNvPr id="354" name="Slide Subtitle"/>
          <p:cNvSpPr txBox="1">
            <a:spLocks noGrp="1"/>
          </p:cNvSpPr>
          <p:nvPr>
            <p:ph type="body" idx="21"/>
          </p:nvPr>
        </p:nvSpPr>
        <p:spPr>
          <a:prstGeom prst="rect">
            <a:avLst/>
          </a:prstGeom>
        </p:spPr>
        <p:txBody>
          <a:bodyPr/>
          <a:lstStyle/>
          <a:p>
            <a:endParaRPr/>
          </a:p>
        </p:txBody>
      </p:sp>
      <p:sp>
        <p:nvSpPr>
          <p:cNvPr id="355" name="Slide Number Placeholder 3"/>
          <p:cNvSpPr txBox="1">
            <a:spLocks noGrp="1"/>
          </p:cNvSpPr>
          <p:nvPr>
            <p:ph type="sldNum" sz="quarter" idx="4294967295"/>
          </p:nvPr>
        </p:nvSpPr>
        <p:spPr>
          <a:xfrm>
            <a:off x="12029744" y="13155777"/>
            <a:ext cx="312015" cy="29982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400">
                <a:solidFill>
                  <a:srgbClr val="A6A6A6"/>
                </a:solidFill>
              </a:defRPr>
            </a:lvl1pPr>
          </a:lstStyle>
          <a:p>
            <a:fld id="{86CB4B4D-7CA3-9044-876B-883B54F8677D}" type="slidenum">
              <a:t>25</a:t>
            </a:fld>
            <a:endParaRPr/>
          </a:p>
        </p:txBody>
      </p:sp>
      <p:pic>
        <p:nvPicPr>
          <p:cNvPr id="356" name="Picture 6" descr="Picture 6"/>
          <p:cNvPicPr>
            <a:picLocks noChangeAspect="1"/>
          </p:cNvPicPr>
          <p:nvPr/>
        </p:nvPicPr>
        <p:blipFill>
          <a:blip r:embed="rId3"/>
          <a:stretch>
            <a:fillRect/>
          </a:stretch>
        </p:blipFill>
        <p:spPr>
          <a:xfrm>
            <a:off x="10471198" y="8571058"/>
            <a:ext cx="3441609" cy="3416211"/>
          </a:xfrm>
          <a:prstGeom prst="rect">
            <a:avLst/>
          </a:prstGeom>
          <a:ln w="12700">
            <a:miter lim="400000"/>
          </a:ln>
        </p:spPr>
      </p:pic>
      <p:sp>
        <p:nvSpPr>
          <p:cNvPr id="357" name="Rectangle 7"/>
          <p:cNvSpPr txBox="1"/>
          <p:nvPr/>
        </p:nvSpPr>
        <p:spPr>
          <a:xfrm>
            <a:off x="10609698" y="6530113"/>
            <a:ext cx="2992563" cy="12397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p>
            <a:pPr algn="ctr" defTabSz="1828800">
              <a:lnSpc>
                <a:spcPct val="100000"/>
              </a:lnSpc>
              <a:spcBef>
                <a:spcPts val="0"/>
              </a:spcBef>
              <a:defRPr sz="2400" b="1">
                <a:latin typeface="Arial"/>
                <a:ea typeface="Arial"/>
                <a:cs typeface="Arial"/>
                <a:sym typeface="Arial"/>
              </a:defRPr>
            </a:pPr>
            <a:endParaRPr/>
          </a:p>
          <a:p>
            <a:pPr algn="ctr" defTabSz="1828800">
              <a:lnSpc>
                <a:spcPct val="100000"/>
              </a:lnSpc>
              <a:spcBef>
                <a:spcPts val="0"/>
              </a:spcBef>
              <a:defRPr sz="2400" b="1">
                <a:latin typeface="Arial"/>
                <a:ea typeface="Arial"/>
                <a:cs typeface="Arial"/>
                <a:sym typeface="Arial"/>
              </a:defRPr>
            </a:pPr>
            <a:r>
              <a:t>Daniel Kahneman</a:t>
            </a:r>
            <a:r>
              <a:rPr b="0"/>
              <a:t>, </a:t>
            </a:r>
            <a:br>
              <a:rPr b="0"/>
            </a:br>
            <a:r>
              <a:rPr b="0"/>
              <a:t>Nobel Laureate</a:t>
            </a:r>
          </a:p>
        </p:txBody>
      </p:sp>
      <p:grpSp>
        <p:nvGrpSpPr>
          <p:cNvPr id="362" name="Group 8"/>
          <p:cNvGrpSpPr/>
          <p:nvPr/>
        </p:nvGrpSpPr>
        <p:grpSpPr>
          <a:xfrm>
            <a:off x="5251856" y="4834497"/>
            <a:ext cx="13880288" cy="6627667"/>
            <a:chOff x="0" y="0"/>
            <a:chExt cx="13880287" cy="6627665"/>
          </a:xfrm>
        </p:grpSpPr>
        <p:pic>
          <p:nvPicPr>
            <p:cNvPr id="358" name="Picture 9" descr="Picture 9"/>
            <p:cNvPicPr>
              <a:picLocks noChangeAspect="1"/>
            </p:cNvPicPr>
            <p:nvPr/>
          </p:nvPicPr>
          <p:blipFill>
            <a:blip r:embed="rId4"/>
            <a:srcRect/>
            <a:stretch>
              <a:fillRect/>
            </a:stretch>
          </p:blipFill>
          <p:spPr>
            <a:xfrm>
              <a:off x="0" y="0"/>
              <a:ext cx="4736608" cy="6507652"/>
            </a:xfrm>
            <a:prstGeom prst="rect">
              <a:avLst/>
            </a:prstGeom>
            <a:ln w="12700" cap="flat">
              <a:noFill/>
              <a:miter lim="400000"/>
            </a:ln>
            <a:effectLst/>
          </p:spPr>
        </p:pic>
        <p:pic>
          <p:nvPicPr>
            <p:cNvPr id="359" name="Picture 10" descr="Picture 10"/>
            <p:cNvPicPr>
              <a:picLocks noChangeAspect="1"/>
            </p:cNvPicPr>
            <p:nvPr/>
          </p:nvPicPr>
          <p:blipFill>
            <a:blip r:embed="rId5"/>
            <a:stretch>
              <a:fillRect/>
            </a:stretch>
          </p:blipFill>
          <p:spPr>
            <a:xfrm flipH="1">
              <a:off x="9056323" y="0"/>
              <a:ext cx="4823965" cy="6627666"/>
            </a:xfrm>
            <a:prstGeom prst="rect">
              <a:avLst/>
            </a:prstGeom>
            <a:ln w="12700" cap="flat">
              <a:noFill/>
              <a:miter lim="400000"/>
            </a:ln>
            <a:effectLst/>
          </p:spPr>
        </p:pic>
        <p:sp>
          <p:nvSpPr>
            <p:cNvPr id="360" name="Rectangle 11"/>
            <p:cNvSpPr txBox="1"/>
            <p:nvPr/>
          </p:nvSpPr>
          <p:spPr>
            <a:xfrm>
              <a:off x="631884" y="1529071"/>
              <a:ext cx="3472839" cy="34495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p>
              <a:pPr algn="ctr" defTabSz="1828800">
                <a:lnSpc>
                  <a:spcPct val="100000"/>
                </a:lnSpc>
                <a:spcBef>
                  <a:spcPts val="1200"/>
                </a:spcBef>
                <a:defRPr sz="3600" b="1">
                  <a:latin typeface="Arial"/>
                  <a:ea typeface="Arial"/>
                  <a:cs typeface="Arial"/>
                  <a:sym typeface="Arial"/>
                </a:defRPr>
              </a:pPr>
              <a:r>
                <a:t>System 1 </a:t>
              </a:r>
              <a:endParaRPr sz="2600"/>
            </a:p>
            <a:p>
              <a:pPr algn="ctr" defTabSz="1828800">
                <a:lnSpc>
                  <a:spcPct val="100000"/>
                </a:lnSpc>
                <a:spcBef>
                  <a:spcPts val="1200"/>
                </a:spcBef>
                <a:defRPr sz="2400">
                  <a:latin typeface="Arial"/>
                  <a:ea typeface="Arial"/>
                  <a:cs typeface="Arial"/>
                  <a:sym typeface="Arial"/>
                </a:defRPr>
              </a:pPr>
              <a:r>
                <a:t>Fast thinking/Automatic intuitive, effortless</a:t>
              </a:r>
            </a:p>
            <a:p>
              <a:pPr algn="ctr" defTabSz="1828800">
                <a:lnSpc>
                  <a:spcPct val="100000"/>
                </a:lnSpc>
                <a:spcBef>
                  <a:spcPts val="1200"/>
                </a:spcBef>
                <a:defRPr sz="2400">
                  <a:latin typeface="Arial"/>
                  <a:ea typeface="Arial"/>
                  <a:cs typeface="Arial"/>
                  <a:sym typeface="Arial"/>
                </a:defRPr>
              </a:pPr>
              <a:r>
                <a:t>2x2</a:t>
              </a:r>
            </a:p>
            <a:p>
              <a:pPr algn="ctr" defTabSz="1828800">
                <a:lnSpc>
                  <a:spcPct val="100000"/>
                </a:lnSpc>
                <a:spcBef>
                  <a:spcPts val="1200"/>
                </a:spcBef>
                <a:defRPr sz="2400">
                  <a:latin typeface="Arial"/>
                  <a:ea typeface="Arial"/>
                  <a:cs typeface="Arial"/>
                  <a:sym typeface="Arial"/>
                </a:defRPr>
              </a:pPr>
              <a:r>
                <a:t>Taking your daily commute</a:t>
              </a:r>
            </a:p>
          </p:txBody>
        </p:sp>
        <p:sp>
          <p:nvSpPr>
            <p:cNvPr id="361" name="TextBox 12"/>
            <p:cNvSpPr txBox="1"/>
            <p:nvPr/>
          </p:nvSpPr>
          <p:spPr>
            <a:xfrm>
              <a:off x="9770071" y="1391040"/>
              <a:ext cx="3396470" cy="44630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p>
              <a:pPr algn="ctr" defTabSz="1828800">
                <a:lnSpc>
                  <a:spcPct val="100000"/>
                </a:lnSpc>
                <a:spcBef>
                  <a:spcPts val="1200"/>
                </a:spcBef>
                <a:defRPr sz="3600" b="1">
                  <a:latin typeface="Arial"/>
                  <a:ea typeface="Arial"/>
                  <a:cs typeface="Arial"/>
                  <a:sym typeface="Arial"/>
                </a:defRPr>
              </a:pPr>
              <a:r>
                <a:t>System 2</a:t>
              </a:r>
              <a:endParaRPr sz="2400"/>
            </a:p>
            <a:p>
              <a:pPr algn="ctr" defTabSz="1828800">
                <a:lnSpc>
                  <a:spcPct val="100000"/>
                </a:lnSpc>
                <a:spcBef>
                  <a:spcPts val="1200"/>
                </a:spcBef>
                <a:defRPr sz="2400">
                  <a:latin typeface="Arial"/>
                  <a:ea typeface="Arial"/>
                  <a:cs typeface="Arial"/>
                  <a:sym typeface="Arial"/>
                </a:defRPr>
              </a:pPr>
              <a:r>
                <a:t>Slow thinking/Reflective deliberate, analytic</a:t>
              </a:r>
            </a:p>
            <a:p>
              <a:pPr algn="ctr" defTabSz="1828800">
                <a:lnSpc>
                  <a:spcPct val="100000"/>
                </a:lnSpc>
                <a:spcBef>
                  <a:spcPts val="1200"/>
                </a:spcBef>
                <a:defRPr sz="2400">
                  <a:latin typeface="Arial"/>
                  <a:ea typeface="Arial"/>
                  <a:cs typeface="Arial"/>
                  <a:sym typeface="Arial"/>
                </a:defRPr>
              </a:pPr>
              <a:r>
                <a:t>24x17</a:t>
              </a:r>
            </a:p>
            <a:p>
              <a:pPr algn="ctr" defTabSz="1828800">
                <a:lnSpc>
                  <a:spcPct val="100000"/>
                </a:lnSpc>
                <a:spcBef>
                  <a:spcPts val="1200"/>
                </a:spcBef>
                <a:defRPr sz="2400">
                  <a:latin typeface="Arial"/>
                  <a:ea typeface="Arial"/>
                  <a:cs typeface="Arial"/>
                  <a:sym typeface="Arial"/>
                </a:defRPr>
              </a:pPr>
              <a:r>
                <a:t>Planning a trip overseas</a:t>
              </a:r>
            </a:p>
            <a:p>
              <a:pPr algn="ctr" defTabSz="1828800">
                <a:lnSpc>
                  <a:spcPct val="100000"/>
                </a:lnSpc>
                <a:spcBef>
                  <a:spcPts val="1200"/>
                </a:spcBef>
                <a:defRPr sz="3000" b="1">
                  <a:latin typeface="Arial"/>
                  <a:ea typeface="Arial"/>
                  <a:cs typeface="Arial"/>
                  <a:sym typeface="Arial"/>
                </a:defRPr>
              </a:pPr>
              <a:endParaRPr/>
            </a:p>
          </p:txBody>
        </p:sp>
      </p:grpSp>
      <p:grpSp>
        <p:nvGrpSpPr>
          <p:cNvPr id="365" name="TextBox 14"/>
          <p:cNvGrpSpPr/>
          <p:nvPr/>
        </p:nvGrpSpPr>
        <p:grpSpPr>
          <a:xfrm>
            <a:off x="7712278" y="6006721"/>
            <a:ext cx="2266560" cy="1268184"/>
            <a:chOff x="0" y="0"/>
            <a:chExt cx="2266559" cy="1268183"/>
          </a:xfrm>
        </p:grpSpPr>
        <p:sp>
          <p:nvSpPr>
            <p:cNvPr id="363" name="Rounded Rectangle"/>
            <p:cNvSpPr/>
            <p:nvPr/>
          </p:nvSpPr>
          <p:spPr>
            <a:xfrm rot="20663458">
              <a:off x="56493" y="276546"/>
              <a:ext cx="2153573" cy="715091"/>
            </a:xfrm>
            <a:prstGeom prst="roundRect">
              <a:avLst>
                <a:gd name="adj" fmla="val 16667"/>
              </a:avLst>
            </a:prstGeom>
            <a:solidFill>
              <a:srgbClr val="FFFFFF"/>
            </a:solidFill>
            <a:ln w="25400" cap="flat">
              <a:solidFill>
                <a:srgbClr val="1E99D5"/>
              </a:solidFill>
              <a:prstDash val="solid"/>
              <a:miter lim="800000"/>
            </a:ln>
            <a:effectLst/>
          </p:spPr>
          <p:txBody>
            <a:bodyPr wrap="square" lIns="91439" tIns="91439" rIns="91439" bIns="91439" numCol="1" anchor="ctr">
              <a:noAutofit/>
            </a:bodyPr>
            <a:lstStyle/>
            <a:p>
              <a:pPr algn="ctr" defTabSz="1828800">
                <a:lnSpc>
                  <a:spcPct val="100000"/>
                </a:lnSpc>
                <a:spcBef>
                  <a:spcPts val="0"/>
                </a:spcBef>
                <a:defRPr sz="3000" b="1">
                  <a:latin typeface="Arial"/>
                  <a:ea typeface="Arial"/>
                  <a:cs typeface="Arial"/>
                  <a:sym typeface="Arial"/>
                </a:defRPr>
              </a:pPr>
              <a:endParaRPr/>
            </a:p>
          </p:txBody>
        </p:sp>
        <p:sp>
          <p:nvSpPr>
            <p:cNvPr id="364" name="Intuition"/>
            <p:cNvSpPr txBox="1"/>
            <p:nvPr/>
          </p:nvSpPr>
          <p:spPr>
            <a:xfrm rot="20663458">
              <a:off x="112146" y="351977"/>
              <a:ext cx="1875477" cy="6022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defTabSz="1828800">
                <a:lnSpc>
                  <a:spcPct val="100000"/>
                </a:lnSpc>
                <a:spcBef>
                  <a:spcPts val="0"/>
                </a:spcBef>
                <a:defRPr sz="3000" b="1">
                  <a:latin typeface="Arial"/>
                  <a:ea typeface="Arial"/>
                  <a:cs typeface="Arial"/>
                  <a:sym typeface="Arial"/>
                </a:defRPr>
              </a:lvl1pPr>
            </a:lstStyle>
            <a:p>
              <a:r>
                <a:t>Intuition</a:t>
              </a:r>
            </a:p>
          </p:txBody>
        </p:sp>
      </p:grpSp>
      <p:grpSp>
        <p:nvGrpSpPr>
          <p:cNvPr id="368" name="TextBox 15"/>
          <p:cNvGrpSpPr/>
          <p:nvPr/>
        </p:nvGrpSpPr>
        <p:grpSpPr>
          <a:xfrm>
            <a:off x="4940632" y="7851804"/>
            <a:ext cx="3393548" cy="1500880"/>
            <a:chOff x="0" y="0"/>
            <a:chExt cx="3393547" cy="1500878"/>
          </a:xfrm>
        </p:grpSpPr>
        <p:sp>
          <p:nvSpPr>
            <p:cNvPr id="366" name="Rounded Rectangle"/>
            <p:cNvSpPr/>
            <p:nvPr/>
          </p:nvSpPr>
          <p:spPr>
            <a:xfrm rot="844536">
              <a:off x="37125" y="392894"/>
              <a:ext cx="3319297" cy="715091"/>
            </a:xfrm>
            <a:prstGeom prst="roundRect">
              <a:avLst>
                <a:gd name="adj" fmla="val 16667"/>
              </a:avLst>
            </a:prstGeom>
            <a:solidFill>
              <a:srgbClr val="FFFFFF"/>
            </a:solidFill>
            <a:ln w="25400" cap="flat">
              <a:solidFill>
                <a:srgbClr val="1E99D5"/>
              </a:solidFill>
              <a:prstDash val="solid"/>
              <a:miter lim="800000"/>
            </a:ln>
            <a:effectLst/>
          </p:spPr>
          <p:txBody>
            <a:bodyPr wrap="square" lIns="91439" tIns="91439" rIns="91439" bIns="91439" numCol="1" anchor="ctr">
              <a:noAutofit/>
            </a:bodyPr>
            <a:lstStyle/>
            <a:p>
              <a:pPr algn="ctr" defTabSz="1828800">
                <a:lnSpc>
                  <a:spcPct val="100000"/>
                </a:lnSpc>
                <a:spcBef>
                  <a:spcPts val="0"/>
                </a:spcBef>
                <a:defRPr sz="3000" b="1">
                  <a:latin typeface="Arial"/>
                  <a:ea typeface="Arial"/>
                  <a:cs typeface="Arial"/>
                  <a:sym typeface="Arial"/>
                </a:defRPr>
              </a:pPr>
              <a:endParaRPr/>
            </a:p>
          </p:txBody>
        </p:sp>
        <p:sp>
          <p:nvSpPr>
            <p:cNvPr id="367" name="Heuristics"/>
            <p:cNvSpPr txBox="1"/>
            <p:nvPr/>
          </p:nvSpPr>
          <p:spPr>
            <a:xfrm rot="844536">
              <a:off x="251551" y="453499"/>
              <a:ext cx="3041199" cy="6022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defTabSz="1828800">
                <a:lnSpc>
                  <a:spcPct val="100000"/>
                </a:lnSpc>
                <a:spcBef>
                  <a:spcPts val="0"/>
                </a:spcBef>
                <a:defRPr sz="3000" b="1">
                  <a:latin typeface="Arial"/>
                  <a:ea typeface="Arial"/>
                  <a:cs typeface="Arial"/>
                  <a:sym typeface="Arial"/>
                </a:defRPr>
              </a:lvl1pPr>
            </a:lstStyle>
            <a:p>
              <a:r>
                <a:t>Heuristics</a:t>
              </a:r>
            </a:p>
          </p:txBody>
        </p:sp>
      </p:grpSp>
      <p:grpSp>
        <p:nvGrpSpPr>
          <p:cNvPr id="371" name="TextBox 16"/>
          <p:cNvGrpSpPr/>
          <p:nvPr/>
        </p:nvGrpSpPr>
        <p:grpSpPr>
          <a:xfrm>
            <a:off x="4861514" y="5786189"/>
            <a:ext cx="2436837" cy="1263864"/>
            <a:chOff x="0" y="0"/>
            <a:chExt cx="2436835" cy="1263862"/>
          </a:xfrm>
        </p:grpSpPr>
        <p:sp>
          <p:nvSpPr>
            <p:cNvPr id="369" name="Rounded Rectangle"/>
            <p:cNvSpPr/>
            <p:nvPr/>
          </p:nvSpPr>
          <p:spPr>
            <a:xfrm rot="20750685">
              <a:off x="52021" y="274385"/>
              <a:ext cx="2332793" cy="715091"/>
            </a:xfrm>
            <a:prstGeom prst="roundRect">
              <a:avLst>
                <a:gd name="adj" fmla="val 16667"/>
              </a:avLst>
            </a:prstGeom>
            <a:solidFill>
              <a:srgbClr val="FFFFFF"/>
            </a:solidFill>
            <a:ln w="25400" cap="flat">
              <a:solidFill>
                <a:srgbClr val="1E99D5"/>
              </a:solidFill>
              <a:prstDash val="solid"/>
              <a:miter lim="800000"/>
            </a:ln>
            <a:effectLst/>
          </p:spPr>
          <p:txBody>
            <a:bodyPr wrap="square" lIns="91439" tIns="91439" rIns="91439" bIns="91439" numCol="1" anchor="ctr">
              <a:noAutofit/>
            </a:bodyPr>
            <a:lstStyle/>
            <a:p>
              <a:pPr algn="ctr" defTabSz="1828800">
                <a:lnSpc>
                  <a:spcPct val="100000"/>
                </a:lnSpc>
                <a:spcBef>
                  <a:spcPts val="0"/>
                </a:spcBef>
                <a:defRPr sz="3000" b="1">
                  <a:latin typeface="Arial"/>
                  <a:ea typeface="Arial"/>
                  <a:cs typeface="Arial"/>
                  <a:sym typeface="Arial"/>
                </a:defRPr>
              </a:pPr>
              <a:endParaRPr/>
            </a:p>
          </p:txBody>
        </p:sp>
        <p:sp>
          <p:nvSpPr>
            <p:cNvPr id="370" name="Emotions"/>
            <p:cNvSpPr txBox="1"/>
            <p:nvPr/>
          </p:nvSpPr>
          <p:spPr>
            <a:xfrm rot="20750685">
              <a:off x="115274" y="296996"/>
              <a:ext cx="2054697" cy="6022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defTabSz="1828800">
                <a:lnSpc>
                  <a:spcPct val="100000"/>
                </a:lnSpc>
                <a:spcBef>
                  <a:spcPts val="0"/>
                </a:spcBef>
                <a:defRPr sz="3000" b="1">
                  <a:latin typeface="Arial"/>
                  <a:ea typeface="Arial"/>
                  <a:cs typeface="Arial"/>
                  <a:sym typeface="Arial"/>
                </a:defRPr>
              </a:lvl1pPr>
            </a:lstStyle>
            <a:p>
              <a:r>
                <a:t>Emotions</a:t>
              </a:r>
            </a:p>
          </p:txBody>
        </p:sp>
      </p:grpSp>
      <p:grpSp>
        <p:nvGrpSpPr>
          <p:cNvPr id="374" name="TextBox 17"/>
          <p:cNvGrpSpPr/>
          <p:nvPr/>
        </p:nvGrpSpPr>
        <p:grpSpPr>
          <a:xfrm>
            <a:off x="6925363" y="7015243"/>
            <a:ext cx="3646539" cy="1495340"/>
            <a:chOff x="0" y="0"/>
            <a:chExt cx="3646537" cy="1495339"/>
          </a:xfrm>
        </p:grpSpPr>
        <p:sp>
          <p:nvSpPr>
            <p:cNvPr id="372" name="Rounded Rectangle"/>
            <p:cNvSpPr/>
            <p:nvPr/>
          </p:nvSpPr>
          <p:spPr>
            <a:xfrm rot="20826315">
              <a:off x="34684" y="390125"/>
              <a:ext cx="3577169" cy="715091"/>
            </a:xfrm>
            <a:prstGeom prst="roundRect">
              <a:avLst>
                <a:gd name="adj" fmla="val 16667"/>
              </a:avLst>
            </a:prstGeom>
            <a:solidFill>
              <a:srgbClr val="FFFFFF"/>
            </a:solidFill>
            <a:ln w="25400" cap="flat">
              <a:solidFill>
                <a:srgbClr val="1E99D5"/>
              </a:solidFill>
              <a:prstDash val="solid"/>
              <a:miter lim="800000"/>
            </a:ln>
            <a:effectLst/>
          </p:spPr>
          <p:txBody>
            <a:bodyPr wrap="square" lIns="91439" tIns="91439" rIns="91439" bIns="91439" numCol="1" anchor="ctr">
              <a:noAutofit/>
            </a:bodyPr>
            <a:lstStyle/>
            <a:p>
              <a:pPr algn="ctr" defTabSz="1828800">
                <a:lnSpc>
                  <a:spcPct val="100000"/>
                </a:lnSpc>
                <a:spcBef>
                  <a:spcPts val="0"/>
                </a:spcBef>
                <a:defRPr sz="3000" b="1">
                  <a:latin typeface="Arial"/>
                  <a:ea typeface="Arial"/>
                  <a:cs typeface="Arial"/>
                  <a:sym typeface="Arial"/>
                </a:defRPr>
              </a:pPr>
              <a:endParaRPr/>
            </a:p>
          </p:txBody>
        </p:sp>
        <p:sp>
          <p:nvSpPr>
            <p:cNvPr id="373" name="Social Influence"/>
            <p:cNvSpPr txBox="1"/>
            <p:nvPr/>
          </p:nvSpPr>
          <p:spPr>
            <a:xfrm rot="20826315">
              <a:off x="104567" y="461941"/>
              <a:ext cx="3299073" cy="6022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defTabSz="1828800">
                <a:lnSpc>
                  <a:spcPct val="100000"/>
                </a:lnSpc>
                <a:spcBef>
                  <a:spcPts val="0"/>
                </a:spcBef>
                <a:defRPr sz="3000" b="1">
                  <a:latin typeface="Arial"/>
                  <a:ea typeface="Arial"/>
                  <a:cs typeface="Arial"/>
                  <a:sym typeface="Arial"/>
                </a:defRPr>
              </a:lvl1pPr>
            </a:lstStyle>
            <a:p>
              <a:r>
                <a:t>Social Influence</a:t>
              </a:r>
            </a:p>
          </p:txBody>
        </p:sp>
      </p:grpSp>
      <p:grpSp>
        <p:nvGrpSpPr>
          <p:cNvPr id="377" name="TextBox 18"/>
          <p:cNvGrpSpPr/>
          <p:nvPr/>
        </p:nvGrpSpPr>
        <p:grpSpPr>
          <a:xfrm>
            <a:off x="6272672" y="4658437"/>
            <a:ext cx="3079477" cy="1328148"/>
            <a:chOff x="0" y="0"/>
            <a:chExt cx="3079476" cy="1328146"/>
          </a:xfrm>
        </p:grpSpPr>
        <p:sp>
          <p:nvSpPr>
            <p:cNvPr id="375" name="Rounded Rectangle"/>
            <p:cNvSpPr/>
            <p:nvPr/>
          </p:nvSpPr>
          <p:spPr>
            <a:xfrm rot="727114">
              <a:off x="41677" y="306528"/>
              <a:ext cx="2996123" cy="715091"/>
            </a:xfrm>
            <a:prstGeom prst="roundRect">
              <a:avLst>
                <a:gd name="adj" fmla="val 16667"/>
              </a:avLst>
            </a:prstGeom>
            <a:solidFill>
              <a:srgbClr val="FFFFFF"/>
            </a:solidFill>
            <a:ln w="25400" cap="flat">
              <a:solidFill>
                <a:srgbClr val="1E99D5"/>
              </a:solidFill>
              <a:prstDash val="solid"/>
              <a:miter lim="800000"/>
            </a:ln>
            <a:effectLst/>
          </p:spPr>
          <p:txBody>
            <a:bodyPr wrap="square" lIns="91439" tIns="91439" rIns="91439" bIns="91439" numCol="1" anchor="ctr">
              <a:noAutofit/>
            </a:bodyPr>
            <a:lstStyle/>
            <a:p>
              <a:pPr algn="ctr" defTabSz="1828800">
                <a:lnSpc>
                  <a:spcPct val="100000"/>
                </a:lnSpc>
                <a:spcBef>
                  <a:spcPts val="0"/>
                </a:spcBef>
                <a:defRPr sz="3000" b="1">
                  <a:latin typeface="Arial"/>
                  <a:ea typeface="Arial"/>
                  <a:cs typeface="Arial"/>
                  <a:sym typeface="Arial"/>
                </a:defRPr>
              </a:pPr>
              <a:endParaRPr/>
            </a:p>
          </p:txBody>
        </p:sp>
        <p:sp>
          <p:nvSpPr>
            <p:cNvPr id="376" name="Biases"/>
            <p:cNvSpPr txBox="1"/>
            <p:nvPr/>
          </p:nvSpPr>
          <p:spPr>
            <a:xfrm rot="727114">
              <a:off x="245792" y="364735"/>
              <a:ext cx="2718027" cy="6022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defTabSz="1828800">
                <a:lnSpc>
                  <a:spcPct val="100000"/>
                </a:lnSpc>
                <a:spcBef>
                  <a:spcPts val="0"/>
                </a:spcBef>
                <a:defRPr sz="3000" b="1">
                  <a:latin typeface="Arial"/>
                  <a:ea typeface="Arial"/>
                  <a:cs typeface="Arial"/>
                  <a:sym typeface="Arial"/>
                </a:defRPr>
              </a:lvl1pPr>
            </a:lstStyle>
            <a:p>
              <a:r>
                <a:t>Biases</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3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 grpId="1" animBg="1" advAuto="0"/>
      <p:bldP spid="368" grpId="2" animBg="1" advAuto="0"/>
      <p:bldP spid="371" grpId="3" animBg="1" advAuto="0"/>
      <p:bldP spid="374" grpId="4" animBg="1" advAuto="0"/>
      <p:bldP spid="377" grpId="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Title 2"/>
          <p:cNvSpPr txBox="1">
            <a:spLocks noGrp="1"/>
          </p:cNvSpPr>
          <p:nvPr>
            <p:ph type="title"/>
          </p:nvPr>
        </p:nvSpPr>
        <p:spPr>
          <a:prstGeom prst="rect">
            <a:avLst/>
          </a:prstGeom>
        </p:spPr>
        <p:txBody>
          <a:bodyPr/>
          <a:lstStyle>
            <a:lvl1pPr>
              <a:defRPr spc="-246"/>
            </a:lvl1pPr>
          </a:lstStyle>
          <a:p>
            <a:r>
              <a:t>Standard Finance</a:t>
            </a:r>
          </a:p>
        </p:txBody>
      </p:sp>
      <p:sp>
        <p:nvSpPr>
          <p:cNvPr id="382" name="Subtitle 3"/>
          <p:cNvSpPr txBox="1">
            <a:spLocks noGrp="1"/>
          </p:cNvSpPr>
          <p:nvPr>
            <p:ph type="body" sz="quarter" idx="1"/>
          </p:nvPr>
        </p:nvSpPr>
        <p:spPr>
          <a:prstGeom prst="rect">
            <a:avLst/>
          </a:prstGeom>
        </p:spPr>
        <p:txBody>
          <a:bodyPr/>
          <a:lstStyle>
            <a:lvl1pPr defTabSz="594360">
              <a:defRPr sz="5760"/>
            </a:lvl1pPr>
          </a:lstStyle>
          <a:p>
            <a:r>
              <a:rPr b="0" dirty="0"/>
              <a:t>Principles of finance based on Neoclassical economics assumptions</a:t>
            </a:r>
          </a:p>
        </p:txBody>
      </p:sp>
      <p:sp>
        <p:nvSpPr>
          <p:cNvPr id="383" name="TextBox 4"/>
          <p:cNvSpPr txBox="1"/>
          <p:nvPr/>
        </p:nvSpPr>
        <p:spPr>
          <a:xfrm>
            <a:off x="2286000" y="12643915"/>
            <a:ext cx="21534650" cy="913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FFFFFF"/>
                </a:solidFill>
              </a:defRPr>
            </a:lvl1pPr>
          </a:lstStyle>
          <a:p>
            <a:r>
              <a:t>Behavioural Finance | Sandra Maximiano  						             Lecture 1|Nov 2 2021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Title 2"/>
          <p:cNvSpPr txBox="1">
            <a:spLocks noGrp="1"/>
          </p:cNvSpPr>
          <p:nvPr>
            <p:ph type="title"/>
          </p:nvPr>
        </p:nvSpPr>
        <p:spPr>
          <a:prstGeom prst="rect">
            <a:avLst/>
          </a:prstGeom>
        </p:spPr>
        <p:txBody>
          <a:bodyPr/>
          <a:lstStyle>
            <a:lvl1pPr>
              <a:defRPr spc="-246"/>
            </a:lvl1pPr>
          </a:lstStyle>
          <a:p>
            <a:r>
              <a:t>Standard Finance</a:t>
            </a:r>
          </a:p>
        </p:txBody>
      </p:sp>
      <p:sp>
        <p:nvSpPr>
          <p:cNvPr id="386" name="Subtitle 3"/>
          <p:cNvSpPr txBox="1">
            <a:spLocks noGrp="1"/>
          </p:cNvSpPr>
          <p:nvPr>
            <p:ph type="body" sz="quarter" idx="1"/>
          </p:nvPr>
        </p:nvSpPr>
        <p:spPr>
          <a:prstGeom prst="rect">
            <a:avLst/>
          </a:prstGeom>
        </p:spPr>
        <p:txBody>
          <a:bodyPr/>
          <a:lstStyle/>
          <a:p>
            <a:pPr defTabSz="594360">
              <a:defRPr sz="5760"/>
            </a:pPr>
            <a:r>
              <a:rPr b="0" dirty="0"/>
              <a:t>It often </a:t>
            </a:r>
            <a:r>
              <a:rPr b="0" dirty="0">
                <a:latin typeface="Franklin Gothic Book"/>
                <a:ea typeface="Franklin Gothic Book"/>
                <a:cs typeface="Franklin Gothic Book"/>
                <a:sym typeface="Franklin Gothic Book"/>
              </a:rPr>
              <a:t>fails</a:t>
            </a:r>
            <a:r>
              <a:rPr b="0" dirty="0"/>
              <a:t> to adequately explain </a:t>
            </a:r>
            <a:r>
              <a:rPr b="0" dirty="0">
                <a:latin typeface="Franklin Gothic Book"/>
                <a:ea typeface="Franklin Gothic Book"/>
                <a:cs typeface="Franklin Gothic Book"/>
                <a:sym typeface="Franklin Gothic Book"/>
              </a:rPr>
              <a:t>how normal people and markets actually behave</a:t>
            </a:r>
            <a:r>
              <a:rPr b="0" dirty="0"/>
              <a:t>.</a:t>
            </a:r>
          </a:p>
        </p:txBody>
      </p:sp>
      <p:sp>
        <p:nvSpPr>
          <p:cNvPr id="387" name="TextBox 4"/>
          <p:cNvSpPr txBox="1"/>
          <p:nvPr/>
        </p:nvSpPr>
        <p:spPr>
          <a:xfrm>
            <a:off x="2286000" y="12643915"/>
            <a:ext cx="21534650" cy="913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FFFFFF"/>
                </a:solidFill>
              </a:defRPr>
            </a:lvl1pPr>
          </a:lstStyle>
          <a:p>
            <a:r>
              <a:t>Behavioural Finance | Sandra Maximiano  						             Lecture 1|Nov 2 2021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2" name="Group"/>
          <p:cNvGrpSpPr/>
          <p:nvPr/>
        </p:nvGrpSpPr>
        <p:grpSpPr>
          <a:xfrm>
            <a:off x="13288297" y="3276504"/>
            <a:ext cx="5852161" cy="3751941"/>
            <a:chOff x="0" y="0"/>
            <a:chExt cx="5852160" cy="3751939"/>
          </a:xfrm>
        </p:grpSpPr>
        <p:sp>
          <p:nvSpPr>
            <p:cNvPr id="390" name="Oval"/>
            <p:cNvSpPr/>
            <p:nvPr/>
          </p:nvSpPr>
          <p:spPr>
            <a:xfrm>
              <a:off x="0" y="0"/>
              <a:ext cx="5852161" cy="3751940"/>
            </a:xfrm>
            <a:prstGeom prst="ellipse">
              <a:avLst/>
            </a:prstGeom>
            <a:solidFill>
              <a:srgbClr val="F0C682"/>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91" name="Market Efficiency"/>
            <p:cNvSpPr txBox="1"/>
            <p:nvPr/>
          </p:nvSpPr>
          <p:spPr>
            <a:xfrm>
              <a:off x="1483887" y="1069159"/>
              <a:ext cx="3923475" cy="16136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5600"/>
              </a:pPr>
              <a:r>
                <a:rPr sz="5000"/>
                <a:t>Market</a:t>
              </a:r>
              <a:r>
                <a:t> </a:t>
              </a:r>
              <a:r>
                <a:rPr sz="5000"/>
                <a:t>Efficiency</a:t>
              </a:r>
            </a:p>
          </p:txBody>
        </p:sp>
      </p:grpSp>
      <p:grpSp>
        <p:nvGrpSpPr>
          <p:cNvPr id="395" name="Oval 14"/>
          <p:cNvGrpSpPr/>
          <p:nvPr/>
        </p:nvGrpSpPr>
        <p:grpSpPr>
          <a:xfrm>
            <a:off x="3212071" y="7037775"/>
            <a:ext cx="5852161" cy="3751941"/>
            <a:chOff x="0" y="0"/>
            <a:chExt cx="5852160" cy="3751939"/>
          </a:xfrm>
        </p:grpSpPr>
        <p:sp>
          <p:nvSpPr>
            <p:cNvPr id="393" name="Oval"/>
            <p:cNvSpPr/>
            <p:nvPr/>
          </p:nvSpPr>
          <p:spPr>
            <a:xfrm>
              <a:off x="-1" y="0"/>
              <a:ext cx="5852162" cy="3751940"/>
            </a:xfrm>
            <a:prstGeom prst="ellipse">
              <a:avLst/>
            </a:prstGeom>
            <a:solidFill>
              <a:srgbClr val="BEC1AF"/>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94" name="Standard Portfolio Theory"/>
            <p:cNvSpPr txBox="1"/>
            <p:nvPr/>
          </p:nvSpPr>
          <p:spPr>
            <a:xfrm>
              <a:off x="1546233" y="765481"/>
              <a:ext cx="3923475" cy="22209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5000"/>
              </a:lvl1pPr>
            </a:lstStyle>
            <a:p>
              <a:r>
                <a:t>Standard Portfolio Theory</a:t>
              </a:r>
            </a:p>
          </p:txBody>
        </p:sp>
      </p:grpSp>
      <p:grpSp>
        <p:nvGrpSpPr>
          <p:cNvPr id="398" name="Group"/>
          <p:cNvGrpSpPr/>
          <p:nvPr/>
        </p:nvGrpSpPr>
        <p:grpSpPr>
          <a:xfrm>
            <a:off x="9713224" y="9369873"/>
            <a:ext cx="5852161" cy="3751941"/>
            <a:chOff x="0" y="0"/>
            <a:chExt cx="5852160" cy="3751939"/>
          </a:xfrm>
        </p:grpSpPr>
        <p:sp>
          <p:nvSpPr>
            <p:cNvPr id="396" name="Oval"/>
            <p:cNvSpPr/>
            <p:nvPr/>
          </p:nvSpPr>
          <p:spPr>
            <a:xfrm>
              <a:off x="0" y="0"/>
              <a:ext cx="5852161" cy="3751940"/>
            </a:xfrm>
            <a:prstGeom prst="ellipse">
              <a:avLst/>
            </a:prstGeom>
            <a:solidFill>
              <a:srgbClr val="DAA588"/>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97" name="Standard Life-Cycle  Theory"/>
            <p:cNvSpPr txBox="1"/>
            <p:nvPr/>
          </p:nvSpPr>
          <p:spPr>
            <a:xfrm>
              <a:off x="1378998" y="765481"/>
              <a:ext cx="3923475" cy="22209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5000"/>
              </a:lvl1pPr>
            </a:lstStyle>
            <a:p>
              <a:r>
                <a:t>Standard Life-Cycle  Theory</a:t>
              </a:r>
            </a:p>
          </p:txBody>
        </p:sp>
      </p:grpSp>
      <p:grpSp>
        <p:nvGrpSpPr>
          <p:cNvPr id="401" name="Group"/>
          <p:cNvGrpSpPr/>
          <p:nvPr/>
        </p:nvGrpSpPr>
        <p:grpSpPr>
          <a:xfrm>
            <a:off x="16214377" y="7037775"/>
            <a:ext cx="5852161" cy="3751941"/>
            <a:chOff x="0" y="0"/>
            <a:chExt cx="5852160" cy="3751939"/>
          </a:xfrm>
        </p:grpSpPr>
        <p:sp>
          <p:nvSpPr>
            <p:cNvPr id="399" name="Oval"/>
            <p:cNvSpPr/>
            <p:nvPr/>
          </p:nvSpPr>
          <p:spPr>
            <a:xfrm>
              <a:off x="0" y="0"/>
              <a:ext cx="5852161" cy="3751940"/>
            </a:xfrm>
            <a:prstGeom prst="ellipse">
              <a:avLst/>
            </a:prstGeom>
            <a:solidFill>
              <a:srgbClr val="BEE395"/>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4000">
                  <a:solidFill>
                    <a:srgbClr val="FFFFFF"/>
                  </a:solidFill>
                  <a:latin typeface="Helvetica Neue Medium"/>
                  <a:ea typeface="Helvetica Neue Medium"/>
                  <a:cs typeface="Helvetica Neue Medium"/>
                  <a:sym typeface="Helvetica Neue Medium"/>
                </a:defRPr>
              </a:pPr>
              <a:endParaRPr/>
            </a:p>
          </p:txBody>
        </p:sp>
        <p:sp>
          <p:nvSpPr>
            <p:cNvPr id="400" name="Standard Asset Price Theory"/>
            <p:cNvSpPr txBox="1"/>
            <p:nvPr/>
          </p:nvSpPr>
          <p:spPr>
            <a:xfrm>
              <a:off x="1276070" y="765482"/>
              <a:ext cx="3923476" cy="22209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5000"/>
              </a:lvl1pPr>
            </a:lstStyle>
            <a:p>
              <a:r>
                <a:t>Standard Asset Price Theory</a:t>
              </a:r>
            </a:p>
          </p:txBody>
        </p:sp>
      </p:grpSp>
      <p:grpSp>
        <p:nvGrpSpPr>
          <p:cNvPr id="404" name="Group"/>
          <p:cNvGrpSpPr/>
          <p:nvPr/>
        </p:nvGrpSpPr>
        <p:grpSpPr>
          <a:xfrm>
            <a:off x="6590909" y="3276504"/>
            <a:ext cx="5852161" cy="3751941"/>
            <a:chOff x="0" y="0"/>
            <a:chExt cx="5852160" cy="3751939"/>
          </a:xfrm>
        </p:grpSpPr>
        <p:sp>
          <p:nvSpPr>
            <p:cNvPr id="402" name="Oval"/>
            <p:cNvSpPr/>
            <p:nvPr/>
          </p:nvSpPr>
          <p:spPr>
            <a:xfrm>
              <a:off x="0" y="0"/>
              <a:ext cx="5852161" cy="3751940"/>
            </a:xfrm>
            <a:prstGeom prst="ellipse">
              <a:avLst/>
            </a:prstGeom>
            <a:solidFill>
              <a:srgbClr val="8FE2FF"/>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03" name="Homo Economicus"/>
            <p:cNvSpPr txBox="1"/>
            <p:nvPr/>
          </p:nvSpPr>
          <p:spPr>
            <a:xfrm>
              <a:off x="1379979" y="1109270"/>
              <a:ext cx="3923475" cy="15333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5000"/>
              </a:lvl1pPr>
            </a:lstStyle>
            <a:p>
              <a:r>
                <a:t>Homo Economicus</a:t>
              </a:r>
            </a:p>
          </p:txBody>
        </p:sp>
      </p:grpSp>
      <p:sp>
        <p:nvSpPr>
          <p:cNvPr id="5" name="Title 4">
            <a:extLst>
              <a:ext uri="{FF2B5EF4-FFF2-40B4-BE49-F238E27FC236}">
                <a16:creationId xmlns:a16="http://schemas.microsoft.com/office/drawing/2014/main" id="{81BC131B-B773-DF0A-980F-9F51F7219757}"/>
              </a:ext>
            </a:extLst>
          </p:cNvPr>
          <p:cNvSpPr>
            <a:spLocks noGrp="1"/>
          </p:cNvSpPr>
          <p:nvPr>
            <p:ph type="title"/>
          </p:nvPr>
        </p:nvSpPr>
        <p:spPr/>
        <p:txBody>
          <a:bodyPr/>
          <a:lstStyle/>
          <a:p>
            <a:r>
              <a:rPr lang="en-PT" dirty="0"/>
              <a:t>Standard Finance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Homo Economicus"/>
          <p:cNvSpPr txBox="1">
            <a:spLocks noGrp="1"/>
          </p:cNvSpPr>
          <p:nvPr>
            <p:ph type="title"/>
          </p:nvPr>
        </p:nvSpPr>
        <p:spPr>
          <a:prstGeom prst="rect">
            <a:avLst/>
          </a:prstGeom>
        </p:spPr>
        <p:txBody>
          <a:bodyPr/>
          <a:lstStyle/>
          <a:p>
            <a:r>
              <a:rPr dirty="0"/>
              <a:t>Homo Economicus</a:t>
            </a:r>
          </a:p>
        </p:txBody>
      </p:sp>
      <p:sp>
        <p:nvSpPr>
          <p:cNvPr id="408" name="Rational…"/>
          <p:cNvSpPr txBox="1"/>
          <p:nvPr/>
        </p:nvSpPr>
        <p:spPr>
          <a:xfrm>
            <a:off x="1206500" y="2512663"/>
            <a:ext cx="12238636" cy="6932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marL="609600" indent="-609600">
              <a:buSzPct val="123000"/>
              <a:buChar char="•"/>
            </a:pPr>
            <a:r>
              <a:rPr dirty="0"/>
              <a:t>Rational </a:t>
            </a:r>
          </a:p>
          <a:p>
            <a:pPr marL="609600" indent="-609600">
              <a:buSzPct val="123000"/>
              <a:buChar char="•"/>
            </a:pPr>
            <a:r>
              <a:rPr dirty="0"/>
              <a:t>Always knows what is in their best interest</a:t>
            </a:r>
          </a:p>
          <a:p>
            <a:pPr marL="609600" indent="-609600">
              <a:buSzPct val="123000"/>
              <a:buChar char="•"/>
            </a:pPr>
            <a:r>
              <a:rPr dirty="0"/>
              <a:t>Is a utility maximiser</a:t>
            </a:r>
          </a:p>
          <a:p>
            <a:pPr marL="609600" indent="-609600">
              <a:buSzPct val="123000"/>
              <a:buChar char="•"/>
            </a:pPr>
            <a:r>
              <a:rPr dirty="0"/>
              <a:t>Constant preferences</a:t>
            </a:r>
          </a:p>
          <a:p>
            <a:pPr marL="609600" indent="-609600">
              <a:buSzPct val="123000"/>
              <a:buChar char="•"/>
            </a:pPr>
            <a:r>
              <a:rPr dirty="0"/>
              <a:t>Updates beliefs optimally</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Behavioural Finance"/>
          <p:cNvSpPr txBox="1">
            <a:spLocks noGrp="1"/>
          </p:cNvSpPr>
          <p:nvPr>
            <p:ph type="title"/>
          </p:nvPr>
        </p:nvSpPr>
        <p:spPr>
          <a:prstGeom prst="rect">
            <a:avLst/>
          </a:prstGeom>
        </p:spPr>
        <p:txBody>
          <a:bodyPr/>
          <a:lstStyle/>
          <a:p>
            <a:r>
              <a:t>Behavioural Finance</a:t>
            </a:r>
          </a:p>
        </p:txBody>
      </p:sp>
      <p:sp>
        <p:nvSpPr>
          <p:cNvPr id="208" name="Course Outline"/>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Course Outline</a:t>
            </a:r>
          </a:p>
        </p:txBody>
      </p:sp>
      <p:sp>
        <p:nvSpPr>
          <p:cNvPr id="209" name="Introduction to Behavioural Finance…"/>
          <p:cNvSpPr txBox="1">
            <a:spLocks noGrp="1"/>
          </p:cNvSpPr>
          <p:nvPr>
            <p:ph type="body" idx="1"/>
          </p:nvPr>
        </p:nvSpPr>
        <p:spPr>
          <a:xfrm>
            <a:off x="1206500" y="4248504"/>
            <a:ext cx="22151904" cy="8256012"/>
          </a:xfrm>
          <a:prstGeom prst="rect">
            <a:avLst/>
          </a:prstGeom>
        </p:spPr>
        <p:txBody>
          <a:bodyPr numCol="2" spcCol="1107595"/>
          <a:lstStyle/>
          <a:p>
            <a:pPr marL="640080" indent="-640080" defTabSz="1755604">
              <a:lnSpc>
                <a:spcPct val="120000"/>
              </a:lnSpc>
              <a:spcBef>
                <a:spcPts val="3200"/>
              </a:spcBef>
              <a:buSzPct val="100000"/>
              <a:buAutoNum type="arabicPeriod"/>
              <a:defRPr sz="3456"/>
            </a:pPr>
            <a:r>
              <a:t>Introduction to Behavioural Finance</a:t>
            </a:r>
          </a:p>
          <a:p>
            <a:pPr marL="640080" indent="-640080" defTabSz="1755604">
              <a:lnSpc>
                <a:spcPct val="120000"/>
              </a:lnSpc>
              <a:spcBef>
                <a:spcPts val="3200"/>
              </a:spcBef>
              <a:buSzPct val="100000"/>
              <a:buAutoNum type="arabicPeriod"/>
              <a:defRPr sz="3456"/>
            </a:pPr>
            <a:r>
              <a:t>Theoretical Foundations: Expected Utility Theory &amp; Prospect Theory</a:t>
            </a:r>
          </a:p>
          <a:p>
            <a:pPr marL="640080" indent="-640080" defTabSz="1755604">
              <a:lnSpc>
                <a:spcPct val="120000"/>
              </a:lnSpc>
              <a:spcBef>
                <a:spcPts val="3200"/>
              </a:spcBef>
              <a:buSzPct val="100000"/>
              <a:buAutoNum type="arabicPeriod"/>
              <a:defRPr sz="3456"/>
            </a:pPr>
            <a:r>
              <a:t>Theoretical Foundations: Expected Utility Theory &amp; Prospect Theory II</a:t>
            </a:r>
          </a:p>
          <a:p>
            <a:pPr marL="640080" indent="-640080" defTabSz="1755604">
              <a:lnSpc>
                <a:spcPct val="120000"/>
              </a:lnSpc>
              <a:spcBef>
                <a:spcPts val="3200"/>
              </a:spcBef>
              <a:buSzPct val="100000"/>
              <a:buAutoNum type="arabicPeriod"/>
              <a:defRPr sz="3456"/>
            </a:pPr>
            <a:r>
              <a:t>Heuristics &amp; Behavioural Biases: Representativeness and Availability</a:t>
            </a:r>
          </a:p>
          <a:p>
            <a:pPr marL="640080" indent="-640080" defTabSz="1755604">
              <a:lnSpc>
                <a:spcPct val="120000"/>
              </a:lnSpc>
              <a:spcBef>
                <a:spcPts val="3200"/>
              </a:spcBef>
              <a:buSzPct val="100000"/>
              <a:buAutoNum type="arabicPeriod"/>
              <a:defRPr sz="3456"/>
            </a:pPr>
            <a:r>
              <a:t>Heuristics &amp; Behavioural Biases II: Anchoring and Affect</a:t>
            </a:r>
          </a:p>
          <a:p>
            <a:pPr marL="640080" indent="-640080" defTabSz="1755604">
              <a:lnSpc>
                <a:spcPct val="120000"/>
              </a:lnSpc>
              <a:spcBef>
                <a:spcPts val="3200"/>
              </a:spcBef>
              <a:buSzPct val="100000"/>
              <a:buAutoNum type="arabicPeriod"/>
              <a:defRPr sz="3456"/>
            </a:pPr>
            <a:r>
              <a:t>Heuristics &amp; Behavioural Biases III: Cognitive Bias</a:t>
            </a:r>
          </a:p>
          <a:p>
            <a:pPr marL="640080" indent="-640080" defTabSz="1755604">
              <a:lnSpc>
                <a:spcPct val="120000"/>
              </a:lnSpc>
              <a:spcBef>
                <a:spcPts val="3200"/>
              </a:spcBef>
              <a:buSzPct val="100000"/>
              <a:buAutoNum type="arabicPeriod"/>
              <a:defRPr sz="3456"/>
            </a:pPr>
            <a:r>
              <a:t>Heuristics &amp; Behavioural Biases IV: Emotional Bias</a:t>
            </a:r>
          </a:p>
          <a:p>
            <a:pPr marL="640080" indent="-640080" defTabSz="1755604">
              <a:lnSpc>
                <a:spcPct val="120000"/>
              </a:lnSpc>
              <a:spcBef>
                <a:spcPts val="3200"/>
              </a:spcBef>
              <a:buSzPct val="100000"/>
              <a:buAutoNum type="arabicPeriod"/>
              <a:defRPr sz="3456"/>
            </a:pPr>
            <a:r>
              <a:t>Heuristics &amp; Behavioural Biases V: Emotional Bias II</a:t>
            </a:r>
          </a:p>
          <a:p>
            <a:pPr marL="640080" indent="-640080" defTabSz="1755604">
              <a:lnSpc>
                <a:spcPct val="120000"/>
              </a:lnSpc>
              <a:spcBef>
                <a:spcPts val="3200"/>
              </a:spcBef>
              <a:buSzPct val="100000"/>
              <a:buAutoNum type="arabicPeriod"/>
              <a:defRPr sz="3456"/>
            </a:pPr>
            <a:r>
              <a:t>Public Policy &amp; Behavioural Insights</a:t>
            </a:r>
          </a:p>
          <a:p>
            <a:pPr marL="640080" indent="-640080" defTabSz="1755604">
              <a:lnSpc>
                <a:spcPct val="120000"/>
              </a:lnSpc>
              <a:spcBef>
                <a:spcPts val="3200"/>
              </a:spcBef>
              <a:buSzPct val="100000"/>
              <a:buAutoNum type="arabicPeriod"/>
              <a:defRPr sz="3456"/>
            </a:pPr>
            <a:r>
              <a:t>Public Policy &amp; Behavioural Insights II</a:t>
            </a:r>
          </a:p>
          <a:p>
            <a:pPr marL="640080" indent="-640080" defTabSz="1755604">
              <a:lnSpc>
                <a:spcPct val="120000"/>
              </a:lnSpc>
              <a:spcBef>
                <a:spcPts val="3200"/>
              </a:spcBef>
              <a:buSzPct val="100000"/>
              <a:buAutoNum type="arabicPeriod"/>
              <a:defRPr sz="3456"/>
            </a:pPr>
            <a:r>
              <a:t> Experimental Economics</a:t>
            </a:r>
          </a:p>
          <a:p>
            <a:pPr marL="640080" indent="-640080" defTabSz="1755604">
              <a:lnSpc>
                <a:spcPct val="120000"/>
              </a:lnSpc>
              <a:spcBef>
                <a:spcPts val="3200"/>
              </a:spcBef>
              <a:buSzPct val="100000"/>
              <a:buAutoNum type="arabicPeriod"/>
              <a:defRPr sz="3456"/>
            </a:pPr>
            <a:r>
              <a:t> Game Theory</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0" name="Homo Economicus"/>
          <p:cNvSpPr txBox="1">
            <a:spLocks noGrp="1"/>
          </p:cNvSpPr>
          <p:nvPr>
            <p:ph type="title"/>
          </p:nvPr>
        </p:nvSpPr>
        <p:spPr>
          <a:prstGeom prst="rect">
            <a:avLst/>
          </a:prstGeom>
        </p:spPr>
        <p:txBody>
          <a:bodyPr/>
          <a:lstStyle/>
          <a:p>
            <a:r>
              <a:t>Homo Economicus</a:t>
            </a:r>
          </a:p>
        </p:txBody>
      </p:sp>
      <p:sp>
        <p:nvSpPr>
          <p:cNvPr id="411" name="Slide Subtitle"/>
          <p:cNvSpPr txBox="1">
            <a:spLocks noGrp="1"/>
          </p:cNvSpPr>
          <p:nvPr>
            <p:ph type="body" idx="21"/>
          </p:nvPr>
        </p:nvSpPr>
        <p:spPr>
          <a:prstGeom prst="rect">
            <a:avLst/>
          </a:prstGeom>
        </p:spPr>
        <p:txBody>
          <a:bodyPr/>
          <a:lstStyle/>
          <a:p>
            <a:endParaRPr/>
          </a:p>
        </p:txBody>
      </p:sp>
      <mc:AlternateContent xmlns:mc="http://schemas.openxmlformats.org/markup-compatibility/2006" xmlns:a14="http://schemas.microsoft.com/office/drawing/2010/main">
        <mc:Choice Requires="a14">
          <p:sp>
            <p:nvSpPr>
              <p:cNvPr id="412" name="TextBox 3"/>
              <p:cNvSpPr txBox="1"/>
              <p:nvPr/>
            </p:nvSpPr>
            <p:spPr>
              <a:xfrm>
                <a:off x="6956762" y="3587641"/>
                <a:ext cx="9437847" cy="2315536"/>
              </a:xfrm>
              <a:prstGeom prst="rect">
                <a:avLst/>
              </a:prstGeom>
              <a:ln w="12700">
                <a:miter lim="400000"/>
              </a:ln>
            </p:spPr>
            <p:txBody>
              <a:bodyPr wrap="none" lIns="0" tIns="0" rIns="0" bIns="0">
                <a:spAutoFit/>
              </a:bodyPr>
              <a:lstStyle/>
              <a:p>
                <a:pPr defTabSz="914400" latinLnBrk="1">
                  <a:lnSpc>
                    <a:spcPct val="100000"/>
                  </a:lnSpc>
                  <a:spcBef>
                    <a:spcPts val="0"/>
                  </a:spcBef>
                  <a:defRPr sz="1800"/>
                </a:pPr>
                <a14:m>
                  <m:oMathPara xmlns:m="http://schemas.openxmlformats.org/officeDocument/2006/math">
                    <m:oMathParaPr>
                      <m:jc m:val="centerGroup"/>
                    </m:oMathParaPr>
                    <m:oMath xmlns:m="http://schemas.openxmlformats.org/officeDocument/2006/math">
                      <m:func>
                        <m:funcPr>
                          <m:ctrlPr>
                            <a:rPr sz="6400" i="1">
                              <a:solidFill>
                                <a:srgbClr val="000000"/>
                              </a:solidFill>
                              <a:latin typeface="Cambria Math" panose="02040503050406030204" pitchFamily="18" charset="0"/>
                            </a:rPr>
                          </m:ctrlPr>
                        </m:funcPr>
                        <m:fName>
                          <m:limLow>
                            <m:limLowPr>
                              <m:ctrlPr>
                                <a:rPr sz="6400" i="1">
                                  <a:solidFill>
                                    <a:srgbClr val="000000"/>
                                  </a:solidFill>
                                  <a:latin typeface="Cambria Math" panose="02040503050406030204" pitchFamily="18" charset="0"/>
                                </a:rPr>
                              </m:ctrlPr>
                            </m:limLowPr>
                            <m:e>
                              <m:r>
                                <m:rPr>
                                  <m:sty m:val="p"/>
                                </m:rPr>
                                <a:rPr sz="6400" i="1">
                                  <a:solidFill>
                                    <a:srgbClr val="000000"/>
                                  </a:solidFill>
                                  <a:latin typeface="Cambria Math" panose="02040503050406030204" pitchFamily="18" charset="0"/>
                                </a:rPr>
                                <m:t>max</m:t>
                              </m:r>
                            </m:e>
                            <m:lim>
                              <m:sSubSup>
                                <m:sSubSupPr>
                                  <m:ctrlPr>
                                    <a:rPr sz="6400" i="1">
                                      <a:solidFill>
                                        <a:srgbClr val="000000"/>
                                      </a:solidFill>
                                      <a:latin typeface="Cambria Math" panose="02040503050406030204" pitchFamily="18" charset="0"/>
                                    </a:rPr>
                                  </m:ctrlPr>
                                </m:sSubSupPr>
                                <m:e>
                                  <m:r>
                                    <a:rPr sz="6400" i="1">
                                      <a:solidFill>
                                        <a:srgbClr val="000000"/>
                                      </a:solidFill>
                                      <a:latin typeface="Cambria Math" panose="02040503050406030204" pitchFamily="18" charset="0"/>
                                    </a:rPr>
                                    <m:t>𝑥</m:t>
                                  </m:r>
                                </m:e>
                                <m:sub>
                                  <m:r>
                                    <a:rPr sz="6400" i="1">
                                      <a:solidFill>
                                        <a:srgbClr val="000000"/>
                                      </a:solidFill>
                                      <a:latin typeface="Cambria Math" panose="02040503050406030204" pitchFamily="18" charset="0"/>
                                    </a:rPr>
                                    <m:t>𝑖</m:t>
                                  </m:r>
                                </m:sub>
                                <m:sup>
                                  <m:r>
                                    <a:rPr sz="6400" i="1">
                                      <a:solidFill>
                                        <a:srgbClr val="000000"/>
                                      </a:solidFill>
                                      <a:latin typeface="Cambria Math" panose="02040503050406030204" pitchFamily="18" charset="0"/>
                                    </a:rPr>
                                    <m:t>𝑡</m:t>
                                  </m:r>
                                </m:sup>
                              </m:sSubSup>
                              <m:r>
                                <a:rPr sz="6400" i="1">
                                  <a:solidFill>
                                    <a:srgbClr val="000000"/>
                                  </a:solidFill>
                                  <a:latin typeface="Cambria Math" panose="02040503050406030204" pitchFamily="18" charset="0"/>
                                </a:rPr>
                                <m:t>∈</m:t>
                              </m:r>
                              <m:sSub>
                                <m:sSubPr>
                                  <m:ctrlPr>
                                    <a:rPr sz="6400" i="1">
                                      <a:solidFill>
                                        <a:srgbClr val="000000"/>
                                      </a:solidFill>
                                      <a:latin typeface="Cambria Math" panose="02040503050406030204" pitchFamily="18" charset="0"/>
                                    </a:rPr>
                                  </m:ctrlPr>
                                </m:sSubPr>
                                <m:e>
                                  <m:r>
                                    <a:rPr sz="6400" i="1">
                                      <a:solidFill>
                                        <a:srgbClr val="000000"/>
                                      </a:solidFill>
                                      <a:latin typeface="Cambria Math" panose="02040503050406030204" pitchFamily="18" charset="0"/>
                                    </a:rPr>
                                    <m:t>𝑋</m:t>
                                  </m:r>
                                </m:e>
                                <m:sub>
                                  <m:r>
                                    <a:rPr sz="6400" i="1">
                                      <a:solidFill>
                                        <a:srgbClr val="000000"/>
                                      </a:solidFill>
                                      <a:latin typeface="Cambria Math" panose="02040503050406030204" pitchFamily="18" charset="0"/>
                                    </a:rPr>
                                    <m:t>𝑖</m:t>
                                  </m:r>
                                </m:sub>
                              </m:sSub>
                            </m:lim>
                          </m:limLow>
                        </m:fName>
                        <m:e>
                          <m:nary>
                            <m:naryPr>
                              <m:chr m:val="∑"/>
                              <m:limLoc m:val="undOvr"/>
                              <m:ctrlPr>
                                <a:rPr sz="6400" i="1">
                                  <a:solidFill>
                                    <a:srgbClr val="000000"/>
                                  </a:solidFill>
                                  <a:latin typeface="Cambria Math" panose="02040503050406030204" pitchFamily="18" charset="0"/>
                                </a:rPr>
                              </m:ctrlPr>
                            </m:naryPr>
                            <m:sub>
                              <m:r>
                                <a:rPr sz="6400" i="1">
                                  <a:solidFill>
                                    <a:srgbClr val="000000"/>
                                  </a:solidFill>
                                  <a:latin typeface="Cambria Math" panose="02040503050406030204" pitchFamily="18" charset="0"/>
                                </a:rPr>
                                <m:t>𝑡</m:t>
                              </m:r>
                              <m:r>
                                <a:rPr sz="6400" i="1">
                                  <a:solidFill>
                                    <a:srgbClr val="000000"/>
                                  </a:solidFill>
                                  <a:latin typeface="Cambria Math" panose="02040503050406030204" pitchFamily="18" charset="0"/>
                                </a:rPr>
                                <m:t>=0</m:t>
                              </m:r>
                            </m:sub>
                            <m:sup>
                              <m:r>
                                <a:rPr sz="6400" i="1">
                                  <a:solidFill>
                                    <a:srgbClr val="000000"/>
                                  </a:solidFill>
                                  <a:latin typeface="Cambria Math" panose="02040503050406030204" pitchFamily="18" charset="0"/>
                                </a:rPr>
                                <m:t>∞</m:t>
                              </m:r>
                            </m:sup>
                            <m:e>
                              <m:sSup>
                                <m:sSupPr>
                                  <m:ctrlPr>
                                    <a:rPr sz="6400" i="1">
                                      <a:solidFill>
                                        <a:srgbClr val="000000"/>
                                      </a:solidFill>
                                      <a:latin typeface="Cambria Math" panose="02040503050406030204" pitchFamily="18" charset="0"/>
                                    </a:rPr>
                                  </m:ctrlPr>
                                </m:sSupPr>
                                <m:e>
                                  <m:r>
                                    <a:rPr sz="6400" i="1">
                                      <a:solidFill>
                                        <a:srgbClr val="000000"/>
                                      </a:solidFill>
                                      <a:latin typeface="Cambria Math" panose="02040503050406030204" pitchFamily="18" charset="0"/>
                                    </a:rPr>
                                    <m:t>𝛿</m:t>
                                  </m:r>
                                </m:e>
                                <m:sup>
                                  <m:r>
                                    <a:rPr sz="6400" i="1">
                                      <a:solidFill>
                                        <a:srgbClr val="000000"/>
                                      </a:solidFill>
                                      <a:latin typeface="Cambria Math" panose="02040503050406030204" pitchFamily="18" charset="0"/>
                                    </a:rPr>
                                    <m:t>𝑡</m:t>
                                  </m:r>
                                </m:sup>
                              </m:sSup>
                            </m:e>
                          </m:nary>
                        </m:e>
                      </m:func>
                      <m:nary>
                        <m:naryPr>
                          <m:chr m:val="∑"/>
                          <m:limLoc m:val="undOvr"/>
                          <m:supHide m:val="on"/>
                          <m:ctrlPr>
                            <a:rPr sz="6400" i="1">
                              <a:solidFill>
                                <a:srgbClr val="000000"/>
                              </a:solidFill>
                              <a:latin typeface="Cambria Math" panose="02040503050406030204" pitchFamily="18" charset="0"/>
                            </a:rPr>
                          </m:ctrlPr>
                        </m:naryPr>
                        <m:sub>
                          <m:sSub>
                            <m:sSubPr>
                              <m:ctrlPr>
                                <a:rPr sz="6400" i="1">
                                  <a:solidFill>
                                    <a:srgbClr val="000000"/>
                                  </a:solidFill>
                                  <a:latin typeface="Cambria Math" panose="02040503050406030204" pitchFamily="18" charset="0"/>
                                </a:rPr>
                              </m:ctrlPr>
                            </m:sSubPr>
                            <m:e>
                              <m:r>
                                <a:rPr sz="6400" i="1">
                                  <a:solidFill>
                                    <a:srgbClr val="000000"/>
                                  </a:solidFill>
                                  <a:latin typeface="Cambria Math" panose="02040503050406030204" pitchFamily="18" charset="0"/>
                                </a:rPr>
                                <m:t>𝑠</m:t>
                              </m:r>
                            </m:e>
                            <m:sub>
                              <m:r>
                                <a:rPr sz="6400" i="1">
                                  <a:solidFill>
                                    <a:srgbClr val="000000"/>
                                  </a:solidFill>
                                  <a:latin typeface="Cambria Math" panose="02040503050406030204" pitchFamily="18" charset="0"/>
                                </a:rPr>
                                <m:t>𝑡</m:t>
                              </m:r>
                            </m:sub>
                          </m:sSub>
                          <m:r>
                            <a:rPr sz="6400" i="1">
                              <a:solidFill>
                                <a:srgbClr val="000000"/>
                              </a:solidFill>
                              <a:latin typeface="Cambria Math" panose="02040503050406030204" pitchFamily="18" charset="0"/>
                            </a:rPr>
                            <m:t>∈</m:t>
                          </m:r>
                          <m:sSub>
                            <m:sSubPr>
                              <m:ctrlPr>
                                <a:rPr sz="6400" i="1">
                                  <a:solidFill>
                                    <a:srgbClr val="000000"/>
                                  </a:solidFill>
                                  <a:latin typeface="Cambria Math" panose="02040503050406030204" pitchFamily="18" charset="0"/>
                                </a:rPr>
                              </m:ctrlPr>
                            </m:sSubPr>
                            <m:e>
                              <m:r>
                                <a:rPr sz="6400" i="1">
                                  <a:solidFill>
                                    <a:srgbClr val="000000"/>
                                  </a:solidFill>
                                  <a:latin typeface="Cambria Math" panose="02040503050406030204" pitchFamily="18" charset="0"/>
                                </a:rPr>
                                <m:t>𝑆</m:t>
                              </m:r>
                            </m:e>
                            <m:sub>
                              <m:r>
                                <a:rPr sz="6400" i="1">
                                  <a:solidFill>
                                    <a:srgbClr val="000000"/>
                                  </a:solidFill>
                                  <a:latin typeface="Cambria Math" panose="02040503050406030204" pitchFamily="18" charset="0"/>
                                </a:rPr>
                                <m:t>𝑡</m:t>
                              </m:r>
                            </m:sub>
                          </m:sSub>
                        </m:sub>
                        <m:sup/>
                        <m:e>
                          <m:r>
                            <a:rPr sz="6400" i="1">
                              <a:solidFill>
                                <a:srgbClr val="000000"/>
                              </a:solidFill>
                              <a:latin typeface="Cambria Math" panose="02040503050406030204" pitchFamily="18" charset="0"/>
                            </a:rPr>
                            <m:t>𝑝</m:t>
                          </m:r>
                          <m:d>
                            <m:dPr>
                              <m:ctrlPr>
                                <a:rPr sz="6400" i="1">
                                  <a:solidFill>
                                    <a:srgbClr val="000000"/>
                                  </a:solidFill>
                                  <a:latin typeface="Cambria Math" panose="02040503050406030204" pitchFamily="18" charset="0"/>
                                </a:rPr>
                              </m:ctrlPr>
                            </m:dPr>
                            <m:e>
                              <m:sSub>
                                <m:sSubPr>
                                  <m:ctrlPr>
                                    <a:rPr sz="6400" i="1">
                                      <a:solidFill>
                                        <a:srgbClr val="000000"/>
                                      </a:solidFill>
                                      <a:latin typeface="Cambria Math" panose="02040503050406030204" pitchFamily="18" charset="0"/>
                                    </a:rPr>
                                  </m:ctrlPr>
                                </m:sSubPr>
                                <m:e>
                                  <m:r>
                                    <a:rPr sz="6400" i="1">
                                      <a:solidFill>
                                        <a:srgbClr val="000000"/>
                                      </a:solidFill>
                                      <a:latin typeface="Cambria Math" panose="02040503050406030204" pitchFamily="18" charset="0"/>
                                    </a:rPr>
                                    <m:t>𝑠</m:t>
                                  </m:r>
                                </m:e>
                                <m:sub>
                                  <m:r>
                                    <a:rPr sz="6400" i="1">
                                      <a:solidFill>
                                        <a:srgbClr val="000000"/>
                                      </a:solidFill>
                                      <a:latin typeface="Cambria Math" panose="02040503050406030204" pitchFamily="18" charset="0"/>
                                    </a:rPr>
                                    <m:t>𝑡</m:t>
                                  </m:r>
                                </m:sub>
                              </m:sSub>
                            </m:e>
                          </m:d>
                          <m:r>
                            <a:rPr sz="6400" i="1">
                              <a:solidFill>
                                <a:srgbClr val="000000"/>
                              </a:solidFill>
                              <a:latin typeface="Cambria Math" panose="02040503050406030204" pitchFamily="18" charset="0"/>
                            </a:rPr>
                            <m:t>𝑈</m:t>
                          </m:r>
                          <m:d>
                            <m:dPr>
                              <m:ctrlPr>
                                <a:rPr sz="6400" i="1">
                                  <a:solidFill>
                                    <a:srgbClr val="000000"/>
                                  </a:solidFill>
                                  <a:latin typeface="Cambria Math" panose="02040503050406030204" pitchFamily="18" charset="0"/>
                                </a:rPr>
                              </m:ctrlPr>
                            </m:dPr>
                            <m:e>
                              <m:sSubSup>
                                <m:sSubSupPr>
                                  <m:ctrlPr>
                                    <a:rPr sz="6400" i="1">
                                      <a:solidFill>
                                        <a:srgbClr val="000000"/>
                                      </a:solidFill>
                                      <a:latin typeface="Cambria Math" panose="02040503050406030204" pitchFamily="18" charset="0"/>
                                    </a:rPr>
                                  </m:ctrlPr>
                                </m:sSubSupPr>
                                <m:e>
                                  <m:r>
                                    <a:rPr sz="6400" i="1">
                                      <a:solidFill>
                                        <a:srgbClr val="000000"/>
                                      </a:solidFill>
                                      <a:latin typeface="Cambria Math" panose="02040503050406030204" pitchFamily="18" charset="0"/>
                                    </a:rPr>
                                    <m:t>𝑥</m:t>
                                  </m:r>
                                </m:e>
                                <m:sub>
                                  <m:r>
                                    <a:rPr sz="6400" i="1">
                                      <a:solidFill>
                                        <a:srgbClr val="000000"/>
                                      </a:solidFill>
                                      <a:latin typeface="Cambria Math" panose="02040503050406030204" pitchFamily="18" charset="0"/>
                                    </a:rPr>
                                    <m:t>𝑖</m:t>
                                  </m:r>
                                </m:sub>
                                <m:sup>
                                  <m:r>
                                    <a:rPr sz="6400" i="1">
                                      <a:solidFill>
                                        <a:srgbClr val="000000"/>
                                      </a:solidFill>
                                      <a:latin typeface="Cambria Math" panose="02040503050406030204" pitchFamily="18" charset="0"/>
                                    </a:rPr>
                                    <m:t>𝑡</m:t>
                                  </m:r>
                                </m:sup>
                              </m:sSubSup>
                              <m:r>
                                <a:rPr sz="6400" i="1">
                                  <a:solidFill>
                                    <a:srgbClr val="000000"/>
                                  </a:solidFill>
                                  <a:latin typeface="Cambria Math" panose="02040503050406030204" pitchFamily="18" charset="0"/>
                                </a:rPr>
                                <m:t>|</m:t>
                              </m:r>
                              <m:sSub>
                                <m:sSubPr>
                                  <m:ctrlPr>
                                    <a:rPr sz="6400" i="1">
                                      <a:solidFill>
                                        <a:srgbClr val="000000"/>
                                      </a:solidFill>
                                      <a:latin typeface="Cambria Math" panose="02040503050406030204" pitchFamily="18" charset="0"/>
                                    </a:rPr>
                                  </m:ctrlPr>
                                </m:sSubPr>
                                <m:e>
                                  <m:r>
                                    <a:rPr sz="6400" i="1">
                                      <a:solidFill>
                                        <a:srgbClr val="000000"/>
                                      </a:solidFill>
                                      <a:latin typeface="Cambria Math" panose="02040503050406030204" pitchFamily="18" charset="0"/>
                                    </a:rPr>
                                    <m:t>𝑠</m:t>
                                  </m:r>
                                </m:e>
                                <m:sub>
                                  <m:r>
                                    <a:rPr sz="6400" i="1">
                                      <a:solidFill>
                                        <a:srgbClr val="000000"/>
                                      </a:solidFill>
                                      <a:latin typeface="Cambria Math" panose="02040503050406030204" pitchFamily="18" charset="0"/>
                                    </a:rPr>
                                    <m:t>𝑡</m:t>
                                  </m:r>
                                </m:sub>
                              </m:sSub>
                            </m:e>
                          </m:d>
                        </m:e>
                      </m:nary>
                    </m:oMath>
                  </m:oMathPara>
                </a14:m>
                <a:endParaRPr sz="6400"/>
              </a:p>
            </p:txBody>
          </p:sp>
        </mc:Choice>
        <mc:Fallback xmlns="">
          <p:sp>
            <p:nvSpPr>
              <p:cNvPr id="412" name="TextBox 3"/>
              <p:cNvSpPr txBox="1">
                <a:spLocks noRot="1" noChangeAspect="1" noMove="1" noResize="1" noEditPoints="1" noAdjustHandles="1" noChangeArrowheads="1" noChangeShapeType="1" noTextEdit="1"/>
              </p:cNvSpPr>
              <p:nvPr/>
            </p:nvSpPr>
            <p:spPr>
              <a:xfrm>
                <a:off x="6956762" y="3587641"/>
                <a:ext cx="9437847" cy="2315536"/>
              </a:xfrm>
              <a:prstGeom prst="rect">
                <a:avLst/>
              </a:prstGeom>
              <a:blipFill>
                <a:blip r:embed="rId2"/>
                <a:stretch>
                  <a:fillRect l="-14247" t="-140437" r="-8602" b="-226776"/>
                </a:stretch>
              </a:blipFill>
              <a:ln w="12700">
                <a:miter lim="400000"/>
              </a:ln>
            </p:spPr>
            <p:txBody>
              <a:bodyPr/>
              <a:lstStyle/>
              <a:p>
                <a:r>
                  <a:rPr lang="en-PT">
                    <a:noFill/>
                  </a:rPr>
                  <a:t> </a:t>
                </a:r>
              </a:p>
            </p:txBody>
          </p:sp>
        </mc:Fallback>
      </mc:AlternateContent>
      <p:grpSp>
        <p:nvGrpSpPr>
          <p:cNvPr id="415" name="Speech Bubble: Rectangle with Corners Rounded 7"/>
          <p:cNvGrpSpPr/>
          <p:nvPr/>
        </p:nvGrpSpPr>
        <p:grpSpPr>
          <a:xfrm>
            <a:off x="3216561" y="6353426"/>
            <a:ext cx="6272564" cy="4941204"/>
            <a:chOff x="0" y="0"/>
            <a:chExt cx="6272563" cy="4941202"/>
          </a:xfrm>
        </p:grpSpPr>
        <p:sp>
          <p:nvSpPr>
            <p:cNvPr id="413" name="Shape"/>
            <p:cNvSpPr/>
            <p:nvPr/>
          </p:nvSpPr>
          <p:spPr>
            <a:xfrm flipH="1">
              <a:off x="-1" y="0"/>
              <a:ext cx="6272565" cy="4941203"/>
            </a:xfrm>
            <a:custGeom>
              <a:avLst/>
              <a:gdLst/>
              <a:ahLst/>
              <a:cxnLst>
                <a:cxn ang="0">
                  <a:pos x="wd2" y="hd2"/>
                </a:cxn>
                <a:cxn ang="5400000">
                  <a:pos x="wd2" y="hd2"/>
                </a:cxn>
                <a:cxn ang="10800000">
                  <a:pos x="wd2" y="hd2"/>
                </a:cxn>
                <a:cxn ang="16200000">
                  <a:pos x="wd2" y="hd2"/>
                </a:cxn>
              </a:cxnLst>
              <a:rect l="0" t="0" r="r" b="b"/>
              <a:pathLst>
                <a:path w="21600" h="21600" extrusionOk="0">
                  <a:moveTo>
                    <a:pt x="4516" y="11410"/>
                  </a:moveTo>
                  <a:cubicBezTo>
                    <a:pt x="4516" y="10284"/>
                    <a:pt x="5235" y="9372"/>
                    <a:pt x="6122" y="9372"/>
                  </a:cubicBezTo>
                  <a:lnTo>
                    <a:pt x="7364" y="9372"/>
                  </a:lnTo>
                  <a:lnTo>
                    <a:pt x="0" y="0"/>
                  </a:lnTo>
                  <a:lnTo>
                    <a:pt x="11635" y="9372"/>
                  </a:lnTo>
                  <a:lnTo>
                    <a:pt x="19995" y="9372"/>
                  </a:lnTo>
                  <a:cubicBezTo>
                    <a:pt x="20881" y="9372"/>
                    <a:pt x="21600" y="10284"/>
                    <a:pt x="21600" y="11410"/>
                  </a:cubicBezTo>
                  <a:lnTo>
                    <a:pt x="21600" y="11410"/>
                  </a:lnTo>
                  <a:lnTo>
                    <a:pt x="21600" y="19562"/>
                  </a:lnTo>
                  <a:cubicBezTo>
                    <a:pt x="21600" y="20688"/>
                    <a:pt x="20881" y="21600"/>
                    <a:pt x="19995" y="21600"/>
                  </a:cubicBezTo>
                  <a:lnTo>
                    <a:pt x="6122" y="21600"/>
                  </a:lnTo>
                  <a:cubicBezTo>
                    <a:pt x="5235" y="21600"/>
                    <a:pt x="4516" y="20688"/>
                    <a:pt x="4516" y="19562"/>
                  </a:cubicBezTo>
                  <a:lnTo>
                    <a:pt x="4516" y="14467"/>
                  </a:lnTo>
                  <a:lnTo>
                    <a:pt x="4516" y="11410"/>
                  </a:lnTo>
                  <a:close/>
                </a:path>
              </a:pathLst>
            </a:custGeom>
            <a:solidFill>
              <a:srgbClr val="F0C682"/>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14" name="Discount all future periods at the same rate"/>
            <p:cNvSpPr txBox="1"/>
            <p:nvPr/>
          </p:nvSpPr>
          <p:spPr>
            <a:xfrm>
              <a:off x="240111" y="2641405"/>
              <a:ext cx="4480795" cy="18022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defRPr sz="4000"/>
              </a:lvl1pPr>
            </a:lstStyle>
            <a:p>
              <a:r>
                <a:t>Discount all future periods at the same rate</a:t>
              </a:r>
            </a:p>
          </p:txBody>
        </p:sp>
      </p:grpSp>
      <p:grpSp>
        <p:nvGrpSpPr>
          <p:cNvPr id="418" name="Speech Bubble: Rectangle with Corners Rounded 11"/>
          <p:cNvGrpSpPr/>
          <p:nvPr/>
        </p:nvGrpSpPr>
        <p:grpSpPr>
          <a:xfrm>
            <a:off x="9125063" y="5728981"/>
            <a:ext cx="7802882" cy="7449097"/>
            <a:chOff x="0" y="0"/>
            <a:chExt cx="7802880" cy="7449096"/>
          </a:xfrm>
        </p:grpSpPr>
        <p:sp>
          <p:nvSpPr>
            <p:cNvPr id="416" name="Shape"/>
            <p:cNvSpPr/>
            <p:nvPr/>
          </p:nvSpPr>
          <p:spPr>
            <a:xfrm flipH="1">
              <a:off x="-1" y="0"/>
              <a:ext cx="7802882" cy="7449097"/>
            </a:xfrm>
            <a:custGeom>
              <a:avLst/>
              <a:gdLst/>
              <a:ahLst/>
              <a:cxnLst>
                <a:cxn ang="0">
                  <a:pos x="wd2" y="hd2"/>
                </a:cxn>
                <a:cxn ang="5400000">
                  <a:pos x="wd2" y="hd2"/>
                </a:cxn>
                <a:cxn ang="10800000">
                  <a:pos x="wd2" y="hd2"/>
                </a:cxn>
                <a:cxn ang="16200000">
                  <a:pos x="wd2" y="hd2"/>
                </a:cxn>
              </a:cxnLst>
              <a:rect l="0" t="0" r="r" b="b"/>
              <a:pathLst>
                <a:path w="21600" h="21600" extrusionOk="0">
                  <a:moveTo>
                    <a:pt x="0" y="14595"/>
                  </a:moveTo>
                  <a:cubicBezTo>
                    <a:pt x="0" y="13822"/>
                    <a:pt x="599" y="13194"/>
                    <a:pt x="1337" y="13194"/>
                  </a:cubicBezTo>
                  <a:lnTo>
                    <a:pt x="12600" y="13194"/>
                  </a:lnTo>
                  <a:lnTo>
                    <a:pt x="13327" y="0"/>
                  </a:lnTo>
                  <a:lnTo>
                    <a:pt x="18000" y="13194"/>
                  </a:lnTo>
                  <a:lnTo>
                    <a:pt x="20263" y="13194"/>
                  </a:lnTo>
                  <a:cubicBezTo>
                    <a:pt x="21001" y="13194"/>
                    <a:pt x="21600" y="13822"/>
                    <a:pt x="21600" y="14595"/>
                  </a:cubicBezTo>
                  <a:lnTo>
                    <a:pt x="21600" y="14595"/>
                  </a:lnTo>
                  <a:lnTo>
                    <a:pt x="21600" y="20199"/>
                  </a:lnTo>
                  <a:cubicBezTo>
                    <a:pt x="21600" y="20973"/>
                    <a:pt x="21001" y="21600"/>
                    <a:pt x="20263" y="21600"/>
                  </a:cubicBezTo>
                  <a:lnTo>
                    <a:pt x="1337" y="21600"/>
                  </a:lnTo>
                  <a:cubicBezTo>
                    <a:pt x="599" y="21600"/>
                    <a:pt x="0" y="20973"/>
                    <a:pt x="0" y="20199"/>
                  </a:cubicBezTo>
                  <a:lnTo>
                    <a:pt x="0" y="16697"/>
                  </a:lnTo>
                  <a:lnTo>
                    <a:pt x="0" y="14595"/>
                  </a:lnTo>
                  <a:close/>
                </a:path>
              </a:pathLst>
            </a:custGeom>
            <a:solidFill>
              <a:srgbClr val="D1F3FF"/>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17" name="Know and take into account the actual probabilities of each state"/>
            <p:cNvSpPr txBox="1"/>
            <p:nvPr/>
          </p:nvSpPr>
          <p:spPr>
            <a:xfrm>
              <a:off x="248820" y="5101158"/>
              <a:ext cx="7305239" cy="17971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4000"/>
              </a:lvl1pPr>
            </a:lstStyle>
            <a:p>
              <a:r>
                <a:t>Know and take into account the actual probabilities of each state</a:t>
              </a:r>
            </a:p>
          </p:txBody>
        </p:sp>
      </p:grpSp>
      <p:grpSp>
        <p:nvGrpSpPr>
          <p:cNvPr id="421" name="Speech Bubble: Rectangle with Corners Rounded 12"/>
          <p:cNvGrpSpPr/>
          <p:nvPr/>
        </p:nvGrpSpPr>
        <p:grpSpPr>
          <a:xfrm>
            <a:off x="13196158" y="5249436"/>
            <a:ext cx="9638905" cy="5432109"/>
            <a:chOff x="0" y="0"/>
            <a:chExt cx="9638903" cy="5432107"/>
          </a:xfrm>
        </p:grpSpPr>
        <p:sp>
          <p:nvSpPr>
            <p:cNvPr id="419" name="Shape"/>
            <p:cNvSpPr/>
            <p:nvPr/>
          </p:nvSpPr>
          <p:spPr>
            <a:xfrm>
              <a:off x="-1" y="0"/>
              <a:ext cx="9638905" cy="5432108"/>
            </a:xfrm>
            <a:custGeom>
              <a:avLst/>
              <a:gdLst/>
              <a:ahLst/>
              <a:cxnLst>
                <a:cxn ang="0">
                  <a:pos x="wd2" y="hd2"/>
                </a:cxn>
                <a:cxn ang="5400000">
                  <a:pos x="wd2" y="hd2"/>
                </a:cxn>
                <a:cxn ang="10800000">
                  <a:pos x="wd2" y="hd2"/>
                </a:cxn>
                <a:cxn ang="16200000">
                  <a:pos x="wd2" y="hd2"/>
                </a:cxn>
              </a:cxnLst>
              <a:rect l="0" t="0" r="r" b="b"/>
              <a:pathLst>
                <a:path w="21600" h="21600" extrusionOk="0">
                  <a:moveTo>
                    <a:pt x="10580" y="13444"/>
                  </a:moveTo>
                  <a:cubicBezTo>
                    <a:pt x="10580" y="12543"/>
                    <a:pt x="10992" y="11813"/>
                    <a:pt x="11500" y="11813"/>
                  </a:cubicBezTo>
                  <a:lnTo>
                    <a:pt x="12417" y="11813"/>
                  </a:lnTo>
                  <a:lnTo>
                    <a:pt x="0" y="0"/>
                  </a:lnTo>
                  <a:lnTo>
                    <a:pt x="15172" y="11813"/>
                  </a:lnTo>
                  <a:lnTo>
                    <a:pt x="20681" y="11813"/>
                  </a:lnTo>
                  <a:cubicBezTo>
                    <a:pt x="21188" y="11813"/>
                    <a:pt x="21600" y="12543"/>
                    <a:pt x="21600" y="13444"/>
                  </a:cubicBezTo>
                  <a:lnTo>
                    <a:pt x="21600" y="13444"/>
                  </a:lnTo>
                  <a:lnTo>
                    <a:pt x="21600" y="19969"/>
                  </a:lnTo>
                  <a:cubicBezTo>
                    <a:pt x="21600" y="20870"/>
                    <a:pt x="21188" y="21600"/>
                    <a:pt x="20681" y="21600"/>
                  </a:cubicBezTo>
                  <a:lnTo>
                    <a:pt x="11500" y="21600"/>
                  </a:lnTo>
                  <a:cubicBezTo>
                    <a:pt x="10992" y="21600"/>
                    <a:pt x="10580" y="20870"/>
                    <a:pt x="10580" y="19969"/>
                  </a:cubicBezTo>
                  <a:lnTo>
                    <a:pt x="10580" y="13444"/>
                  </a:lnTo>
                  <a:close/>
                </a:path>
              </a:pathLst>
            </a:custGeom>
            <a:solidFill>
              <a:srgbClr val="FF8B8B"/>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20" name="Individuals care about their own payoff"/>
            <p:cNvSpPr txBox="1"/>
            <p:nvPr/>
          </p:nvSpPr>
          <p:spPr>
            <a:xfrm>
              <a:off x="4948939" y="3302897"/>
              <a:ext cx="4462499" cy="17971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4000"/>
              </a:lvl1pPr>
            </a:lstStyle>
            <a:p>
              <a:r>
                <a:t>Individuals care about their own payoff</a:t>
              </a:r>
            </a:p>
          </p:txBody>
        </p:sp>
      </p:gr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Title 2"/>
          <p:cNvSpPr txBox="1">
            <a:spLocks noGrp="1"/>
          </p:cNvSpPr>
          <p:nvPr>
            <p:ph type="title"/>
          </p:nvPr>
        </p:nvSpPr>
        <p:spPr>
          <a:prstGeom prst="rect">
            <a:avLst/>
          </a:prstGeom>
        </p:spPr>
        <p:txBody>
          <a:bodyPr/>
          <a:lstStyle>
            <a:lvl1pPr>
              <a:defRPr spc="-246"/>
            </a:lvl1pPr>
          </a:lstStyle>
          <a:p>
            <a:r>
              <a:t>Market Efficiency</a:t>
            </a:r>
          </a:p>
        </p:txBody>
      </p:sp>
      <p:sp>
        <p:nvSpPr>
          <p:cNvPr id="424" name="Subtitle 3"/>
          <p:cNvSpPr txBox="1">
            <a:spLocks noGrp="1"/>
          </p:cNvSpPr>
          <p:nvPr>
            <p:ph type="body" sz="quarter" idx="1"/>
          </p:nvPr>
        </p:nvSpPr>
        <p:spPr>
          <a:prstGeom prst="rect">
            <a:avLst/>
          </a:prstGeom>
        </p:spPr>
        <p:txBody>
          <a:bodyPr/>
          <a:lstStyle/>
          <a:p>
            <a:pPr defTabSz="503555">
              <a:defRPr sz="3904">
                <a:solidFill>
                  <a:srgbClr val="202124"/>
                </a:solidFill>
              </a:defRPr>
            </a:pPr>
            <a:r>
              <a:rPr b="0" dirty="0"/>
              <a:t>The Efficient Market Hypothesis suggests that </a:t>
            </a:r>
            <a:r>
              <a:rPr b="0" dirty="0">
                <a:latin typeface="Franklin Gothic Book"/>
                <a:ea typeface="Franklin Gothic Book"/>
                <a:cs typeface="Franklin Gothic Book"/>
                <a:sym typeface="Franklin Gothic Book"/>
              </a:rPr>
              <a:t>markets are rational and their prices fully reflect all available information</a:t>
            </a:r>
            <a:r>
              <a:rPr b="0" dirty="0"/>
              <a:t>. Due to the timely actions of investors, prices of stocks quickly adjust to the new information, and reflect all the available information.</a:t>
            </a:r>
          </a:p>
        </p:txBody>
      </p:sp>
      <p:sp>
        <p:nvSpPr>
          <p:cNvPr id="425" name="TextBox 4"/>
          <p:cNvSpPr txBox="1"/>
          <p:nvPr/>
        </p:nvSpPr>
        <p:spPr>
          <a:xfrm>
            <a:off x="2286000" y="12643915"/>
            <a:ext cx="21534650" cy="913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FFFFFF"/>
                </a:solidFill>
              </a:defRPr>
            </a:lvl1pPr>
          </a:lstStyle>
          <a:p>
            <a:r>
              <a:t>Behavioural Finance | Sandra Maximiano  						             Lecture 1|Nov 2 2021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Title 2"/>
          <p:cNvSpPr txBox="1">
            <a:spLocks noGrp="1"/>
          </p:cNvSpPr>
          <p:nvPr>
            <p:ph type="title"/>
          </p:nvPr>
        </p:nvSpPr>
        <p:spPr>
          <a:prstGeom prst="rect">
            <a:avLst/>
          </a:prstGeom>
        </p:spPr>
        <p:txBody>
          <a:bodyPr/>
          <a:lstStyle>
            <a:lvl1pPr>
              <a:defRPr spc="-246"/>
            </a:lvl1pPr>
          </a:lstStyle>
          <a:p>
            <a:r>
              <a:t>Standard Portfolio Theory</a:t>
            </a:r>
          </a:p>
        </p:txBody>
      </p:sp>
      <p:sp>
        <p:nvSpPr>
          <p:cNvPr id="430" name="Subtitle 3"/>
          <p:cNvSpPr txBox="1">
            <a:spLocks noGrp="1"/>
          </p:cNvSpPr>
          <p:nvPr>
            <p:ph type="body" sz="quarter" idx="1"/>
          </p:nvPr>
        </p:nvSpPr>
        <p:spPr>
          <a:prstGeom prst="rect">
            <a:avLst/>
          </a:prstGeom>
        </p:spPr>
        <p:txBody>
          <a:bodyPr/>
          <a:lstStyle>
            <a:lvl1pPr defTabSz="586104">
              <a:defRPr sz="4544">
                <a:solidFill>
                  <a:srgbClr val="202124"/>
                </a:solidFill>
              </a:defRPr>
            </a:lvl1pPr>
          </a:lstStyle>
          <a:p>
            <a:r>
              <a:rPr b="0" dirty="0"/>
              <a:t>People construct portfolios as described by mean-variance portfolio theory, where people</a:t>
            </a:r>
            <a:r>
              <a:rPr lang="pt-PT" b="0" dirty="0"/>
              <a:t>'</a:t>
            </a:r>
            <a:r>
              <a:rPr b="0" dirty="0"/>
              <a:t>s portfolio wants include only high expected returns and low risk. </a:t>
            </a:r>
          </a:p>
        </p:txBody>
      </p:sp>
      <p:sp>
        <p:nvSpPr>
          <p:cNvPr id="431" name="TextBox 4"/>
          <p:cNvSpPr txBox="1"/>
          <p:nvPr/>
        </p:nvSpPr>
        <p:spPr>
          <a:xfrm>
            <a:off x="2286000" y="12643915"/>
            <a:ext cx="21534650" cy="913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FFFFFF"/>
                </a:solidFill>
              </a:defRPr>
            </a:lvl1pPr>
          </a:lstStyle>
          <a:p>
            <a:r>
              <a:t>Behavioural Finance | Sandra Maximiano  						             Lecture 1|Nov 2 2021 </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Title 2"/>
          <p:cNvSpPr txBox="1">
            <a:spLocks noGrp="1"/>
          </p:cNvSpPr>
          <p:nvPr>
            <p:ph type="title"/>
          </p:nvPr>
        </p:nvSpPr>
        <p:spPr>
          <a:prstGeom prst="rect">
            <a:avLst/>
          </a:prstGeom>
        </p:spPr>
        <p:txBody>
          <a:bodyPr/>
          <a:lstStyle>
            <a:lvl1pPr>
              <a:defRPr spc="-246"/>
            </a:lvl1pPr>
          </a:lstStyle>
          <a:p>
            <a:r>
              <a:t>Standard Life-Cycle Theory</a:t>
            </a:r>
          </a:p>
        </p:txBody>
      </p:sp>
      <p:sp>
        <p:nvSpPr>
          <p:cNvPr id="436" name="Subtitle 3"/>
          <p:cNvSpPr txBox="1">
            <a:spLocks noGrp="1"/>
          </p:cNvSpPr>
          <p:nvPr>
            <p:ph type="body" sz="quarter" idx="1"/>
          </p:nvPr>
        </p:nvSpPr>
        <p:spPr>
          <a:prstGeom prst="rect">
            <a:avLst/>
          </a:prstGeom>
        </p:spPr>
        <p:txBody>
          <a:bodyPr/>
          <a:lstStyle>
            <a:lvl1pPr defTabSz="602615">
              <a:defRPr sz="4672">
                <a:solidFill>
                  <a:srgbClr val="202124"/>
                </a:solidFill>
              </a:defRPr>
            </a:lvl1pPr>
          </a:lstStyle>
          <a:p>
            <a:r>
              <a:rPr b="0" dirty="0"/>
              <a:t>People save and spend as described by standard life-cycle theory, where people find it easy to identify and implement the right way to save and spend. </a:t>
            </a:r>
          </a:p>
        </p:txBody>
      </p:sp>
      <p:sp>
        <p:nvSpPr>
          <p:cNvPr id="437" name="TextBox 4"/>
          <p:cNvSpPr txBox="1"/>
          <p:nvPr/>
        </p:nvSpPr>
        <p:spPr>
          <a:xfrm>
            <a:off x="2286000" y="12643915"/>
            <a:ext cx="21534650" cy="913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FFFFFF"/>
                </a:solidFill>
              </a:defRPr>
            </a:lvl1pPr>
          </a:lstStyle>
          <a:p>
            <a:r>
              <a:t>Behavioural Finance | Sandra Maximiano  						             Lecture 1|Nov 2 2021 </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itle 2"/>
          <p:cNvSpPr txBox="1">
            <a:spLocks noGrp="1"/>
          </p:cNvSpPr>
          <p:nvPr>
            <p:ph type="title"/>
          </p:nvPr>
        </p:nvSpPr>
        <p:spPr>
          <a:prstGeom prst="rect">
            <a:avLst/>
          </a:prstGeom>
        </p:spPr>
        <p:txBody>
          <a:bodyPr/>
          <a:lstStyle>
            <a:lvl1pPr>
              <a:defRPr spc="-246"/>
            </a:lvl1pPr>
          </a:lstStyle>
          <a:p>
            <a:r>
              <a:t>Standard Asset-Price Theory</a:t>
            </a:r>
          </a:p>
        </p:txBody>
      </p:sp>
      <p:sp>
        <p:nvSpPr>
          <p:cNvPr id="442" name="Subtitle 3"/>
          <p:cNvSpPr txBox="1">
            <a:spLocks noGrp="1"/>
          </p:cNvSpPr>
          <p:nvPr>
            <p:ph type="body" sz="quarter" idx="1"/>
          </p:nvPr>
        </p:nvSpPr>
        <p:spPr>
          <a:prstGeom prst="rect">
            <a:avLst/>
          </a:prstGeom>
        </p:spPr>
        <p:txBody>
          <a:bodyPr>
            <a:normAutofit/>
          </a:bodyPr>
          <a:lstStyle>
            <a:lvl1pPr defTabSz="553084">
              <a:defRPr sz="4288">
                <a:solidFill>
                  <a:srgbClr val="202124"/>
                </a:solidFill>
              </a:defRPr>
            </a:lvl1pPr>
          </a:lstStyle>
          <a:p>
            <a:r>
              <a:rPr b="0" dirty="0"/>
              <a:t>Expected returns of investments are accounted for by standard asset pricing theory, where differences in expected returns are determined only by differences in risk. </a:t>
            </a:r>
          </a:p>
        </p:txBody>
      </p:sp>
      <p:sp>
        <p:nvSpPr>
          <p:cNvPr id="443" name="TextBox 4"/>
          <p:cNvSpPr txBox="1"/>
          <p:nvPr/>
        </p:nvSpPr>
        <p:spPr>
          <a:xfrm>
            <a:off x="2286000" y="12643915"/>
            <a:ext cx="21534650" cy="913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FFFFFF"/>
                </a:solidFill>
              </a:defRPr>
            </a:lvl1pPr>
          </a:lstStyle>
          <a:p>
            <a:r>
              <a:t>Behavioural Finance | Sandra Maximiano  						             Lecture 1|Nov 2 2021 </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Main standard economic assumptions"/>
          <p:cNvSpPr txBox="1">
            <a:spLocks noGrp="1"/>
          </p:cNvSpPr>
          <p:nvPr>
            <p:ph type="title"/>
          </p:nvPr>
        </p:nvSpPr>
        <p:spPr>
          <a:prstGeom prst="rect">
            <a:avLst/>
          </a:prstGeom>
        </p:spPr>
        <p:txBody>
          <a:bodyPr/>
          <a:lstStyle/>
          <a:p>
            <a:r>
              <a:rPr dirty="0"/>
              <a:t>Main standard economic assumptions</a:t>
            </a:r>
          </a:p>
        </p:txBody>
      </p:sp>
      <p:sp>
        <p:nvSpPr>
          <p:cNvPr id="448" name="Slide Subtitle"/>
          <p:cNvSpPr txBox="1">
            <a:spLocks noGrp="1"/>
          </p:cNvSpPr>
          <p:nvPr>
            <p:ph type="body" idx="21"/>
          </p:nvPr>
        </p:nvSpPr>
        <p:spPr>
          <a:prstGeom prst="rect">
            <a:avLst/>
          </a:prstGeom>
        </p:spPr>
        <p:txBody>
          <a:bodyPr/>
          <a:lstStyle/>
          <a:p>
            <a:endParaRPr/>
          </a:p>
        </p:txBody>
      </p:sp>
      <p:sp>
        <p:nvSpPr>
          <p:cNvPr id="449" name="Rationality…"/>
          <p:cNvSpPr txBox="1">
            <a:spLocks noGrp="1"/>
          </p:cNvSpPr>
          <p:nvPr>
            <p:ph type="body" idx="1"/>
          </p:nvPr>
        </p:nvSpPr>
        <p:spPr>
          <a:prstGeom prst="rect">
            <a:avLst/>
          </a:prstGeom>
        </p:spPr>
        <p:txBody>
          <a:bodyPr/>
          <a:lstStyle/>
          <a:p>
            <a:r>
              <a:t> Rationality</a:t>
            </a:r>
          </a:p>
          <a:p>
            <a:r>
              <a:t> Self-interest</a:t>
            </a:r>
          </a:p>
          <a:p>
            <a:r>
              <a:t> Consistent preferences</a:t>
            </a:r>
          </a:p>
          <a:p>
            <a:r>
              <a:t> Optimal beliefs updating</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Main Standard Economic assumptions have yielded fantastic insight and tractable models but…"/>
          <p:cNvSpPr txBox="1">
            <a:spLocks noGrp="1"/>
          </p:cNvSpPr>
          <p:nvPr>
            <p:ph type="body" sz="half" idx="1"/>
          </p:nvPr>
        </p:nvSpPr>
        <p:spPr>
          <a:prstGeom prst="rect">
            <a:avLst/>
          </a:prstGeom>
        </p:spPr>
        <p:txBody>
          <a:bodyPr/>
          <a:lstStyle/>
          <a:p>
            <a:pPr algn="l">
              <a:defRPr sz="6400" b="1" spc="-200">
                <a:latin typeface="+mn-lt"/>
                <a:ea typeface="+mn-ea"/>
                <a:cs typeface="+mn-cs"/>
                <a:sym typeface="Helvetica Neue"/>
              </a:defRPr>
            </a:pPr>
            <a:r>
              <a:t>Main Standard Economic assumptions have yielded fantastic insight and tractable models but…</a:t>
            </a:r>
            <a:br/>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 name="Bowl with salmon cakes, salad and houmous" descr="Bowl with salmon cakes, salad and houmous"/>
          <p:cNvPicPr>
            <a:picLocks noGrp="1" noChangeAspect="1"/>
          </p:cNvPicPr>
          <p:nvPr>
            <p:ph type="pic" idx="21"/>
          </p:nvPr>
        </p:nvPicPr>
        <p:blipFill>
          <a:blip r:embed="rId2"/>
          <a:srcRect l="17444" r="17444"/>
          <a:stretch>
            <a:fillRect/>
          </a:stretch>
        </p:blipFill>
        <p:spPr>
          <a:xfrm>
            <a:off x="12192000" y="1270000"/>
            <a:ext cx="10922000" cy="11176000"/>
          </a:xfrm>
          <a:prstGeom prst="rect">
            <a:avLst/>
          </a:prstGeom>
        </p:spPr>
      </p:pic>
      <p:sp>
        <p:nvSpPr>
          <p:cNvPr id="454" name="Are agents maximising their expected utility?"/>
          <p:cNvSpPr txBox="1">
            <a:spLocks noGrp="1"/>
          </p:cNvSpPr>
          <p:nvPr>
            <p:ph type="title"/>
          </p:nvPr>
        </p:nvSpPr>
        <p:spPr>
          <a:prstGeom prst="rect">
            <a:avLst/>
          </a:prstGeom>
        </p:spPr>
        <p:txBody>
          <a:bodyPr/>
          <a:lstStyle/>
          <a:p>
            <a:r>
              <a:t>Are agents maximising their expected utility?</a:t>
            </a:r>
          </a:p>
        </p:txBody>
      </p:sp>
      <p:sp>
        <p:nvSpPr>
          <p:cNvPr id="455" name="Slide Subtitle"/>
          <p:cNvSpPr txBox="1">
            <a:spLocks noGrp="1"/>
          </p:cNvSpPr>
          <p:nvPr>
            <p:ph type="body" sz="quarter" idx="1"/>
          </p:nvPr>
        </p:nvSpPr>
        <p:spPr>
          <a:prstGeom prst="rect">
            <a:avLst/>
          </a:prstGeom>
        </p:spPr>
        <p:txBody>
          <a:bodyPr/>
          <a:lstStyle/>
          <a:p>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 name="Bowl with salmon cakes, salad and houmous" descr="Bowl with salmon cakes, salad and houmous"/>
          <p:cNvPicPr>
            <a:picLocks noGrp="1" noChangeAspect="1"/>
          </p:cNvPicPr>
          <p:nvPr>
            <p:ph type="pic" idx="21"/>
          </p:nvPr>
        </p:nvPicPr>
        <p:blipFill>
          <a:blip r:embed="rId2"/>
          <a:srcRect l="32261"/>
          <a:stretch>
            <a:fillRect/>
          </a:stretch>
        </p:blipFill>
        <p:spPr>
          <a:xfrm>
            <a:off x="12192000" y="1270000"/>
            <a:ext cx="10922000" cy="11176000"/>
          </a:xfrm>
          <a:prstGeom prst="rect">
            <a:avLst/>
          </a:prstGeom>
        </p:spPr>
      </p:pic>
      <p:sp>
        <p:nvSpPr>
          <p:cNvPr id="458" name="Are agents driven by their emotions?"/>
          <p:cNvSpPr txBox="1">
            <a:spLocks noGrp="1"/>
          </p:cNvSpPr>
          <p:nvPr>
            <p:ph type="title"/>
          </p:nvPr>
        </p:nvSpPr>
        <p:spPr>
          <a:prstGeom prst="rect">
            <a:avLst/>
          </a:prstGeom>
        </p:spPr>
        <p:txBody>
          <a:bodyPr/>
          <a:lstStyle/>
          <a:p>
            <a:r>
              <a:t>Are agents driven by their emotions?</a:t>
            </a:r>
          </a:p>
        </p:txBody>
      </p:sp>
      <p:sp>
        <p:nvSpPr>
          <p:cNvPr id="459" name="Slide Subtitle"/>
          <p:cNvSpPr txBox="1">
            <a:spLocks noGrp="1"/>
          </p:cNvSpPr>
          <p:nvPr>
            <p:ph type="body" sz="quarter" idx="1"/>
          </p:nvPr>
        </p:nvSpPr>
        <p:spPr>
          <a:prstGeom prst="rect">
            <a:avLst/>
          </a:prstGeom>
        </p:spPr>
        <p:txBody>
          <a:bodyPr/>
          <a:lstStyle/>
          <a:p>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 name="Bowl with salmon cakes, salad and houmous" descr="Bowl with salmon cakes, salad and houmous"/>
          <p:cNvPicPr>
            <a:picLocks noGrp="1" noChangeAspect="1"/>
          </p:cNvPicPr>
          <p:nvPr>
            <p:ph type="pic" idx="21"/>
          </p:nvPr>
        </p:nvPicPr>
        <p:blipFill>
          <a:blip r:embed="rId2"/>
          <a:srcRect l="1362" r="35994"/>
          <a:stretch>
            <a:fillRect/>
          </a:stretch>
        </p:blipFill>
        <p:spPr>
          <a:xfrm>
            <a:off x="12191999" y="1270000"/>
            <a:ext cx="10922001" cy="11176000"/>
          </a:xfrm>
          <a:prstGeom prst="rect">
            <a:avLst/>
          </a:prstGeom>
        </p:spPr>
      </p:pic>
      <p:sp>
        <p:nvSpPr>
          <p:cNvPr id="462" name="Are agents selfish?"/>
          <p:cNvSpPr txBox="1">
            <a:spLocks noGrp="1"/>
          </p:cNvSpPr>
          <p:nvPr>
            <p:ph type="title"/>
          </p:nvPr>
        </p:nvSpPr>
        <p:spPr>
          <a:prstGeom prst="rect">
            <a:avLst/>
          </a:prstGeom>
        </p:spPr>
        <p:txBody>
          <a:bodyPr/>
          <a:lstStyle/>
          <a:p>
            <a:r>
              <a:t>Are agents selfish?</a:t>
            </a:r>
          </a:p>
        </p:txBody>
      </p:sp>
      <p:sp>
        <p:nvSpPr>
          <p:cNvPr id="463" name="Slide Subtitle"/>
          <p:cNvSpPr txBox="1">
            <a:spLocks noGrp="1"/>
          </p:cNvSpPr>
          <p:nvPr>
            <p:ph type="body" sz="quarter" idx="1"/>
          </p:nvPr>
        </p:nvSpPr>
        <p:spPr>
          <a:prstGeom prst="rect">
            <a:avLst/>
          </a:prstGeom>
        </p:spPr>
        <p:txBody>
          <a:bodyPr/>
          <a:lstStyle/>
          <a:p>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Introduction to Behavioural Finance"/>
          <p:cNvSpPr txBox="1">
            <a:spLocks noGrp="1"/>
          </p:cNvSpPr>
          <p:nvPr>
            <p:ph type="title"/>
          </p:nvPr>
        </p:nvSpPr>
        <p:spPr>
          <a:prstGeom prst="rect">
            <a:avLst/>
          </a:prstGeom>
        </p:spPr>
        <p:txBody>
          <a:bodyPr/>
          <a:lstStyle/>
          <a:p>
            <a:r>
              <a:t>Introduction to Behavioural Finance</a:t>
            </a:r>
          </a:p>
        </p:txBody>
      </p:sp>
      <p:sp>
        <p:nvSpPr>
          <p:cNvPr id="212" name="Lesson Outline"/>
          <p:cNvSpPr txBox="1">
            <a:spLocks noGrp="1"/>
          </p:cNvSpPr>
          <p:nvPr>
            <p:ph type="body" sz="quarter"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Lesson Outline</a:t>
            </a:r>
          </a:p>
        </p:txBody>
      </p:sp>
      <p:sp>
        <p:nvSpPr>
          <p:cNvPr id="213" name="Why context matters…"/>
          <p:cNvSpPr txBox="1">
            <a:spLocks noGrp="1"/>
          </p:cNvSpPr>
          <p:nvPr>
            <p:ph type="body" idx="1"/>
          </p:nvPr>
        </p:nvSpPr>
        <p:spPr>
          <a:prstGeom prst="rect">
            <a:avLst/>
          </a:prstGeom>
        </p:spPr>
        <p:txBody>
          <a:bodyPr/>
          <a:lstStyle/>
          <a:p>
            <a:pPr marL="777875" indent="-777875">
              <a:lnSpc>
                <a:spcPct val="100000"/>
              </a:lnSpc>
              <a:buSzPct val="100000"/>
              <a:buAutoNum type="arabicPeriod"/>
              <a:defRPr sz="4200"/>
            </a:pPr>
            <a:r>
              <a:rPr dirty="0"/>
              <a:t>Why context matters</a:t>
            </a:r>
          </a:p>
          <a:p>
            <a:pPr marL="777875" indent="-777875">
              <a:lnSpc>
                <a:spcPct val="100000"/>
              </a:lnSpc>
              <a:buSzPct val="100000"/>
              <a:buAutoNum type="arabicPeriod"/>
              <a:defRPr sz="4200"/>
            </a:pPr>
            <a:r>
              <a:rPr dirty="0"/>
              <a:t>Standard Finance Model</a:t>
            </a:r>
          </a:p>
          <a:p>
            <a:pPr marL="777875" indent="-777875">
              <a:buSzPct val="100000"/>
              <a:buAutoNum type="arabicPeriod"/>
              <a:defRPr sz="4200"/>
            </a:pPr>
            <a:r>
              <a:rPr dirty="0" err="1"/>
              <a:t>Behavioural</a:t>
            </a:r>
            <a:r>
              <a:rPr dirty="0"/>
              <a:t> Finance Model</a:t>
            </a:r>
          </a:p>
          <a:p>
            <a:pPr marL="777875" indent="-777875">
              <a:buSzPct val="100000"/>
              <a:buAutoNum type="arabicPeriod"/>
              <a:defRPr sz="4200"/>
            </a:pPr>
            <a:r>
              <a:rPr dirty="0"/>
              <a:t>Course readings and </a:t>
            </a:r>
            <a:r>
              <a:rPr lang="pt-PT" dirty="0" err="1"/>
              <a:t>assessment</a:t>
            </a:r>
            <a:endParaRPr dirty="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Title 2"/>
          <p:cNvSpPr txBox="1">
            <a:spLocks noGrp="1"/>
          </p:cNvSpPr>
          <p:nvPr>
            <p:ph type="title"/>
          </p:nvPr>
        </p:nvSpPr>
        <p:spPr>
          <a:prstGeom prst="rect">
            <a:avLst/>
          </a:prstGeom>
        </p:spPr>
        <p:txBody>
          <a:bodyPr/>
          <a:lstStyle>
            <a:lvl1pPr>
              <a:defRPr spc="-246"/>
            </a:lvl1pPr>
          </a:lstStyle>
          <a:p>
            <a:r>
              <a:t>Behavioural Finance</a:t>
            </a:r>
          </a:p>
        </p:txBody>
      </p:sp>
      <p:sp>
        <p:nvSpPr>
          <p:cNvPr id="466" name="Subtitle 3"/>
          <p:cNvSpPr txBox="1">
            <a:spLocks noGrp="1"/>
          </p:cNvSpPr>
          <p:nvPr>
            <p:ph type="body" sz="quarter" idx="1"/>
          </p:nvPr>
        </p:nvSpPr>
        <p:spPr>
          <a:prstGeom prst="rect">
            <a:avLst/>
          </a:prstGeom>
        </p:spPr>
        <p:txBody>
          <a:bodyPr/>
          <a:lstStyle>
            <a:lvl1pPr defTabSz="685165">
              <a:defRPr sz="6640"/>
            </a:lvl1pPr>
          </a:lstStyle>
          <a:p>
            <a:r>
              <a:rPr b="0" dirty="0"/>
              <a:t>Principles of finance based on </a:t>
            </a:r>
            <a:r>
              <a:rPr b="0" dirty="0" err="1"/>
              <a:t>Behavioural</a:t>
            </a:r>
            <a:r>
              <a:rPr b="0" dirty="0"/>
              <a:t> Economics</a:t>
            </a:r>
          </a:p>
        </p:txBody>
      </p:sp>
      <p:sp>
        <p:nvSpPr>
          <p:cNvPr id="467" name="TextBox 4"/>
          <p:cNvSpPr txBox="1"/>
          <p:nvPr/>
        </p:nvSpPr>
        <p:spPr>
          <a:xfrm>
            <a:off x="2286000" y="12643915"/>
            <a:ext cx="21534650" cy="913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FFFFFF"/>
                </a:solidFill>
              </a:defRPr>
            </a:lvl1pPr>
          </a:lstStyle>
          <a:p>
            <a:r>
              <a:rPr dirty="0" err="1"/>
              <a:t>Behavioural</a:t>
            </a:r>
            <a:r>
              <a:rPr dirty="0"/>
              <a:t> Finance | Sandra </a:t>
            </a:r>
            <a:r>
              <a:rPr dirty="0" err="1"/>
              <a:t>Maximiano</a:t>
            </a:r>
            <a:r>
              <a:rPr dirty="0"/>
              <a:t>  						             Lecture 1|Nov 2 2021 </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Title 2"/>
          <p:cNvSpPr txBox="1">
            <a:spLocks noGrp="1"/>
          </p:cNvSpPr>
          <p:nvPr>
            <p:ph type="title"/>
          </p:nvPr>
        </p:nvSpPr>
        <p:spPr>
          <a:prstGeom prst="rect">
            <a:avLst/>
          </a:prstGeom>
        </p:spPr>
        <p:txBody>
          <a:bodyPr/>
          <a:lstStyle>
            <a:lvl1pPr>
              <a:defRPr spc="-246"/>
            </a:lvl1pPr>
          </a:lstStyle>
          <a:p>
            <a:r>
              <a:t>Behavioural Economics</a:t>
            </a:r>
          </a:p>
        </p:txBody>
      </p:sp>
      <p:sp>
        <p:nvSpPr>
          <p:cNvPr id="470" name="Subtitle 3"/>
          <p:cNvSpPr txBox="1">
            <a:spLocks noGrp="1"/>
          </p:cNvSpPr>
          <p:nvPr>
            <p:ph type="body" sz="quarter" idx="1"/>
          </p:nvPr>
        </p:nvSpPr>
        <p:spPr>
          <a:prstGeom prst="rect">
            <a:avLst/>
          </a:prstGeom>
        </p:spPr>
        <p:txBody>
          <a:bodyPr>
            <a:normAutofit/>
          </a:bodyPr>
          <a:lstStyle>
            <a:lvl1pPr defTabSz="478790">
              <a:defRPr sz="4640"/>
            </a:lvl1pPr>
          </a:lstStyle>
          <a:p>
            <a:r>
              <a:rPr b="0" dirty="0"/>
              <a:t>The study of economic decision-making by individuals and institutions assuming that the individuals are influenced by social, cognitive, and emotional factors </a:t>
            </a:r>
          </a:p>
        </p:txBody>
      </p:sp>
      <p:sp>
        <p:nvSpPr>
          <p:cNvPr id="471" name="TextBox 4"/>
          <p:cNvSpPr txBox="1"/>
          <p:nvPr/>
        </p:nvSpPr>
        <p:spPr>
          <a:xfrm>
            <a:off x="2286000" y="12643915"/>
            <a:ext cx="21534650" cy="913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FFFFFF"/>
                </a:solidFill>
              </a:defRPr>
            </a:lvl1pPr>
          </a:lstStyle>
          <a:p>
            <a:r>
              <a:t>Behavioural Finance | Sandra Maximiano  						             Lecture 1|Nov 2 2021 </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Title 2"/>
          <p:cNvSpPr txBox="1">
            <a:spLocks noGrp="1"/>
          </p:cNvSpPr>
          <p:nvPr>
            <p:ph type="title"/>
          </p:nvPr>
        </p:nvSpPr>
        <p:spPr>
          <a:prstGeom prst="rect">
            <a:avLst/>
          </a:prstGeom>
        </p:spPr>
        <p:txBody>
          <a:bodyPr/>
          <a:lstStyle>
            <a:lvl1pPr>
              <a:defRPr spc="-246"/>
            </a:lvl1pPr>
          </a:lstStyle>
          <a:p>
            <a:r>
              <a:t>Behavioural Finance</a:t>
            </a:r>
          </a:p>
        </p:txBody>
      </p:sp>
      <p:sp>
        <p:nvSpPr>
          <p:cNvPr id="474" name="Subtitle 3"/>
          <p:cNvSpPr txBox="1">
            <a:spLocks noGrp="1"/>
          </p:cNvSpPr>
          <p:nvPr>
            <p:ph type="body" sz="quarter" idx="1"/>
          </p:nvPr>
        </p:nvSpPr>
        <p:spPr>
          <a:prstGeom prst="rect">
            <a:avLst/>
          </a:prstGeom>
        </p:spPr>
        <p:txBody>
          <a:bodyPr>
            <a:normAutofit lnSpcReduction="10000"/>
          </a:bodyPr>
          <a:lstStyle>
            <a:lvl1pPr defTabSz="396239">
              <a:defRPr sz="3839"/>
            </a:lvl1pPr>
          </a:lstStyle>
          <a:p>
            <a:r>
              <a:rPr sz="4000" b="0" dirty="0"/>
              <a:t>The study of the influence of psychology and other disciplines on the </a:t>
            </a:r>
            <a:r>
              <a:rPr sz="4000" b="0" dirty="0" err="1"/>
              <a:t>behaviour</a:t>
            </a:r>
            <a:r>
              <a:rPr sz="4000" b="0" dirty="0"/>
              <a:t> of financial practitioners and the subsequent effect on markets. Also focuses on applying psychological and economic principles for the improvement of financial decision-making.</a:t>
            </a:r>
          </a:p>
        </p:txBody>
      </p:sp>
      <p:sp>
        <p:nvSpPr>
          <p:cNvPr id="475" name="TextBox 4"/>
          <p:cNvSpPr txBox="1"/>
          <p:nvPr/>
        </p:nvSpPr>
        <p:spPr>
          <a:xfrm>
            <a:off x="2286000" y="12643915"/>
            <a:ext cx="21534650" cy="913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FFFFFF"/>
                </a:solidFill>
              </a:defRPr>
            </a:lvl1pPr>
          </a:lstStyle>
          <a:p>
            <a:r>
              <a:t>Behavioural Finance | Sandra Maximiano  						             Lecture 1|Nov 2 2021 </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Title 2"/>
          <p:cNvSpPr txBox="1">
            <a:spLocks noGrp="1"/>
          </p:cNvSpPr>
          <p:nvPr>
            <p:ph type="title" idx="4294967295"/>
          </p:nvPr>
        </p:nvSpPr>
        <p:spPr>
          <a:xfrm>
            <a:off x="1206500" y="1079500"/>
            <a:ext cx="10477500" cy="1435100"/>
          </a:xfrm>
          <a:prstGeom prst="rect">
            <a:avLst/>
          </a:prstGeom>
        </p:spPr>
        <p:txBody>
          <a:bodyPr>
            <a:normAutofit/>
          </a:bodyPr>
          <a:lstStyle>
            <a:lvl1pPr>
              <a:defRPr sz="8000" spc="-200">
                <a:latin typeface="Franklin Gothic Book"/>
                <a:ea typeface="Franklin Gothic Book"/>
                <a:cs typeface="Franklin Gothic Book"/>
                <a:sym typeface="Franklin Gothic Book"/>
              </a:defRPr>
            </a:lvl1pPr>
          </a:lstStyle>
          <a:p>
            <a:r>
              <a:rPr sz="8500" dirty="0" err="1">
                <a:latin typeface="+mn-lt"/>
              </a:rPr>
              <a:t>Behavioural</a:t>
            </a:r>
            <a:r>
              <a:rPr sz="8500" dirty="0">
                <a:latin typeface="+mn-lt"/>
              </a:rPr>
              <a:t> Finance</a:t>
            </a:r>
          </a:p>
        </p:txBody>
      </p:sp>
      <p:grpSp>
        <p:nvGrpSpPr>
          <p:cNvPr id="480" name="Group"/>
          <p:cNvGrpSpPr/>
          <p:nvPr/>
        </p:nvGrpSpPr>
        <p:grpSpPr>
          <a:xfrm>
            <a:off x="13288297" y="3276504"/>
            <a:ext cx="5852161" cy="3751941"/>
            <a:chOff x="0" y="0"/>
            <a:chExt cx="5852160" cy="3751939"/>
          </a:xfrm>
        </p:grpSpPr>
        <p:sp>
          <p:nvSpPr>
            <p:cNvPr id="478" name="Oval"/>
            <p:cNvSpPr/>
            <p:nvPr/>
          </p:nvSpPr>
          <p:spPr>
            <a:xfrm>
              <a:off x="0" y="0"/>
              <a:ext cx="5852161" cy="3751940"/>
            </a:xfrm>
            <a:prstGeom prst="ellipse">
              <a:avLst/>
            </a:prstGeom>
            <a:solidFill>
              <a:srgbClr val="F0C682"/>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79" name="Market Inefficiency"/>
            <p:cNvSpPr txBox="1"/>
            <p:nvPr/>
          </p:nvSpPr>
          <p:spPr>
            <a:xfrm>
              <a:off x="1483887" y="1025776"/>
              <a:ext cx="3923475" cy="17003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5600"/>
              </a:pPr>
              <a:r>
                <a:rPr sz="5000"/>
                <a:t>Market</a:t>
              </a:r>
              <a:r>
                <a:t> Ine</a:t>
              </a:r>
              <a:r>
                <a:rPr sz="5000"/>
                <a:t>fficiency</a:t>
              </a:r>
            </a:p>
          </p:txBody>
        </p:sp>
      </p:grpSp>
      <p:grpSp>
        <p:nvGrpSpPr>
          <p:cNvPr id="483" name="Oval 14"/>
          <p:cNvGrpSpPr/>
          <p:nvPr/>
        </p:nvGrpSpPr>
        <p:grpSpPr>
          <a:xfrm>
            <a:off x="3212071" y="7037775"/>
            <a:ext cx="5852161" cy="3751941"/>
            <a:chOff x="0" y="0"/>
            <a:chExt cx="5852160" cy="3751939"/>
          </a:xfrm>
        </p:grpSpPr>
        <p:sp>
          <p:nvSpPr>
            <p:cNvPr id="481" name="Oval"/>
            <p:cNvSpPr/>
            <p:nvPr/>
          </p:nvSpPr>
          <p:spPr>
            <a:xfrm>
              <a:off x="-1" y="0"/>
              <a:ext cx="5852162" cy="3751940"/>
            </a:xfrm>
            <a:prstGeom prst="ellipse">
              <a:avLst/>
            </a:prstGeom>
            <a:solidFill>
              <a:srgbClr val="BEC1AF"/>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82" name="Behavioural Portfolio Theory"/>
            <p:cNvSpPr txBox="1"/>
            <p:nvPr/>
          </p:nvSpPr>
          <p:spPr>
            <a:xfrm>
              <a:off x="1546233" y="765481"/>
              <a:ext cx="3923475" cy="22209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5000"/>
              </a:lvl1pPr>
            </a:lstStyle>
            <a:p>
              <a:r>
                <a:t>Behavioural Portfolio Theory</a:t>
              </a:r>
            </a:p>
          </p:txBody>
        </p:sp>
      </p:grpSp>
      <p:grpSp>
        <p:nvGrpSpPr>
          <p:cNvPr id="486" name="Group"/>
          <p:cNvGrpSpPr/>
          <p:nvPr/>
        </p:nvGrpSpPr>
        <p:grpSpPr>
          <a:xfrm>
            <a:off x="9713224" y="9369873"/>
            <a:ext cx="5852161" cy="3751941"/>
            <a:chOff x="0" y="0"/>
            <a:chExt cx="5852160" cy="3751939"/>
          </a:xfrm>
        </p:grpSpPr>
        <p:sp>
          <p:nvSpPr>
            <p:cNvPr id="484" name="Oval"/>
            <p:cNvSpPr/>
            <p:nvPr/>
          </p:nvSpPr>
          <p:spPr>
            <a:xfrm>
              <a:off x="0" y="0"/>
              <a:ext cx="5852161" cy="3751940"/>
            </a:xfrm>
            <a:prstGeom prst="ellipse">
              <a:avLst/>
            </a:prstGeom>
            <a:solidFill>
              <a:srgbClr val="DAA588"/>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85" name="Behavioural Life-Cycle  Theory"/>
            <p:cNvSpPr txBox="1"/>
            <p:nvPr/>
          </p:nvSpPr>
          <p:spPr>
            <a:xfrm>
              <a:off x="1378998" y="765481"/>
              <a:ext cx="3923475" cy="22209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5000"/>
              </a:lvl1pPr>
            </a:lstStyle>
            <a:p>
              <a:r>
                <a:t>Behavioural Life-Cycle  Theory</a:t>
              </a:r>
            </a:p>
          </p:txBody>
        </p:sp>
      </p:grpSp>
      <p:grpSp>
        <p:nvGrpSpPr>
          <p:cNvPr id="489" name="Group"/>
          <p:cNvGrpSpPr/>
          <p:nvPr/>
        </p:nvGrpSpPr>
        <p:grpSpPr>
          <a:xfrm>
            <a:off x="16214377" y="7037775"/>
            <a:ext cx="5852161" cy="3751941"/>
            <a:chOff x="0" y="0"/>
            <a:chExt cx="5852160" cy="3751939"/>
          </a:xfrm>
        </p:grpSpPr>
        <p:sp>
          <p:nvSpPr>
            <p:cNvPr id="487" name="Oval"/>
            <p:cNvSpPr/>
            <p:nvPr/>
          </p:nvSpPr>
          <p:spPr>
            <a:xfrm>
              <a:off x="0" y="0"/>
              <a:ext cx="5852161" cy="3751940"/>
            </a:xfrm>
            <a:prstGeom prst="ellipse">
              <a:avLst/>
            </a:prstGeom>
            <a:solidFill>
              <a:srgbClr val="BEE395"/>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4000">
                  <a:solidFill>
                    <a:srgbClr val="FFFFFF"/>
                  </a:solidFill>
                  <a:latin typeface="Helvetica Neue Medium"/>
                  <a:ea typeface="Helvetica Neue Medium"/>
                  <a:cs typeface="Helvetica Neue Medium"/>
                  <a:sym typeface="Helvetica Neue Medium"/>
                </a:defRPr>
              </a:pPr>
              <a:endParaRPr/>
            </a:p>
          </p:txBody>
        </p:sp>
        <p:sp>
          <p:nvSpPr>
            <p:cNvPr id="488" name="Behavioural Asset Price Theory"/>
            <p:cNvSpPr txBox="1"/>
            <p:nvPr/>
          </p:nvSpPr>
          <p:spPr>
            <a:xfrm>
              <a:off x="1276070" y="765482"/>
              <a:ext cx="3923476" cy="22209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5000"/>
              </a:lvl1pPr>
            </a:lstStyle>
            <a:p>
              <a:r>
                <a:t>Behavioural Asset Price Theory</a:t>
              </a:r>
            </a:p>
          </p:txBody>
        </p:sp>
      </p:grpSp>
      <p:grpSp>
        <p:nvGrpSpPr>
          <p:cNvPr id="492" name="Group"/>
          <p:cNvGrpSpPr/>
          <p:nvPr/>
        </p:nvGrpSpPr>
        <p:grpSpPr>
          <a:xfrm>
            <a:off x="6590909" y="3276504"/>
            <a:ext cx="5852161" cy="3751941"/>
            <a:chOff x="0" y="0"/>
            <a:chExt cx="5852160" cy="3751939"/>
          </a:xfrm>
        </p:grpSpPr>
        <p:sp>
          <p:nvSpPr>
            <p:cNvPr id="490" name="Oval"/>
            <p:cNvSpPr/>
            <p:nvPr/>
          </p:nvSpPr>
          <p:spPr>
            <a:xfrm>
              <a:off x="0" y="0"/>
              <a:ext cx="5852161" cy="3751940"/>
            </a:xfrm>
            <a:prstGeom prst="ellipse">
              <a:avLst/>
            </a:prstGeom>
            <a:solidFill>
              <a:srgbClr val="8FE2FF"/>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91" name="Homo sapiens"/>
            <p:cNvSpPr txBox="1"/>
            <p:nvPr/>
          </p:nvSpPr>
          <p:spPr>
            <a:xfrm>
              <a:off x="1379979" y="1109270"/>
              <a:ext cx="3923475" cy="15333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5000"/>
              </a:lvl1pPr>
            </a:lstStyle>
            <a:p>
              <a:r>
                <a:t>Homo sapiens</a:t>
              </a:r>
            </a:p>
          </p:txBody>
        </p:sp>
      </p:gr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Homo sapiens"/>
          <p:cNvSpPr txBox="1">
            <a:spLocks noGrp="1"/>
          </p:cNvSpPr>
          <p:nvPr>
            <p:ph type="title"/>
          </p:nvPr>
        </p:nvSpPr>
        <p:spPr>
          <a:prstGeom prst="rect">
            <a:avLst/>
          </a:prstGeom>
        </p:spPr>
        <p:txBody>
          <a:bodyPr/>
          <a:lstStyle/>
          <a:p>
            <a:r>
              <a:rPr dirty="0"/>
              <a:t>Homo sapiens</a:t>
            </a:r>
          </a:p>
        </p:txBody>
      </p:sp>
      <p:sp>
        <p:nvSpPr>
          <p:cNvPr id="495" name="Slide Subtitle"/>
          <p:cNvSpPr txBox="1">
            <a:spLocks noGrp="1"/>
          </p:cNvSpPr>
          <p:nvPr>
            <p:ph type="body" idx="21"/>
          </p:nvPr>
        </p:nvSpPr>
        <p:spPr>
          <a:prstGeom prst="rect">
            <a:avLst/>
          </a:prstGeom>
        </p:spPr>
        <p:txBody>
          <a:bodyPr/>
          <a:lstStyle/>
          <a:p>
            <a:endParaRPr/>
          </a:p>
        </p:txBody>
      </p:sp>
      <p:sp>
        <p:nvSpPr>
          <p:cNvPr id="496" name="Bounded Rational…"/>
          <p:cNvSpPr txBox="1"/>
          <p:nvPr/>
        </p:nvSpPr>
        <p:spPr>
          <a:xfrm>
            <a:off x="1223591" y="3959707"/>
            <a:ext cx="10984826" cy="76669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609600" indent="-609600">
              <a:buSzPct val="123000"/>
              <a:buChar char="•"/>
            </a:pPr>
            <a:r>
              <a:t>Bounded Rational </a:t>
            </a:r>
          </a:p>
          <a:p>
            <a:pPr marL="609600" indent="-609600">
              <a:buSzPct val="123000"/>
              <a:buChar char="•"/>
            </a:pPr>
            <a:r>
              <a:t>Not always knows what is in their best interest</a:t>
            </a:r>
          </a:p>
          <a:p>
            <a:pPr marL="609600" indent="-609600">
              <a:buSzPct val="123000"/>
              <a:buChar char="•"/>
            </a:pPr>
            <a:r>
              <a:t>Is a utility satisfier, not a utility maximiser</a:t>
            </a:r>
          </a:p>
          <a:p>
            <a:pPr marL="609600" indent="-609600">
              <a:buSzPct val="123000"/>
              <a:buChar char="•"/>
            </a:pPr>
            <a:r>
              <a:t>Suffers from cognitive biases</a:t>
            </a:r>
          </a:p>
          <a:p>
            <a:pPr marL="609600" indent="-609600">
              <a:buSzPct val="123000"/>
              <a:buChar char="•"/>
            </a:pPr>
            <a:r>
              <a:t>Uses heuristics and intuitions to make decisions</a:t>
            </a:r>
          </a:p>
        </p:txBody>
      </p:sp>
      <p:pic>
        <p:nvPicPr>
          <p:cNvPr id="497" name="Picture 2" descr="Picture 2"/>
          <p:cNvPicPr>
            <a:picLocks noChangeAspect="1"/>
          </p:cNvPicPr>
          <p:nvPr/>
        </p:nvPicPr>
        <p:blipFill>
          <a:blip r:embed="rId3"/>
          <a:stretch>
            <a:fillRect/>
          </a:stretch>
        </p:blipFill>
        <p:spPr>
          <a:xfrm>
            <a:off x="12829765" y="2944738"/>
            <a:ext cx="9423438" cy="9696888"/>
          </a:xfrm>
          <a:prstGeom prst="rect">
            <a:avLst/>
          </a:prstGeom>
          <a:ln w="12700">
            <a:miter lim="400000"/>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Homo sapiens"/>
          <p:cNvSpPr txBox="1">
            <a:spLocks noGrp="1"/>
          </p:cNvSpPr>
          <p:nvPr>
            <p:ph type="title"/>
          </p:nvPr>
        </p:nvSpPr>
        <p:spPr>
          <a:prstGeom prst="rect">
            <a:avLst/>
          </a:prstGeom>
        </p:spPr>
        <p:txBody>
          <a:bodyPr/>
          <a:lstStyle/>
          <a:p>
            <a:r>
              <a:t>Homo sapiens</a:t>
            </a:r>
          </a:p>
        </p:txBody>
      </p:sp>
      <p:sp>
        <p:nvSpPr>
          <p:cNvPr id="500" name="Slide Subtitle"/>
          <p:cNvSpPr txBox="1">
            <a:spLocks noGrp="1"/>
          </p:cNvSpPr>
          <p:nvPr>
            <p:ph type="body" idx="21"/>
          </p:nvPr>
        </p:nvSpPr>
        <p:spPr>
          <a:prstGeom prst="rect">
            <a:avLst/>
          </a:prstGeom>
        </p:spPr>
        <p:txBody>
          <a:bodyPr/>
          <a:lstStyle/>
          <a:p>
            <a:endParaRPr/>
          </a:p>
        </p:txBody>
      </p:sp>
      <p:sp>
        <p:nvSpPr>
          <p:cNvPr id="501" name="Makes choices that dependent of context and irrelevant events…"/>
          <p:cNvSpPr txBox="1"/>
          <p:nvPr/>
        </p:nvSpPr>
        <p:spPr>
          <a:xfrm>
            <a:off x="1223591" y="4898673"/>
            <a:ext cx="10984826" cy="5789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609600" indent="-609600">
              <a:buSzPct val="123000"/>
              <a:buChar char="•"/>
            </a:pPr>
            <a:r>
              <a:rPr dirty="0"/>
              <a:t>Makes choices that</a:t>
            </a:r>
            <a:r>
              <a:rPr lang="pt-PT" dirty="0"/>
              <a:t> are</a:t>
            </a:r>
            <a:r>
              <a:rPr dirty="0"/>
              <a:t> dependent of context and irrelevant events</a:t>
            </a:r>
          </a:p>
          <a:p>
            <a:pPr marL="609600" indent="-609600">
              <a:buSzPct val="123000"/>
              <a:buChar char="•"/>
            </a:pPr>
            <a:r>
              <a:rPr dirty="0"/>
              <a:t>Is affected by social pressure</a:t>
            </a:r>
          </a:p>
          <a:p>
            <a:pPr marL="609600" indent="-609600">
              <a:buSzPct val="123000"/>
              <a:buChar char="•"/>
            </a:pPr>
            <a:r>
              <a:rPr dirty="0"/>
              <a:t>Is an emotional being </a:t>
            </a:r>
          </a:p>
          <a:p>
            <a:pPr marL="609600" indent="-609600">
              <a:buSzPct val="123000"/>
              <a:buChar char="•"/>
            </a:pPr>
            <a:r>
              <a:rPr dirty="0"/>
              <a:t>Is a moral being, feels shame and guilt</a:t>
            </a:r>
          </a:p>
        </p:txBody>
      </p:sp>
      <p:pic>
        <p:nvPicPr>
          <p:cNvPr id="502" name="Picture 2" descr="Picture 2"/>
          <p:cNvPicPr>
            <a:picLocks noChangeAspect="1"/>
          </p:cNvPicPr>
          <p:nvPr/>
        </p:nvPicPr>
        <p:blipFill>
          <a:blip r:embed="rId2"/>
          <a:stretch>
            <a:fillRect/>
          </a:stretch>
        </p:blipFill>
        <p:spPr>
          <a:xfrm>
            <a:off x="12829765" y="2944738"/>
            <a:ext cx="9423438" cy="9696888"/>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Title 2"/>
          <p:cNvSpPr txBox="1">
            <a:spLocks noGrp="1"/>
          </p:cNvSpPr>
          <p:nvPr>
            <p:ph type="title"/>
          </p:nvPr>
        </p:nvSpPr>
        <p:spPr>
          <a:prstGeom prst="rect">
            <a:avLst/>
          </a:prstGeom>
        </p:spPr>
        <p:txBody>
          <a:bodyPr/>
          <a:lstStyle>
            <a:lvl1pPr>
              <a:defRPr spc="-246"/>
            </a:lvl1pPr>
          </a:lstStyle>
          <a:p>
            <a:r>
              <a:t>Market Inefficiency</a:t>
            </a:r>
          </a:p>
        </p:txBody>
      </p:sp>
      <p:sp>
        <p:nvSpPr>
          <p:cNvPr id="505" name="Subtitle 3"/>
          <p:cNvSpPr txBox="1">
            <a:spLocks noGrp="1"/>
          </p:cNvSpPr>
          <p:nvPr>
            <p:ph type="body" sz="quarter" idx="1"/>
          </p:nvPr>
        </p:nvSpPr>
        <p:spPr>
          <a:prstGeom prst="rect">
            <a:avLst/>
          </a:prstGeom>
        </p:spPr>
        <p:txBody>
          <a:bodyPr/>
          <a:lstStyle>
            <a:lvl1pPr defTabSz="503555">
              <a:defRPr sz="3904">
                <a:solidFill>
                  <a:srgbClr val="111111"/>
                </a:solidFill>
              </a:defRPr>
            </a:lvl1pPr>
          </a:lstStyle>
          <a:p>
            <a:r>
              <a:rPr b="0" dirty="0"/>
              <a:t>An inefficient market is one in which an asset's prices do not accurately reflect its true value. With an inefficient market all the publicly available information is not reflected in the price, suggesting that bargains are available or that prices could be over-valued.</a:t>
            </a:r>
          </a:p>
        </p:txBody>
      </p:sp>
      <p:sp>
        <p:nvSpPr>
          <p:cNvPr id="506" name="TextBox 4"/>
          <p:cNvSpPr txBox="1"/>
          <p:nvPr/>
        </p:nvSpPr>
        <p:spPr>
          <a:xfrm>
            <a:off x="2286000" y="12643915"/>
            <a:ext cx="21534650" cy="913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FFFFFF"/>
                </a:solidFill>
              </a:defRPr>
            </a:lvl1pPr>
          </a:lstStyle>
          <a:p>
            <a:r>
              <a:rPr dirty="0" err="1"/>
              <a:t>Behavioural</a:t>
            </a:r>
            <a:r>
              <a:rPr dirty="0"/>
              <a:t> Finance | Sandra </a:t>
            </a:r>
            <a:r>
              <a:rPr dirty="0" err="1"/>
              <a:t>Maximiano</a:t>
            </a:r>
            <a:r>
              <a:rPr dirty="0"/>
              <a:t>  						             Lecture 1|Nov 2 2021 </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Title 2"/>
          <p:cNvSpPr txBox="1">
            <a:spLocks noGrp="1"/>
          </p:cNvSpPr>
          <p:nvPr>
            <p:ph type="title"/>
          </p:nvPr>
        </p:nvSpPr>
        <p:spPr>
          <a:prstGeom prst="rect">
            <a:avLst/>
          </a:prstGeom>
        </p:spPr>
        <p:txBody>
          <a:bodyPr/>
          <a:lstStyle>
            <a:lvl1pPr>
              <a:defRPr spc="-246"/>
            </a:lvl1pPr>
          </a:lstStyle>
          <a:p>
            <a:r>
              <a:t>Behavioural Portfolio Theory</a:t>
            </a:r>
          </a:p>
        </p:txBody>
      </p:sp>
      <p:sp>
        <p:nvSpPr>
          <p:cNvPr id="509" name="Subtitle 3"/>
          <p:cNvSpPr txBox="1">
            <a:spLocks noGrp="1"/>
          </p:cNvSpPr>
          <p:nvPr>
            <p:ph type="body" sz="quarter" idx="1"/>
          </p:nvPr>
        </p:nvSpPr>
        <p:spPr>
          <a:prstGeom prst="rect">
            <a:avLst/>
          </a:prstGeom>
        </p:spPr>
        <p:txBody>
          <a:bodyPr/>
          <a:lstStyle>
            <a:lvl1pPr defTabSz="503555">
              <a:defRPr sz="3904">
                <a:solidFill>
                  <a:srgbClr val="202124"/>
                </a:solidFill>
              </a:defRPr>
            </a:lvl1pPr>
          </a:lstStyle>
          <a:p>
            <a:r>
              <a:rPr b="0" dirty="0"/>
              <a:t>People construct portfolios as described by </a:t>
            </a:r>
            <a:r>
              <a:rPr b="0" dirty="0" err="1"/>
              <a:t>behavioural</a:t>
            </a:r>
            <a:r>
              <a:rPr b="0" dirty="0"/>
              <a:t> portfolio theory, where people’s portfolio wants extends beyond high expected returns and low risk, such as wants for social responsibility and social status.  </a:t>
            </a:r>
          </a:p>
        </p:txBody>
      </p:sp>
      <p:sp>
        <p:nvSpPr>
          <p:cNvPr id="510" name="TextBox 4"/>
          <p:cNvSpPr txBox="1"/>
          <p:nvPr/>
        </p:nvSpPr>
        <p:spPr>
          <a:xfrm>
            <a:off x="2286000" y="12643915"/>
            <a:ext cx="21534650" cy="913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FFFFFF"/>
                </a:solidFill>
              </a:defRPr>
            </a:lvl1pPr>
          </a:lstStyle>
          <a:p>
            <a:r>
              <a:t>Behavioural Finance | Sandra Maximiano  						             Lecture 1|Nov 2 2021 </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Behavioural Portfolio Theory"/>
          <p:cNvSpPr txBox="1">
            <a:spLocks noGrp="1"/>
          </p:cNvSpPr>
          <p:nvPr>
            <p:ph type="title"/>
          </p:nvPr>
        </p:nvSpPr>
        <p:spPr>
          <a:prstGeom prst="rect">
            <a:avLst/>
          </a:prstGeom>
        </p:spPr>
        <p:txBody>
          <a:bodyPr/>
          <a:lstStyle>
            <a:lvl1pPr defTabSz="1828754">
              <a:defRPr sz="8700" spc="-185"/>
            </a:lvl1pPr>
          </a:lstStyle>
          <a:p>
            <a:r>
              <a:t>Behavioural Portfolio Theory</a:t>
            </a:r>
          </a:p>
        </p:txBody>
      </p:sp>
      <p:sp>
        <p:nvSpPr>
          <p:cNvPr id="513" name="Key Concept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Key Concepts</a:t>
            </a:r>
          </a:p>
        </p:txBody>
      </p:sp>
      <p:sp>
        <p:nvSpPr>
          <p:cNvPr id="514" name="Mental Accounting: Investors divide their investments into separate &quot;mental accounts&quot; osuch as saving for retirement, emergency fund, or saving for a holiday. Each account has its own level of risk tolerance and investment objective, which may not align "/>
          <p:cNvSpPr txBox="1">
            <a:spLocks noGrp="1"/>
          </p:cNvSpPr>
          <p:nvPr>
            <p:ph type="body" idx="1"/>
          </p:nvPr>
        </p:nvSpPr>
        <p:spPr>
          <a:prstGeom prst="rect">
            <a:avLst/>
          </a:prstGeom>
        </p:spPr>
        <p:txBody>
          <a:bodyPr/>
          <a:lstStyle/>
          <a:p>
            <a:pPr marL="609599" indent="-609599">
              <a:lnSpc>
                <a:spcPct val="120000"/>
              </a:lnSpc>
              <a:defRPr sz="3900"/>
            </a:pPr>
            <a:r>
              <a:rPr b="1"/>
              <a:t>Mental Accounting: </a:t>
            </a:r>
            <a:r>
              <a:t>Investors divide their investments into separate "mental accounts" osuch as saving for retirement, emergency fund, or saving for a holiday. Each account has its own level of risk tolerance and investment objective, which may not align with the optimal risk-return trade-off suggested by traditional portfolio theory.</a:t>
            </a:r>
          </a:p>
          <a:p>
            <a:pPr marL="609599" indent="-609599">
              <a:lnSpc>
                <a:spcPct val="120000"/>
              </a:lnSpc>
              <a:defRPr sz="3900"/>
            </a:pPr>
            <a:r>
              <a:rPr b="1"/>
              <a:t>Safety-First and Aspiration Levels:</a:t>
            </a:r>
            <a:r>
              <a:t> investors prioritise safety-first goals (e.g., ensuring a minimum standard of living) before seeking higher levels of aspiration (e.g., luxury travel, legacy building). This often results in a portfolio structure where lower-risk investments are allocated to secure basic needs, while higher-risk investments are targeted towards achieving aspirational goals</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2"/>
          <p:cNvSpPr txBox="1">
            <a:spLocks noGrp="1"/>
          </p:cNvSpPr>
          <p:nvPr>
            <p:ph type="title"/>
          </p:nvPr>
        </p:nvSpPr>
        <p:spPr>
          <a:prstGeom prst="rect">
            <a:avLst/>
          </a:prstGeom>
        </p:spPr>
        <p:txBody>
          <a:bodyPr/>
          <a:lstStyle>
            <a:lvl1pPr>
              <a:defRPr spc="-246"/>
            </a:lvl1pPr>
          </a:lstStyle>
          <a:p>
            <a:r>
              <a:t>Behavioural Life-Cycle Theory</a:t>
            </a:r>
          </a:p>
        </p:txBody>
      </p:sp>
      <p:sp>
        <p:nvSpPr>
          <p:cNvPr id="519" name="Subtitle 3"/>
          <p:cNvSpPr txBox="1">
            <a:spLocks noGrp="1"/>
          </p:cNvSpPr>
          <p:nvPr>
            <p:ph type="body" sz="quarter" idx="1"/>
          </p:nvPr>
        </p:nvSpPr>
        <p:spPr>
          <a:prstGeom prst="rect">
            <a:avLst/>
          </a:prstGeom>
        </p:spPr>
        <p:txBody>
          <a:bodyPr/>
          <a:lstStyle>
            <a:lvl1pPr defTabSz="511809">
              <a:defRPr sz="3968">
                <a:solidFill>
                  <a:srgbClr val="202124"/>
                </a:solidFill>
              </a:defRPr>
            </a:lvl1pPr>
          </a:lstStyle>
          <a:p>
            <a:r>
              <a:rPr b="0" dirty="0"/>
              <a:t>People save and spend as described by </a:t>
            </a:r>
            <a:r>
              <a:rPr b="0" dirty="0" err="1"/>
              <a:t>behavioural</a:t>
            </a:r>
            <a:r>
              <a:rPr b="0" dirty="0"/>
              <a:t> life-cycle theory, where impediments, such as weak self-control, make it difficult to save and spend in the right way. </a:t>
            </a:r>
          </a:p>
        </p:txBody>
      </p:sp>
      <p:sp>
        <p:nvSpPr>
          <p:cNvPr id="520" name="TextBox 4"/>
          <p:cNvSpPr txBox="1"/>
          <p:nvPr/>
        </p:nvSpPr>
        <p:spPr>
          <a:xfrm>
            <a:off x="2286000" y="12643915"/>
            <a:ext cx="21534650" cy="913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FFFFFF"/>
                </a:solidFill>
              </a:defRPr>
            </a:lvl1pPr>
          </a:lstStyle>
          <a:p>
            <a:r>
              <a:t>Behavioural Finance | Sandra Maximiano  						             Lecture 1|Nov 2 2021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Google Shape;5442;p838"/>
          <p:cNvSpPr txBox="1">
            <a:spLocks noGrp="1"/>
          </p:cNvSpPr>
          <p:nvPr>
            <p:ph type="title"/>
          </p:nvPr>
        </p:nvSpPr>
        <p:spPr>
          <a:prstGeom prst="rect">
            <a:avLst/>
          </a:prstGeom>
        </p:spPr>
        <p:txBody>
          <a:bodyPr lIns="91399" tIns="91399" rIns="91399" bIns="91399"/>
          <a:lstStyle>
            <a:lvl1pPr defTabSz="2389572">
              <a:defRPr sz="8330" spc="-166"/>
            </a:lvl1pPr>
          </a:lstStyle>
          <a:p>
            <a:r>
              <a:t>Getting the neurons firing</a:t>
            </a:r>
          </a:p>
        </p:txBody>
      </p:sp>
      <p:sp>
        <p:nvSpPr>
          <p:cNvPr id="216" name="Slide Subtitle"/>
          <p:cNvSpPr txBox="1">
            <a:spLocks noGrp="1"/>
          </p:cNvSpPr>
          <p:nvPr>
            <p:ph type="body" idx="21"/>
          </p:nvPr>
        </p:nvSpPr>
        <p:spPr>
          <a:prstGeom prst="rect">
            <a:avLst/>
          </a:prstGeom>
        </p:spPr>
        <p:txBody>
          <a:bodyPr/>
          <a:lstStyle/>
          <a:p>
            <a:endParaRPr/>
          </a:p>
        </p:txBody>
      </p:sp>
      <p:sp>
        <p:nvSpPr>
          <p:cNvPr id="217" name="Google Shape;5444;p838"/>
          <p:cNvSpPr txBox="1"/>
          <p:nvPr/>
        </p:nvSpPr>
        <p:spPr>
          <a:xfrm>
            <a:off x="17201427" y="-1841840"/>
            <a:ext cx="5377901" cy="109988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p>
            <a:pPr>
              <a:defRPr sz="5200" b="1">
                <a:solidFill>
                  <a:srgbClr val="FFFFFF"/>
                </a:solidFill>
                <a:latin typeface="Arial"/>
                <a:ea typeface="Arial"/>
                <a:cs typeface="Arial"/>
                <a:sym typeface="Arial"/>
              </a:defRPr>
            </a:pPr>
            <a:r>
              <a:t>Snore</a:t>
            </a:r>
          </a:p>
          <a:p>
            <a:pPr>
              <a:defRPr sz="5200" b="1">
                <a:solidFill>
                  <a:srgbClr val="FFFFFF"/>
                </a:solidFill>
                <a:latin typeface="Arial"/>
                <a:ea typeface="Arial"/>
                <a:cs typeface="Arial"/>
                <a:sym typeface="Arial"/>
              </a:defRPr>
            </a:pPr>
            <a:endParaRPr/>
          </a:p>
          <a:p>
            <a:pPr>
              <a:defRPr sz="5200" b="1">
                <a:solidFill>
                  <a:srgbClr val="FFFFFF"/>
                </a:solidFill>
                <a:latin typeface="Arial"/>
                <a:ea typeface="Arial"/>
                <a:cs typeface="Arial"/>
                <a:sym typeface="Arial"/>
              </a:defRPr>
            </a:pPr>
            <a:r>
              <a:t>Nap</a:t>
            </a:r>
          </a:p>
          <a:p>
            <a:pPr>
              <a:defRPr sz="5200" b="1">
                <a:solidFill>
                  <a:srgbClr val="FFFFFF"/>
                </a:solidFill>
                <a:latin typeface="Arial"/>
                <a:ea typeface="Arial"/>
                <a:cs typeface="Arial"/>
                <a:sym typeface="Arial"/>
              </a:defRPr>
            </a:pPr>
            <a:endParaRPr/>
          </a:p>
          <a:p>
            <a:pPr>
              <a:defRPr sz="5200" b="1">
                <a:solidFill>
                  <a:srgbClr val="FFFFFF"/>
                </a:solidFill>
                <a:latin typeface="Arial"/>
                <a:ea typeface="Arial"/>
                <a:cs typeface="Arial"/>
                <a:sym typeface="Arial"/>
              </a:defRPr>
            </a:pPr>
            <a:r>
              <a:t>Peace</a:t>
            </a:r>
          </a:p>
          <a:p>
            <a:pPr>
              <a:defRPr sz="5200" b="1">
                <a:solidFill>
                  <a:srgbClr val="FFFFFF"/>
                </a:solidFill>
                <a:latin typeface="Arial"/>
                <a:ea typeface="Arial"/>
                <a:cs typeface="Arial"/>
                <a:sym typeface="Arial"/>
              </a:defRPr>
            </a:pPr>
            <a:endParaRPr/>
          </a:p>
          <a:p>
            <a:pPr>
              <a:defRPr sz="5200" b="1">
                <a:solidFill>
                  <a:srgbClr val="FFFFFF"/>
                </a:solidFill>
                <a:latin typeface="Arial"/>
                <a:ea typeface="Arial"/>
                <a:cs typeface="Arial"/>
                <a:sym typeface="Arial"/>
              </a:defRPr>
            </a:pPr>
            <a:r>
              <a:t>Yawn</a:t>
            </a:r>
          </a:p>
          <a:p>
            <a:pPr>
              <a:defRPr sz="5200" b="1">
                <a:solidFill>
                  <a:srgbClr val="FFFFFF"/>
                </a:solidFill>
                <a:latin typeface="Arial"/>
                <a:ea typeface="Arial"/>
                <a:cs typeface="Arial"/>
                <a:sym typeface="Arial"/>
              </a:defRPr>
            </a:pPr>
            <a:endParaRPr/>
          </a:p>
          <a:p>
            <a:pPr>
              <a:defRPr sz="5200" b="1">
                <a:solidFill>
                  <a:srgbClr val="FFFFFF"/>
                </a:solidFill>
                <a:latin typeface="Arial"/>
                <a:ea typeface="Arial"/>
                <a:cs typeface="Arial"/>
                <a:sym typeface="Arial"/>
              </a:defRPr>
            </a:pPr>
            <a:r>
              <a:t>Drowsy</a:t>
            </a:r>
          </a:p>
        </p:txBody>
      </p:sp>
      <p:sp>
        <p:nvSpPr>
          <p:cNvPr id="218" name="Google Shape;5446;p838"/>
          <p:cNvSpPr/>
          <p:nvPr/>
        </p:nvSpPr>
        <p:spPr>
          <a:xfrm>
            <a:off x="3212757" y="4955063"/>
            <a:ext cx="17448002" cy="1"/>
          </a:xfrm>
          <a:prstGeom prst="line">
            <a:avLst/>
          </a:prstGeom>
          <a:ln w="38100">
            <a:solidFill>
              <a:srgbClr val="1E99D5"/>
            </a:solidFill>
            <a:miter/>
          </a:ln>
        </p:spPr>
        <p:txBody>
          <a:bodyPr lIns="50800" tIns="50800" rIns="50800" bIns="50800" anchor="ctr"/>
          <a:lstStyle/>
          <a:p>
            <a:endParaRPr/>
          </a:p>
        </p:txBody>
      </p:sp>
      <p:sp>
        <p:nvSpPr>
          <p:cNvPr id="219" name="Google Shape;5447;p838"/>
          <p:cNvSpPr/>
          <p:nvPr/>
        </p:nvSpPr>
        <p:spPr>
          <a:xfrm>
            <a:off x="3163334" y="6557326"/>
            <a:ext cx="17448001" cy="1"/>
          </a:xfrm>
          <a:prstGeom prst="line">
            <a:avLst/>
          </a:prstGeom>
          <a:ln w="38100">
            <a:solidFill>
              <a:srgbClr val="1E99D5"/>
            </a:solidFill>
            <a:miter/>
          </a:ln>
        </p:spPr>
        <p:txBody>
          <a:bodyPr lIns="50800" tIns="50800" rIns="50800" bIns="50800" anchor="ctr"/>
          <a:lstStyle/>
          <a:p>
            <a:endParaRPr/>
          </a:p>
        </p:txBody>
      </p:sp>
      <p:sp>
        <p:nvSpPr>
          <p:cNvPr id="220" name="Google Shape;5448;p838"/>
          <p:cNvSpPr/>
          <p:nvPr/>
        </p:nvSpPr>
        <p:spPr>
          <a:xfrm>
            <a:off x="3282782" y="8060729"/>
            <a:ext cx="17448001" cy="1"/>
          </a:xfrm>
          <a:prstGeom prst="line">
            <a:avLst/>
          </a:prstGeom>
          <a:ln w="38100">
            <a:solidFill>
              <a:srgbClr val="1E99D5"/>
            </a:solidFill>
            <a:miter/>
          </a:ln>
        </p:spPr>
        <p:txBody>
          <a:bodyPr lIns="50800" tIns="50800" rIns="50800" bIns="50800" anchor="ctr"/>
          <a:lstStyle/>
          <a:p>
            <a:endParaRPr/>
          </a:p>
        </p:txBody>
      </p:sp>
      <p:sp>
        <p:nvSpPr>
          <p:cNvPr id="221" name="Google Shape;5449;p838"/>
          <p:cNvSpPr/>
          <p:nvPr/>
        </p:nvSpPr>
        <p:spPr>
          <a:xfrm>
            <a:off x="3402234" y="9687693"/>
            <a:ext cx="17448001" cy="1"/>
          </a:xfrm>
          <a:prstGeom prst="line">
            <a:avLst/>
          </a:prstGeom>
          <a:ln w="38100">
            <a:solidFill>
              <a:srgbClr val="1E99D5"/>
            </a:solidFill>
            <a:miter/>
          </a:ln>
        </p:spPr>
        <p:txBody>
          <a:bodyPr lIns="50800" tIns="50800" rIns="50800" bIns="50800" anchor="ctr"/>
          <a:lstStyle/>
          <a:p>
            <a:endParaRPr/>
          </a:p>
        </p:txBody>
      </p:sp>
      <p:sp>
        <p:nvSpPr>
          <p:cNvPr id="222" name="Google Shape;5450;p838"/>
          <p:cNvSpPr/>
          <p:nvPr/>
        </p:nvSpPr>
        <p:spPr>
          <a:xfrm>
            <a:off x="3373394" y="11289958"/>
            <a:ext cx="17448001" cy="1"/>
          </a:xfrm>
          <a:prstGeom prst="line">
            <a:avLst/>
          </a:prstGeom>
          <a:ln w="38100">
            <a:solidFill>
              <a:srgbClr val="1E99D5"/>
            </a:solidFill>
            <a:miter/>
          </a:ln>
        </p:spPr>
        <p:txBody>
          <a:bodyPr lIns="50800" tIns="50800" rIns="50800" bIns="50800" anchor="ctr"/>
          <a:lstStyle/>
          <a:p>
            <a:endParaRPr/>
          </a:p>
        </p:txBody>
      </p:sp>
      <p:sp>
        <p:nvSpPr>
          <p:cNvPr id="223" name="Google Shape;5443;p838"/>
          <p:cNvSpPr txBox="1"/>
          <p:nvPr/>
        </p:nvSpPr>
        <p:spPr>
          <a:xfrm>
            <a:off x="4063076" y="3829151"/>
            <a:ext cx="5377901" cy="70191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p>
            <a:pPr defTabSz="1828800">
              <a:lnSpc>
                <a:spcPct val="100000"/>
              </a:lnSpc>
              <a:spcBef>
                <a:spcPts val="0"/>
              </a:spcBef>
              <a:defRPr sz="5200" b="1">
                <a:latin typeface="Arial"/>
                <a:ea typeface="Arial"/>
                <a:cs typeface="Arial"/>
                <a:sym typeface="Arial"/>
              </a:defRPr>
            </a:pPr>
            <a:r>
              <a:t>Bed</a:t>
            </a:r>
          </a:p>
          <a:p>
            <a:pPr defTabSz="1828800">
              <a:lnSpc>
                <a:spcPct val="100000"/>
              </a:lnSpc>
              <a:spcBef>
                <a:spcPts val="0"/>
              </a:spcBef>
              <a:defRPr sz="5200" b="1">
                <a:latin typeface="Arial"/>
                <a:ea typeface="Arial"/>
                <a:cs typeface="Arial"/>
                <a:sym typeface="Arial"/>
              </a:defRPr>
            </a:pPr>
            <a:endParaRPr/>
          </a:p>
          <a:p>
            <a:pPr defTabSz="1828800">
              <a:lnSpc>
                <a:spcPct val="100000"/>
              </a:lnSpc>
              <a:spcBef>
                <a:spcPts val="0"/>
              </a:spcBef>
              <a:defRPr sz="5200" b="1">
                <a:latin typeface="Arial"/>
                <a:ea typeface="Arial"/>
                <a:cs typeface="Arial"/>
                <a:sym typeface="Arial"/>
              </a:defRPr>
            </a:pPr>
            <a:r>
              <a:t>Rest</a:t>
            </a:r>
          </a:p>
          <a:p>
            <a:pPr defTabSz="1828800">
              <a:lnSpc>
                <a:spcPct val="100000"/>
              </a:lnSpc>
              <a:spcBef>
                <a:spcPts val="0"/>
              </a:spcBef>
              <a:defRPr sz="5200" b="1">
                <a:latin typeface="Arial"/>
                <a:ea typeface="Arial"/>
                <a:cs typeface="Arial"/>
                <a:sym typeface="Arial"/>
              </a:defRPr>
            </a:pPr>
            <a:endParaRPr/>
          </a:p>
          <a:p>
            <a:pPr defTabSz="1828800">
              <a:lnSpc>
                <a:spcPct val="100000"/>
              </a:lnSpc>
              <a:spcBef>
                <a:spcPts val="0"/>
              </a:spcBef>
              <a:defRPr sz="5200" b="1">
                <a:latin typeface="Arial"/>
                <a:ea typeface="Arial"/>
                <a:cs typeface="Arial"/>
                <a:sym typeface="Arial"/>
              </a:defRPr>
            </a:pPr>
            <a:r>
              <a:t>Awake</a:t>
            </a:r>
          </a:p>
          <a:p>
            <a:pPr defTabSz="1828800">
              <a:lnSpc>
                <a:spcPct val="100000"/>
              </a:lnSpc>
              <a:spcBef>
                <a:spcPts val="0"/>
              </a:spcBef>
              <a:defRPr sz="5200" b="1">
                <a:latin typeface="Arial"/>
                <a:ea typeface="Arial"/>
                <a:cs typeface="Arial"/>
                <a:sym typeface="Arial"/>
              </a:defRPr>
            </a:pPr>
            <a:endParaRPr/>
          </a:p>
          <a:p>
            <a:pPr defTabSz="1828800">
              <a:lnSpc>
                <a:spcPct val="100000"/>
              </a:lnSpc>
              <a:spcBef>
                <a:spcPts val="0"/>
              </a:spcBef>
              <a:defRPr sz="5200" b="1">
                <a:latin typeface="Arial"/>
                <a:ea typeface="Arial"/>
                <a:cs typeface="Arial"/>
                <a:sym typeface="Arial"/>
              </a:defRPr>
            </a:pPr>
            <a:r>
              <a:t>Tired</a:t>
            </a:r>
          </a:p>
          <a:p>
            <a:pPr defTabSz="1828800">
              <a:lnSpc>
                <a:spcPct val="100000"/>
              </a:lnSpc>
              <a:spcBef>
                <a:spcPts val="0"/>
              </a:spcBef>
              <a:defRPr sz="5200" b="1">
                <a:latin typeface="Arial"/>
                <a:ea typeface="Arial"/>
                <a:cs typeface="Arial"/>
                <a:sym typeface="Arial"/>
              </a:defRPr>
            </a:pPr>
            <a:endParaRPr/>
          </a:p>
          <a:p>
            <a:pPr defTabSz="1828800">
              <a:lnSpc>
                <a:spcPct val="100000"/>
              </a:lnSpc>
              <a:spcBef>
                <a:spcPts val="0"/>
              </a:spcBef>
              <a:defRPr sz="5200" b="1">
                <a:latin typeface="Arial"/>
                <a:ea typeface="Arial"/>
                <a:cs typeface="Arial"/>
                <a:sym typeface="Arial"/>
              </a:defRPr>
            </a:pPr>
            <a:r>
              <a:t>Dream</a:t>
            </a:r>
          </a:p>
        </p:txBody>
      </p:sp>
      <p:sp>
        <p:nvSpPr>
          <p:cNvPr id="224" name="Google Shape;5444;p838"/>
          <p:cNvSpPr txBox="1"/>
          <p:nvPr/>
        </p:nvSpPr>
        <p:spPr>
          <a:xfrm>
            <a:off x="17420724" y="3829151"/>
            <a:ext cx="5377901" cy="70191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p>
            <a:pPr defTabSz="1828800">
              <a:lnSpc>
                <a:spcPct val="100000"/>
              </a:lnSpc>
              <a:spcBef>
                <a:spcPts val="0"/>
              </a:spcBef>
              <a:defRPr sz="5200" b="1">
                <a:latin typeface="Arial"/>
                <a:ea typeface="Arial"/>
                <a:cs typeface="Arial"/>
                <a:sym typeface="Arial"/>
              </a:defRPr>
            </a:pPr>
            <a:r>
              <a:t>Snore</a:t>
            </a:r>
          </a:p>
          <a:p>
            <a:pPr defTabSz="1828800">
              <a:lnSpc>
                <a:spcPct val="100000"/>
              </a:lnSpc>
              <a:spcBef>
                <a:spcPts val="0"/>
              </a:spcBef>
              <a:defRPr sz="5200" b="1">
                <a:latin typeface="Arial"/>
                <a:ea typeface="Arial"/>
                <a:cs typeface="Arial"/>
                <a:sym typeface="Arial"/>
              </a:defRPr>
            </a:pPr>
            <a:endParaRPr/>
          </a:p>
          <a:p>
            <a:pPr defTabSz="1828800">
              <a:lnSpc>
                <a:spcPct val="100000"/>
              </a:lnSpc>
              <a:spcBef>
                <a:spcPts val="0"/>
              </a:spcBef>
              <a:defRPr sz="5200" b="1">
                <a:latin typeface="Arial"/>
                <a:ea typeface="Arial"/>
                <a:cs typeface="Arial"/>
                <a:sym typeface="Arial"/>
              </a:defRPr>
            </a:pPr>
            <a:r>
              <a:t>Nap</a:t>
            </a:r>
          </a:p>
          <a:p>
            <a:pPr defTabSz="1828800">
              <a:lnSpc>
                <a:spcPct val="100000"/>
              </a:lnSpc>
              <a:spcBef>
                <a:spcPts val="0"/>
              </a:spcBef>
              <a:defRPr sz="5200" b="1">
                <a:latin typeface="Arial"/>
                <a:ea typeface="Arial"/>
                <a:cs typeface="Arial"/>
                <a:sym typeface="Arial"/>
              </a:defRPr>
            </a:pPr>
            <a:endParaRPr/>
          </a:p>
          <a:p>
            <a:pPr defTabSz="1828800">
              <a:lnSpc>
                <a:spcPct val="100000"/>
              </a:lnSpc>
              <a:spcBef>
                <a:spcPts val="0"/>
              </a:spcBef>
              <a:defRPr sz="5200" b="1">
                <a:latin typeface="Arial"/>
                <a:ea typeface="Arial"/>
                <a:cs typeface="Arial"/>
                <a:sym typeface="Arial"/>
              </a:defRPr>
            </a:pPr>
            <a:r>
              <a:t>Peace</a:t>
            </a:r>
          </a:p>
          <a:p>
            <a:pPr defTabSz="1828800">
              <a:lnSpc>
                <a:spcPct val="100000"/>
              </a:lnSpc>
              <a:spcBef>
                <a:spcPts val="0"/>
              </a:spcBef>
              <a:defRPr sz="5200" b="1">
                <a:latin typeface="Arial"/>
                <a:ea typeface="Arial"/>
                <a:cs typeface="Arial"/>
                <a:sym typeface="Arial"/>
              </a:defRPr>
            </a:pPr>
            <a:endParaRPr/>
          </a:p>
          <a:p>
            <a:pPr defTabSz="1828800">
              <a:lnSpc>
                <a:spcPct val="100000"/>
              </a:lnSpc>
              <a:spcBef>
                <a:spcPts val="0"/>
              </a:spcBef>
              <a:defRPr sz="5200" b="1">
                <a:latin typeface="Arial"/>
                <a:ea typeface="Arial"/>
                <a:cs typeface="Arial"/>
                <a:sym typeface="Arial"/>
              </a:defRPr>
            </a:pPr>
            <a:r>
              <a:t>Yawn</a:t>
            </a:r>
          </a:p>
          <a:p>
            <a:pPr defTabSz="1828800">
              <a:lnSpc>
                <a:spcPct val="100000"/>
              </a:lnSpc>
              <a:spcBef>
                <a:spcPts val="0"/>
              </a:spcBef>
              <a:defRPr sz="5200" b="1">
                <a:latin typeface="Arial"/>
                <a:ea typeface="Arial"/>
                <a:cs typeface="Arial"/>
                <a:sym typeface="Arial"/>
              </a:defRPr>
            </a:pPr>
            <a:endParaRPr/>
          </a:p>
          <a:p>
            <a:pPr defTabSz="1828800">
              <a:lnSpc>
                <a:spcPct val="100000"/>
              </a:lnSpc>
              <a:spcBef>
                <a:spcPts val="0"/>
              </a:spcBef>
              <a:defRPr sz="5200" b="1">
                <a:latin typeface="Arial"/>
                <a:ea typeface="Arial"/>
                <a:cs typeface="Arial"/>
                <a:sym typeface="Arial"/>
              </a:defRPr>
            </a:pPr>
            <a:r>
              <a:t>Drowsy</a:t>
            </a:r>
          </a:p>
        </p:txBody>
      </p:sp>
      <p:sp>
        <p:nvSpPr>
          <p:cNvPr id="225" name="Google Shape;5445;p838"/>
          <p:cNvSpPr txBox="1"/>
          <p:nvPr/>
        </p:nvSpPr>
        <p:spPr>
          <a:xfrm>
            <a:off x="10741900" y="3779727"/>
            <a:ext cx="5377901" cy="70191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p>
            <a:pPr defTabSz="1828800">
              <a:lnSpc>
                <a:spcPct val="100000"/>
              </a:lnSpc>
              <a:spcBef>
                <a:spcPts val="0"/>
              </a:spcBef>
              <a:defRPr sz="5200" b="1">
                <a:latin typeface="Arial"/>
                <a:ea typeface="Arial"/>
                <a:cs typeface="Arial"/>
                <a:sym typeface="Arial"/>
              </a:defRPr>
            </a:pPr>
            <a:r>
              <a:t>Wake</a:t>
            </a:r>
          </a:p>
          <a:p>
            <a:pPr defTabSz="1828800">
              <a:lnSpc>
                <a:spcPct val="100000"/>
              </a:lnSpc>
              <a:spcBef>
                <a:spcPts val="0"/>
              </a:spcBef>
              <a:defRPr sz="5200" b="1">
                <a:latin typeface="Arial"/>
                <a:ea typeface="Arial"/>
                <a:cs typeface="Arial"/>
                <a:sym typeface="Arial"/>
              </a:defRPr>
            </a:pPr>
            <a:endParaRPr/>
          </a:p>
          <a:p>
            <a:pPr defTabSz="1828800">
              <a:lnSpc>
                <a:spcPct val="100000"/>
              </a:lnSpc>
              <a:spcBef>
                <a:spcPts val="0"/>
              </a:spcBef>
              <a:defRPr sz="5200" b="1">
                <a:latin typeface="Arial"/>
                <a:ea typeface="Arial"/>
                <a:cs typeface="Arial"/>
                <a:sym typeface="Arial"/>
              </a:defRPr>
            </a:pPr>
            <a:r>
              <a:t>Snooze</a:t>
            </a:r>
          </a:p>
          <a:p>
            <a:pPr defTabSz="1828800">
              <a:lnSpc>
                <a:spcPct val="100000"/>
              </a:lnSpc>
              <a:spcBef>
                <a:spcPts val="0"/>
              </a:spcBef>
              <a:defRPr sz="5200" b="1">
                <a:latin typeface="Arial"/>
                <a:ea typeface="Arial"/>
                <a:cs typeface="Arial"/>
                <a:sym typeface="Arial"/>
              </a:defRPr>
            </a:pPr>
            <a:endParaRPr/>
          </a:p>
          <a:p>
            <a:pPr defTabSz="1828800">
              <a:lnSpc>
                <a:spcPct val="100000"/>
              </a:lnSpc>
              <a:spcBef>
                <a:spcPts val="0"/>
              </a:spcBef>
              <a:defRPr sz="5200" b="1">
                <a:latin typeface="Arial"/>
                <a:ea typeface="Arial"/>
                <a:cs typeface="Arial"/>
                <a:sym typeface="Arial"/>
              </a:defRPr>
            </a:pPr>
            <a:r>
              <a:t>Blanket</a:t>
            </a:r>
          </a:p>
          <a:p>
            <a:pPr defTabSz="1828800">
              <a:lnSpc>
                <a:spcPct val="100000"/>
              </a:lnSpc>
              <a:spcBef>
                <a:spcPts val="0"/>
              </a:spcBef>
              <a:defRPr sz="5200" b="1">
                <a:latin typeface="Arial"/>
                <a:ea typeface="Arial"/>
                <a:cs typeface="Arial"/>
                <a:sym typeface="Arial"/>
              </a:defRPr>
            </a:pPr>
            <a:endParaRPr/>
          </a:p>
          <a:p>
            <a:pPr defTabSz="1828800">
              <a:lnSpc>
                <a:spcPct val="100000"/>
              </a:lnSpc>
              <a:spcBef>
                <a:spcPts val="0"/>
              </a:spcBef>
              <a:defRPr sz="5200" b="1">
                <a:latin typeface="Arial"/>
                <a:ea typeface="Arial"/>
                <a:cs typeface="Arial"/>
                <a:sym typeface="Arial"/>
              </a:defRPr>
            </a:pPr>
            <a:r>
              <a:t>Doze</a:t>
            </a:r>
          </a:p>
          <a:p>
            <a:pPr defTabSz="1828800">
              <a:lnSpc>
                <a:spcPct val="100000"/>
              </a:lnSpc>
              <a:spcBef>
                <a:spcPts val="0"/>
              </a:spcBef>
              <a:defRPr sz="5200" b="1">
                <a:latin typeface="Arial"/>
                <a:ea typeface="Arial"/>
                <a:cs typeface="Arial"/>
                <a:sym typeface="Arial"/>
              </a:defRPr>
            </a:pPr>
            <a:endParaRPr/>
          </a:p>
          <a:p>
            <a:pPr defTabSz="1828800">
              <a:lnSpc>
                <a:spcPct val="100000"/>
              </a:lnSpc>
              <a:spcBef>
                <a:spcPts val="0"/>
              </a:spcBef>
              <a:defRPr sz="5200" b="1">
                <a:latin typeface="Arial"/>
                <a:ea typeface="Arial"/>
                <a:cs typeface="Arial"/>
                <a:sym typeface="Arial"/>
              </a:defRPr>
            </a:pPr>
            <a:r>
              <a:t>Slumber</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Behavioural Life-Cycle Theory"/>
          <p:cNvSpPr txBox="1">
            <a:spLocks noGrp="1"/>
          </p:cNvSpPr>
          <p:nvPr>
            <p:ph type="title"/>
          </p:nvPr>
        </p:nvSpPr>
        <p:spPr>
          <a:prstGeom prst="rect">
            <a:avLst/>
          </a:prstGeom>
        </p:spPr>
        <p:txBody>
          <a:bodyPr/>
          <a:lstStyle>
            <a:lvl1pPr defTabSz="1828754">
              <a:defRPr sz="8700" spc="-185"/>
            </a:lvl1pPr>
          </a:lstStyle>
          <a:p>
            <a:r>
              <a:t>Behavioural Life-Cycle Theory</a:t>
            </a:r>
          </a:p>
        </p:txBody>
      </p:sp>
      <p:sp>
        <p:nvSpPr>
          <p:cNvPr id="523" name="Key Concept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Key Concepts</a:t>
            </a:r>
          </a:p>
        </p:txBody>
      </p:sp>
      <p:sp>
        <p:nvSpPr>
          <p:cNvPr id="524" name="Self-Control and Present Bias: Individuals display a present bias, valuing immediate gratification more highly than future benefits. This can lead to under-saving for retirement and over-spending in the present. BLT suggests that people may struggle with"/>
          <p:cNvSpPr txBox="1">
            <a:spLocks noGrp="1"/>
          </p:cNvSpPr>
          <p:nvPr>
            <p:ph type="body" idx="1"/>
          </p:nvPr>
        </p:nvSpPr>
        <p:spPr>
          <a:xfrm>
            <a:off x="1193800" y="4248504"/>
            <a:ext cx="21971000" cy="8256012"/>
          </a:xfrm>
          <a:prstGeom prst="rect">
            <a:avLst/>
          </a:prstGeom>
        </p:spPr>
        <p:txBody>
          <a:bodyPr/>
          <a:lstStyle/>
          <a:p>
            <a:pPr marL="609599" indent="-609599">
              <a:lnSpc>
                <a:spcPct val="120000"/>
              </a:lnSpc>
              <a:defRPr sz="3900"/>
            </a:pPr>
            <a:r>
              <a:rPr b="1" dirty="0"/>
              <a:t>Self-Control and Present Bias:</a:t>
            </a:r>
            <a:r>
              <a:rPr dirty="0"/>
              <a:t> Individuals display a present bias, valuing immediate gratification more highly than future benefits. This can lead to under-saving for retirement and over-spending in the present. BLT suggests that people may struggle with self-control, making it difficult to follow through on long-term financial plans.</a:t>
            </a:r>
          </a:p>
          <a:p>
            <a:pPr marL="609599" indent="-609599">
              <a:lnSpc>
                <a:spcPct val="120000"/>
              </a:lnSpc>
              <a:defRPr sz="3900"/>
            </a:pPr>
            <a:r>
              <a:rPr b="1" dirty="0"/>
              <a:t>Rules of Thumb and Heuristics: </a:t>
            </a:r>
            <a:r>
              <a:rPr dirty="0"/>
              <a:t>Instead of making complex calculations to determine the optimal savings rate, individuals often rely on simpler rules of thumb or heuristics, such as saving a fixed percentage of income.</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Title 2"/>
          <p:cNvSpPr txBox="1">
            <a:spLocks noGrp="1"/>
          </p:cNvSpPr>
          <p:nvPr>
            <p:ph type="title"/>
          </p:nvPr>
        </p:nvSpPr>
        <p:spPr>
          <a:prstGeom prst="rect">
            <a:avLst/>
          </a:prstGeom>
        </p:spPr>
        <p:txBody>
          <a:bodyPr/>
          <a:lstStyle>
            <a:lvl1pPr>
              <a:defRPr spc="-246"/>
            </a:lvl1pPr>
          </a:lstStyle>
          <a:p>
            <a:r>
              <a:t>Behavioural Asset-Price Theory</a:t>
            </a:r>
          </a:p>
        </p:txBody>
      </p:sp>
      <p:sp>
        <p:nvSpPr>
          <p:cNvPr id="529" name="Subtitle 3"/>
          <p:cNvSpPr txBox="1">
            <a:spLocks noGrp="1"/>
          </p:cNvSpPr>
          <p:nvPr>
            <p:ph type="body" sz="quarter" idx="1"/>
          </p:nvPr>
        </p:nvSpPr>
        <p:spPr>
          <a:prstGeom prst="rect">
            <a:avLst/>
          </a:prstGeom>
        </p:spPr>
        <p:txBody>
          <a:bodyPr/>
          <a:lstStyle>
            <a:lvl1pPr defTabSz="594360">
              <a:defRPr sz="4608">
                <a:solidFill>
                  <a:srgbClr val="202124"/>
                </a:solidFill>
              </a:defRPr>
            </a:lvl1pPr>
          </a:lstStyle>
          <a:p>
            <a:r>
              <a:rPr b="0" dirty="0"/>
              <a:t>Expected returns of investments are determined by more than just differences in risk – for example, by levels of social responsibility and social status.</a:t>
            </a:r>
          </a:p>
        </p:txBody>
      </p:sp>
      <p:sp>
        <p:nvSpPr>
          <p:cNvPr id="530" name="TextBox 4"/>
          <p:cNvSpPr txBox="1"/>
          <p:nvPr/>
        </p:nvSpPr>
        <p:spPr>
          <a:xfrm>
            <a:off x="2286000" y="12643915"/>
            <a:ext cx="21534650" cy="913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FFFFFF"/>
                </a:solidFill>
              </a:defRPr>
            </a:lvl1pPr>
          </a:lstStyle>
          <a:p>
            <a:r>
              <a:t>Behavioural Finance | Sandra Maximiano  						             Lecture 1|Nov 2 2021 </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Behavioural Asset-Price Theory"/>
          <p:cNvSpPr txBox="1">
            <a:spLocks noGrp="1"/>
          </p:cNvSpPr>
          <p:nvPr>
            <p:ph type="title"/>
          </p:nvPr>
        </p:nvSpPr>
        <p:spPr>
          <a:prstGeom prst="rect">
            <a:avLst/>
          </a:prstGeom>
        </p:spPr>
        <p:txBody>
          <a:bodyPr/>
          <a:lstStyle>
            <a:lvl1pPr defTabSz="1828754">
              <a:defRPr sz="8700" spc="-185"/>
            </a:lvl1pPr>
          </a:lstStyle>
          <a:p>
            <a:r>
              <a:t>Behavioural Asset-Price Theory</a:t>
            </a:r>
          </a:p>
        </p:txBody>
      </p:sp>
      <p:sp>
        <p:nvSpPr>
          <p:cNvPr id="533" name="Key Concept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Key Concepts</a:t>
            </a:r>
          </a:p>
        </p:txBody>
      </p:sp>
      <p:sp>
        <p:nvSpPr>
          <p:cNvPr id="534" name="Overconfidence and Overoptimism: Investors often overestimate their knowledge, ability to predict future market movements, or the quality of the information they possess. This overconfidence can lead to excessive trading, underestimation of risks, and bu"/>
          <p:cNvSpPr txBox="1">
            <a:spLocks noGrp="1"/>
          </p:cNvSpPr>
          <p:nvPr>
            <p:ph type="body" idx="1"/>
          </p:nvPr>
        </p:nvSpPr>
        <p:spPr>
          <a:xfrm>
            <a:off x="1193800" y="4248504"/>
            <a:ext cx="21971000" cy="8256012"/>
          </a:xfrm>
          <a:prstGeom prst="rect">
            <a:avLst/>
          </a:prstGeom>
        </p:spPr>
        <p:txBody>
          <a:bodyPr>
            <a:normAutofit fontScale="92500" lnSpcReduction="20000"/>
          </a:bodyPr>
          <a:lstStyle/>
          <a:p>
            <a:pPr marL="481583" indent="-481583" defTabSz="1926287">
              <a:lnSpc>
                <a:spcPct val="120000"/>
              </a:lnSpc>
              <a:spcBef>
                <a:spcPts val="3500"/>
              </a:spcBef>
              <a:defRPr sz="3081"/>
            </a:pPr>
            <a:r>
              <a:rPr sz="3600" b="1" dirty="0"/>
              <a:t>Overconfidence and Overoptimism: </a:t>
            </a:r>
            <a:r>
              <a:rPr sz="3600" dirty="0"/>
              <a:t>Investors often overestimate their knowledge, ability to predict future market movements, or the quality of the information they possess. This overconfidence can lead to excessive trading, underestimation of risks, and bubbles where asset prices are driven far above their intrinsic values.</a:t>
            </a:r>
            <a:endParaRPr sz="3600" b="1" dirty="0"/>
          </a:p>
          <a:p>
            <a:pPr marL="481583" indent="-481583" defTabSz="1926287">
              <a:lnSpc>
                <a:spcPct val="120000"/>
              </a:lnSpc>
              <a:spcBef>
                <a:spcPts val="3500"/>
              </a:spcBef>
              <a:defRPr sz="3081"/>
            </a:pPr>
            <a:r>
              <a:rPr sz="3600" b="1" dirty="0"/>
              <a:t>Representativeness Heuristic: </a:t>
            </a:r>
            <a:r>
              <a:rPr sz="3600" dirty="0"/>
              <a:t>Investors might judge the probability of an event based on how much it resembles their existing knowledge rather than on objective data. For example, if a company's stock has been rising, investors might assume it will continue to do so without considering the underlying fundamentals.</a:t>
            </a:r>
            <a:endParaRPr sz="3600" b="1" dirty="0"/>
          </a:p>
          <a:p>
            <a:pPr marL="481583" indent="-481583" defTabSz="1926287">
              <a:lnSpc>
                <a:spcPct val="120000"/>
              </a:lnSpc>
              <a:spcBef>
                <a:spcPts val="3500"/>
              </a:spcBef>
              <a:defRPr sz="3081"/>
            </a:pPr>
            <a:r>
              <a:rPr sz="3600" b="1" dirty="0"/>
              <a:t>Anchoring: </a:t>
            </a:r>
            <a:r>
              <a:rPr sz="3600" dirty="0"/>
              <a:t>Investors fixate on specific price levels or historical data points when making decisions, potentially ignoring new information that should warrant a change in their valuation. For instance, an investor might be reluctant to sell a stock at a loss, waiting for it to return to its purchase price even in the face of deteriorating fundamentals.</a:t>
            </a:r>
            <a:endParaRPr sz="3600" b="1" dirty="0"/>
          </a:p>
          <a:p>
            <a:pPr marL="481583" indent="-481583" defTabSz="1926287">
              <a:lnSpc>
                <a:spcPct val="120000"/>
              </a:lnSpc>
              <a:spcBef>
                <a:spcPts val="3500"/>
              </a:spcBef>
              <a:defRPr sz="3081"/>
            </a:pPr>
            <a:r>
              <a:rPr sz="3600" b="1" dirty="0"/>
              <a:t>Loss Aversion and Disposition Effect: </a:t>
            </a:r>
            <a:r>
              <a:rPr sz="3600" dirty="0"/>
              <a:t>Investors tend to be more sensitive to losses than to gains of an equivalent size, which can lead to holding onto losing investments for too long (to avoid realizing a loss) and selling winning investments too early (to lock in gains).</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Behavioural Finance"/>
          <p:cNvSpPr txBox="1">
            <a:spLocks noGrp="1"/>
          </p:cNvSpPr>
          <p:nvPr>
            <p:ph type="title"/>
          </p:nvPr>
        </p:nvSpPr>
        <p:spPr>
          <a:prstGeom prst="rect">
            <a:avLst/>
          </a:prstGeom>
        </p:spPr>
        <p:txBody>
          <a:bodyPr/>
          <a:lstStyle>
            <a:lvl1pPr defTabSz="1828754">
              <a:defRPr sz="8700" spc="-174"/>
            </a:lvl1pPr>
          </a:lstStyle>
          <a:p>
            <a:r>
              <a:t>Behavioural Finance</a:t>
            </a:r>
          </a:p>
        </p:txBody>
      </p:sp>
      <p:sp>
        <p:nvSpPr>
          <p:cNvPr id="539" name="Uses psychology and economics to understand finance"/>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Uses psychology and economics to understand finance</a:t>
            </a:r>
          </a:p>
        </p:txBody>
      </p:sp>
      <p:sp>
        <p:nvSpPr>
          <p:cNvPr id="540" name="Asset pricing…"/>
          <p:cNvSpPr txBox="1">
            <a:spLocks noGrp="1"/>
          </p:cNvSpPr>
          <p:nvPr>
            <p:ph type="body" idx="1"/>
          </p:nvPr>
        </p:nvSpPr>
        <p:spPr>
          <a:prstGeom prst="rect">
            <a:avLst/>
          </a:prstGeom>
        </p:spPr>
        <p:txBody>
          <a:bodyPr numCol="3" spcCol="1098550"/>
          <a:lstStyle/>
          <a:p>
            <a:pPr marL="0" indent="0">
              <a:spcBef>
                <a:spcPts val="2800"/>
              </a:spcBef>
              <a:buSzTx/>
              <a:buNone/>
              <a:defRPr sz="4200" b="1"/>
            </a:pPr>
            <a:r>
              <a:t>Asset pricing</a:t>
            </a:r>
          </a:p>
          <a:p>
            <a:pPr marL="609599" indent="-609599">
              <a:spcBef>
                <a:spcPts val="2800"/>
              </a:spcBef>
              <a:defRPr sz="4200"/>
            </a:pPr>
            <a:r>
              <a:t>Price Anomalies</a:t>
            </a:r>
          </a:p>
          <a:p>
            <a:pPr marL="609599" indent="-609599">
              <a:spcBef>
                <a:spcPts val="2800"/>
              </a:spcBef>
              <a:defRPr sz="4200"/>
            </a:pPr>
            <a:r>
              <a:t>IPO underperformance</a:t>
            </a:r>
          </a:p>
          <a:p>
            <a:pPr marL="609599" indent="-609599">
              <a:spcBef>
                <a:spcPts val="2800"/>
              </a:spcBef>
              <a:defRPr sz="4200"/>
            </a:pPr>
            <a:r>
              <a:t>Value Anomaly</a:t>
            </a:r>
          </a:p>
          <a:p>
            <a:pPr marL="609599" indent="-609599">
              <a:spcBef>
                <a:spcPts val="2800"/>
              </a:spcBef>
              <a:defRPr sz="4200"/>
            </a:pPr>
            <a:r>
              <a:t>Sentiment</a:t>
            </a:r>
          </a:p>
          <a:p>
            <a:pPr marL="609599" indent="-609599">
              <a:spcBef>
                <a:spcPts val="2800"/>
              </a:spcBef>
              <a:defRPr sz="4200"/>
            </a:pPr>
            <a:r>
              <a:t>Equity premium</a:t>
            </a:r>
          </a:p>
          <a:p>
            <a:pPr marL="609599" indent="-609599">
              <a:spcBef>
                <a:spcPts val="2800"/>
              </a:spcBef>
              <a:defRPr sz="4200"/>
            </a:pPr>
            <a:r>
              <a:t>PEA drift</a:t>
            </a:r>
          </a:p>
          <a:p>
            <a:pPr marL="609599" indent="-609599">
              <a:spcBef>
                <a:spcPts val="2800"/>
              </a:spcBef>
              <a:defRPr sz="4200"/>
            </a:pPr>
            <a:r>
              <a:t>Momentum</a:t>
            </a:r>
          </a:p>
          <a:p>
            <a:pPr marL="609599" indent="-609599">
              <a:spcBef>
                <a:spcPts val="2800"/>
              </a:spcBef>
              <a:defRPr sz="4200"/>
            </a:pPr>
            <a:r>
              <a:t>Bubbles</a:t>
            </a:r>
          </a:p>
          <a:p>
            <a:pPr marL="0" indent="0">
              <a:spcBef>
                <a:spcPts val="2800"/>
              </a:spcBef>
              <a:buSzTx/>
              <a:buNone/>
              <a:defRPr sz="4200" b="1"/>
            </a:pPr>
            <a:r>
              <a:t>Corporate Finance</a:t>
            </a:r>
          </a:p>
          <a:p>
            <a:pPr marL="533400" indent="-533400">
              <a:spcBef>
                <a:spcPts val="2800"/>
              </a:spcBef>
              <a:defRPr sz="4200"/>
            </a:pPr>
            <a:r>
              <a:t>IPO timing</a:t>
            </a:r>
          </a:p>
          <a:p>
            <a:pPr marL="533400" indent="-533400">
              <a:spcBef>
                <a:spcPts val="2800"/>
              </a:spcBef>
              <a:defRPr sz="4200"/>
            </a:pPr>
            <a:r>
              <a:t>Winner’s curse</a:t>
            </a:r>
          </a:p>
          <a:p>
            <a:pPr marL="533400" indent="-533400">
              <a:spcBef>
                <a:spcPts val="2800"/>
              </a:spcBef>
              <a:defRPr sz="4200"/>
            </a:pPr>
            <a:r>
              <a:t>Cash-flow sensitivity</a:t>
            </a:r>
          </a:p>
          <a:p>
            <a:pPr marL="533400" indent="-533400">
              <a:spcBef>
                <a:spcPts val="2800"/>
              </a:spcBef>
              <a:defRPr sz="4200"/>
            </a:pPr>
            <a:r>
              <a:t>Overconfidence</a:t>
            </a:r>
          </a:p>
          <a:p>
            <a:pPr marL="533400" indent="-533400">
              <a:spcBef>
                <a:spcPts val="2800"/>
              </a:spcBef>
              <a:defRPr sz="4200"/>
            </a:pPr>
            <a:r>
              <a:t>Superstar CEO’s</a:t>
            </a:r>
          </a:p>
          <a:p>
            <a:pPr marL="533400" indent="-533400">
              <a:spcBef>
                <a:spcPts val="2800"/>
              </a:spcBef>
              <a:defRPr sz="4200"/>
            </a:pPr>
            <a:endParaRPr/>
          </a:p>
          <a:p>
            <a:pPr marL="533400" indent="-533400">
              <a:spcBef>
                <a:spcPts val="2800"/>
              </a:spcBef>
              <a:defRPr sz="4200"/>
            </a:pPr>
            <a:endParaRPr/>
          </a:p>
          <a:p>
            <a:pPr marL="533400" indent="-533400">
              <a:spcBef>
                <a:spcPts val="2800"/>
              </a:spcBef>
              <a:defRPr sz="4200"/>
            </a:pPr>
            <a:endParaRPr/>
          </a:p>
          <a:p>
            <a:pPr marL="0" indent="0">
              <a:spcBef>
                <a:spcPts val="2800"/>
              </a:spcBef>
              <a:buSzTx/>
              <a:buNone/>
              <a:defRPr sz="4200" b="1"/>
            </a:pPr>
            <a:r>
              <a:t>Personal Finance</a:t>
            </a:r>
          </a:p>
          <a:p>
            <a:pPr marL="533400" indent="-533400">
              <a:spcBef>
                <a:spcPts val="2800"/>
              </a:spcBef>
              <a:defRPr sz="4200"/>
            </a:pPr>
            <a:r>
              <a:t>Procrastination</a:t>
            </a:r>
          </a:p>
          <a:p>
            <a:pPr marL="533400" indent="-533400">
              <a:spcBef>
                <a:spcPts val="2800"/>
              </a:spcBef>
              <a:defRPr sz="4200"/>
            </a:pPr>
            <a:r>
              <a:t>Emotional choice</a:t>
            </a:r>
          </a:p>
          <a:p>
            <a:pPr marL="533400" indent="-533400">
              <a:spcBef>
                <a:spcPts val="2800"/>
              </a:spcBef>
              <a:defRPr sz="4200"/>
            </a:pPr>
            <a:r>
              <a:t>Loss aversion</a:t>
            </a:r>
          </a:p>
          <a:p>
            <a:pPr marL="533400" indent="-533400">
              <a:spcBef>
                <a:spcPts val="2800"/>
              </a:spcBef>
              <a:defRPr sz="4200"/>
            </a:pPr>
            <a:r>
              <a:t>Narrow Framing</a:t>
            </a:r>
          </a:p>
          <a:p>
            <a:pPr marL="533400" indent="-533400">
              <a:spcBef>
                <a:spcPts val="2800"/>
              </a:spcBef>
              <a:defRPr sz="4200"/>
            </a:pPr>
            <a:r>
              <a:t>Return chasing</a:t>
            </a:r>
          </a:p>
          <a:p>
            <a:pPr marL="533400" indent="-533400">
              <a:spcBef>
                <a:spcPts val="2800"/>
              </a:spcBef>
              <a:defRPr sz="4200"/>
            </a:pPr>
            <a:r>
              <a:t>Financial illiteracy</a:t>
            </a:r>
          </a:p>
          <a:p>
            <a:pPr marL="533400" indent="-533400">
              <a:spcBef>
                <a:spcPts val="2800"/>
              </a:spcBef>
              <a:defRPr sz="4200"/>
            </a:pPr>
            <a:r>
              <a:t>Overconfidence</a:t>
            </a:r>
          </a:p>
          <a:p>
            <a:pPr marL="533400" indent="-533400">
              <a:spcBef>
                <a:spcPts val="2800"/>
              </a:spcBef>
              <a:defRPr sz="4200"/>
            </a:pPr>
            <a:r>
              <a:t>Wishful thinking</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Changing defaults"/>
          <p:cNvSpPr txBox="1">
            <a:spLocks noGrp="1"/>
          </p:cNvSpPr>
          <p:nvPr>
            <p:ph type="title"/>
          </p:nvPr>
        </p:nvSpPr>
        <p:spPr>
          <a:prstGeom prst="rect">
            <a:avLst/>
          </a:prstGeom>
        </p:spPr>
        <p:txBody>
          <a:bodyPr/>
          <a:lstStyle/>
          <a:p>
            <a:r>
              <a:t>Changing defaults</a:t>
            </a:r>
          </a:p>
        </p:txBody>
      </p:sp>
      <p:sp>
        <p:nvSpPr>
          <p:cNvPr id="545" name="Slide Subtitle"/>
          <p:cNvSpPr txBox="1">
            <a:spLocks noGrp="1"/>
          </p:cNvSpPr>
          <p:nvPr>
            <p:ph type="body" idx="21"/>
          </p:nvPr>
        </p:nvSpPr>
        <p:spPr>
          <a:prstGeom prst="rect">
            <a:avLst/>
          </a:prstGeom>
        </p:spPr>
        <p:txBody>
          <a:bodyPr/>
          <a:lstStyle/>
          <a:p>
            <a:pPr defTabSz="914400">
              <a:defRPr sz="2900">
                <a:solidFill>
                  <a:srgbClr val="262626"/>
                </a:solidFill>
                <a:latin typeface="Arial"/>
                <a:ea typeface="Arial"/>
                <a:cs typeface="Arial"/>
                <a:sym typeface="Arial"/>
              </a:defRPr>
            </a:pPr>
            <a:endParaRPr/>
          </a:p>
        </p:txBody>
      </p:sp>
      <p:graphicFrame>
        <p:nvGraphicFramePr>
          <p:cNvPr id="546" name="Content Placeholder 3"/>
          <p:cNvGraphicFramePr/>
          <p:nvPr/>
        </p:nvGraphicFramePr>
        <p:xfrm>
          <a:off x="6593124" y="5506525"/>
          <a:ext cx="12553612" cy="7511123"/>
        </p:xfrm>
        <a:graphic>
          <a:graphicData uri="http://schemas.openxmlformats.org/drawingml/2006/chart">
            <c:chart xmlns:c="http://schemas.openxmlformats.org/drawingml/2006/chart" xmlns:r="http://schemas.openxmlformats.org/officeDocument/2006/relationships" r:id="rId3"/>
          </a:graphicData>
        </a:graphic>
      </p:graphicFrame>
      <p:sp>
        <p:nvSpPr>
          <p:cNvPr id="547" name="TextBox 10"/>
          <p:cNvSpPr txBox="1"/>
          <p:nvPr/>
        </p:nvSpPr>
        <p:spPr>
          <a:xfrm>
            <a:off x="10113098" y="3917744"/>
            <a:ext cx="6234113" cy="1431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914400">
              <a:lnSpc>
                <a:spcPct val="100000"/>
              </a:lnSpc>
              <a:spcBef>
                <a:spcPts val="0"/>
              </a:spcBef>
              <a:defRPr sz="2900">
                <a:solidFill>
                  <a:srgbClr val="262626"/>
                </a:solidFill>
                <a:latin typeface="Arial"/>
                <a:ea typeface="Arial"/>
                <a:cs typeface="Arial"/>
                <a:sym typeface="Arial"/>
              </a:defRPr>
            </a:lvl1pPr>
          </a:lstStyle>
          <a:p>
            <a:r>
              <a:rPr b="1" dirty="0"/>
              <a:t>Participation rates six months before and after the automatic enrolment into pension scheme</a:t>
            </a:r>
          </a:p>
        </p:txBody>
      </p:sp>
      <p:sp>
        <p:nvSpPr>
          <p:cNvPr id="548" name="TextBox 6"/>
          <p:cNvSpPr txBox="1"/>
          <p:nvPr/>
        </p:nvSpPr>
        <p:spPr>
          <a:xfrm>
            <a:off x="1229318" y="12619889"/>
            <a:ext cx="4220514" cy="9991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914400">
              <a:lnSpc>
                <a:spcPct val="100000"/>
              </a:lnSpc>
              <a:spcBef>
                <a:spcPts val="0"/>
              </a:spcBef>
              <a:defRPr sz="1600">
                <a:solidFill>
                  <a:srgbClr val="4C4F53"/>
                </a:solidFill>
                <a:latin typeface="Arial"/>
                <a:ea typeface="Arial"/>
                <a:cs typeface="Arial"/>
                <a:sym typeface="Arial"/>
              </a:defRPr>
            </a:pPr>
            <a:r>
              <a:t>Source: Department for Work and Pensions (2013). </a:t>
            </a:r>
            <a:r>
              <a:rPr i="1"/>
              <a:t>Automatic enrolment: Qualitative research with large employers.</a:t>
            </a:r>
            <a:r>
              <a:t> Research Report No 851</a:t>
            </a:r>
          </a:p>
        </p:txBody>
      </p:sp>
      <p:sp>
        <p:nvSpPr>
          <p:cNvPr id="2" name="TextBox 1">
            <a:extLst>
              <a:ext uri="{FF2B5EF4-FFF2-40B4-BE49-F238E27FC236}">
                <a16:creationId xmlns:a16="http://schemas.microsoft.com/office/drawing/2014/main" id="{E93E140B-CDDA-E35D-02A6-0BF83BF1BAEA}"/>
              </a:ext>
            </a:extLst>
          </p:cNvPr>
          <p:cNvSpPr txBox="1"/>
          <p:nvPr/>
        </p:nvSpPr>
        <p:spPr>
          <a:xfrm>
            <a:off x="13008077" y="6105832"/>
            <a:ext cx="6138659" cy="6514057"/>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endParaRPr kumimoji="0" lang="en-PT" sz="4800" b="0" i="0" u="none" strike="noStrike" cap="none" spc="0" normalizeH="0" baseline="0" dirty="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3701953274"/>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Changing defaults"/>
          <p:cNvSpPr txBox="1">
            <a:spLocks noGrp="1"/>
          </p:cNvSpPr>
          <p:nvPr>
            <p:ph type="title"/>
          </p:nvPr>
        </p:nvSpPr>
        <p:spPr>
          <a:prstGeom prst="rect">
            <a:avLst/>
          </a:prstGeom>
        </p:spPr>
        <p:txBody>
          <a:bodyPr/>
          <a:lstStyle/>
          <a:p>
            <a:r>
              <a:t>Changing defaults</a:t>
            </a:r>
          </a:p>
        </p:txBody>
      </p:sp>
      <p:sp>
        <p:nvSpPr>
          <p:cNvPr id="545" name="Slide Subtitle"/>
          <p:cNvSpPr txBox="1">
            <a:spLocks noGrp="1"/>
          </p:cNvSpPr>
          <p:nvPr>
            <p:ph type="body" idx="21"/>
          </p:nvPr>
        </p:nvSpPr>
        <p:spPr>
          <a:prstGeom prst="rect">
            <a:avLst/>
          </a:prstGeom>
        </p:spPr>
        <p:txBody>
          <a:bodyPr/>
          <a:lstStyle/>
          <a:p>
            <a:pPr defTabSz="914400">
              <a:defRPr sz="2900">
                <a:solidFill>
                  <a:srgbClr val="262626"/>
                </a:solidFill>
                <a:latin typeface="Arial"/>
                <a:ea typeface="Arial"/>
                <a:cs typeface="Arial"/>
                <a:sym typeface="Arial"/>
              </a:defRPr>
            </a:pPr>
            <a:endParaRPr/>
          </a:p>
        </p:txBody>
      </p:sp>
      <p:graphicFrame>
        <p:nvGraphicFramePr>
          <p:cNvPr id="546" name="Content Placeholder 3"/>
          <p:cNvGraphicFramePr/>
          <p:nvPr/>
        </p:nvGraphicFramePr>
        <p:xfrm>
          <a:off x="6593124" y="5506525"/>
          <a:ext cx="12553612" cy="7511123"/>
        </p:xfrm>
        <a:graphic>
          <a:graphicData uri="http://schemas.openxmlformats.org/drawingml/2006/chart">
            <c:chart xmlns:c="http://schemas.openxmlformats.org/drawingml/2006/chart" xmlns:r="http://schemas.openxmlformats.org/officeDocument/2006/relationships" r:id="rId3"/>
          </a:graphicData>
        </a:graphic>
      </p:graphicFrame>
      <p:sp>
        <p:nvSpPr>
          <p:cNvPr id="547" name="TextBox 10"/>
          <p:cNvSpPr txBox="1"/>
          <p:nvPr/>
        </p:nvSpPr>
        <p:spPr>
          <a:xfrm>
            <a:off x="10113098" y="3917744"/>
            <a:ext cx="6234113" cy="14311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914400">
              <a:lnSpc>
                <a:spcPct val="100000"/>
              </a:lnSpc>
              <a:spcBef>
                <a:spcPts val="0"/>
              </a:spcBef>
              <a:defRPr sz="2900">
                <a:solidFill>
                  <a:srgbClr val="262626"/>
                </a:solidFill>
                <a:latin typeface="Arial"/>
                <a:ea typeface="Arial"/>
                <a:cs typeface="Arial"/>
                <a:sym typeface="Arial"/>
              </a:defRPr>
            </a:lvl1pPr>
          </a:lstStyle>
          <a:p>
            <a:r>
              <a:rPr b="1" dirty="0"/>
              <a:t>Participation rates six months before and after the automatic enrolment into pension scheme</a:t>
            </a:r>
          </a:p>
        </p:txBody>
      </p:sp>
      <p:sp>
        <p:nvSpPr>
          <p:cNvPr id="548" name="TextBox 6"/>
          <p:cNvSpPr txBox="1"/>
          <p:nvPr/>
        </p:nvSpPr>
        <p:spPr>
          <a:xfrm>
            <a:off x="1229318" y="12619889"/>
            <a:ext cx="4220514" cy="9991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914400">
              <a:lnSpc>
                <a:spcPct val="100000"/>
              </a:lnSpc>
              <a:spcBef>
                <a:spcPts val="0"/>
              </a:spcBef>
              <a:defRPr sz="1600">
                <a:solidFill>
                  <a:srgbClr val="4C4F53"/>
                </a:solidFill>
                <a:latin typeface="Arial"/>
                <a:ea typeface="Arial"/>
                <a:cs typeface="Arial"/>
                <a:sym typeface="Arial"/>
              </a:defRPr>
            </a:pPr>
            <a:r>
              <a:t>Source: Department for Work and Pensions (2013). </a:t>
            </a:r>
            <a:r>
              <a:rPr i="1"/>
              <a:t>Automatic enrolment: Qualitative research with large employers.</a:t>
            </a:r>
            <a:r>
              <a:t> Research Report No 851</a:t>
            </a:r>
          </a:p>
        </p:txBody>
      </p:sp>
    </p:spTree>
    <p:extLst>
      <p:ext uri="{BB962C8B-B14F-4D97-AF65-F5344CB8AC3E}">
        <p14:creationId xmlns:p14="http://schemas.microsoft.com/office/powerpoint/2010/main" val="3970307362"/>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The intent of behavioural finance is not to explain rational or irrational behaviour, but to explain “normal” behaviour."/>
          <p:cNvSpPr txBox="1">
            <a:spLocks noGrp="1"/>
          </p:cNvSpPr>
          <p:nvPr>
            <p:ph type="body" sz="quarter" idx="1"/>
          </p:nvPr>
        </p:nvSpPr>
        <p:spPr>
          <a:xfrm>
            <a:off x="1559790" y="3279079"/>
            <a:ext cx="9570101" cy="6707217"/>
          </a:xfrm>
          <a:prstGeom prst="rect">
            <a:avLst/>
          </a:prstGeom>
        </p:spPr>
        <p:txBody>
          <a:bodyPr/>
          <a:lstStyle>
            <a:lvl1pPr algn="l" defTabSz="1584920">
              <a:defRPr sz="7539" spc="-150"/>
            </a:lvl1pPr>
          </a:lstStyle>
          <a:p>
            <a:r>
              <a:t>The intent of behavioural finance is not to explain rational or irrational behaviour, but to explain “normal” behaviour. </a:t>
            </a:r>
          </a:p>
        </p:txBody>
      </p:sp>
      <p:pic>
        <p:nvPicPr>
          <p:cNvPr id="553" name="Picture 2" descr="Picture 2"/>
          <p:cNvPicPr>
            <a:picLocks noChangeAspect="1"/>
          </p:cNvPicPr>
          <p:nvPr/>
        </p:nvPicPr>
        <p:blipFill>
          <a:blip r:embed="rId2"/>
          <a:stretch>
            <a:fillRect/>
          </a:stretch>
        </p:blipFill>
        <p:spPr>
          <a:xfrm>
            <a:off x="12829765" y="2009556"/>
            <a:ext cx="9423438" cy="9696888"/>
          </a:xfrm>
          <a:prstGeom prst="rect">
            <a:avLst/>
          </a:prstGeom>
          <a:ln w="12700">
            <a:miter lim="400000"/>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Several researchers in behavioural economics/finance (and experimental economics) have received the Nobel Memorial Prize In Economic Sciences"/>
          <p:cNvSpPr txBox="1">
            <a:spLocks noGrp="1"/>
          </p:cNvSpPr>
          <p:nvPr>
            <p:ph type="body" sz="half" idx="1"/>
          </p:nvPr>
        </p:nvSpPr>
        <p:spPr>
          <a:prstGeom prst="rect">
            <a:avLst/>
          </a:prstGeom>
        </p:spPr>
        <p:txBody>
          <a:bodyPr/>
          <a:lstStyle>
            <a:lvl1pPr defTabSz="1536153">
              <a:defRPr sz="7308" spc="-146"/>
            </a:lvl1pPr>
          </a:lstStyle>
          <a:p>
            <a:pPr algn="l"/>
            <a:r>
              <a:rPr dirty="0"/>
              <a:t>Several researchers in </a:t>
            </a:r>
            <a:r>
              <a:rPr dirty="0" err="1"/>
              <a:t>behavioural</a:t>
            </a:r>
            <a:r>
              <a:rPr lang="pt-PT" dirty="0"/>
              <a:t> </a:t>
            </a:r>
            <a:r>
              <a:rPr lang="pt-PT" dirty="0" err="1"/>
              <a:t>economics</a:t>
            </a:r>
            <a:r>
              <a:rPr lang="pt-PT" dirty="0"/>
              <a:t>-</a:t>
            </a:r>
            <a:r>
              <a:rPr dirty="0"/>
              <a:t>finance and experimental economics have received the Nobel Memorial Prize In Economic Sciences</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7" name="Bowl of salad with fried rice, boiled eggs and chopsticks" descr="Bowl of salad with fried rice, boiled eggs and chopsticks"/>
          <p:cNvPicPr>
            <a:picLocks noGrp="1" noChangeAspect="1"/>
          </p:cNvPicPr>
          <p:nvPr>
            <p:ph type="pic" idx="21"/>
          </p:nvPr>
        </p:nvPicPr>
        <p:blipFill>
          <a:blip r:embed="rId3"/>
          <a:srcRect t="28725" b="22688"/>
          <a:stretch>
            <a:fillRect/>
          </a:stretch>
        </p:blipFill>
        <p:spPr>
          <a:xfrm>
            <a:off x="3873500" y="1259223"/>
            <a:ext cx="7423448" cy="5410201"/>
          </a:xfrm>
          <a:prstGeom prst="rect">
            <a:avLst/>
          </a:prstGeom>
        </p:spPr>
      </p:pic>
      <p:pic>
        <p:nvPicPr>
          <p:cNvPr id="558" name="Bowl with salmon cakes, salad and houmous " descr="Bowl with salmon cakes, salad and houmous "/>
          <p:cNvPicPr>
            <a:picLocks noGrp="1" noChangeAspect="1"/>
          </p:cNvPicPr>
          <p:nvPr>
            <p:ph type="pic" idx="22"/>
          </p:nvPr>
        </p:nvPicPr>
        <p:blipFill>
          <a:blip r:embed="rId4"/>
          <a:srcRect l="10514"/>
          <a:stretch>
            <a:fillRect/>
          </a:stretch>
        </p:blipFill>
        <p:spPr>
          <a:xfrm>
            <a:off x="3873500" y="7087896"/>
            <a:ext cx="7423560" cy="5415343"/>
          </a:xfrm>
          <a:prstGeom prst="rect">
            <a:avLst/>
          </a:prstGeom>
        </p:spPr>
      </p:pic>
      <p:pic>
        <p:nvPicPr>
          <p:cNvPr id="559" name="Bowl of salad with fried rice, boiled eggs and chopsticks" descr="Bowl of salad with fried rice, boiled eggs and chopsticks"/>
          <p:cNvPicPr>
            <a:picLocks noChangeAspect="1"/>
          </p:cNvPicPr>
          <p:nvPr/>
        </p:nvPicPr>
        <p:blipFill>
          <a:blip r:embed="rId5"/>
          <a:srcRect l="3578" t="7214" r="3578" b="20454"/>
          <a:stretch>
            <a:fillRect/>
          </a:stretch>
        </p:blipFill>
        <p:spPr>
          <a:xfrm>
            <a:off x="13890336" y="1259223"/>
            <a:ext cx="7423449" cy="5410201"/>
          </a:xfrm>
          <a:prstGeom prst="rect">
            <a:avLst/>
          </a:prstGeom>
          <a:ln w="12700">
            <a:miter lim="400000"/>
          </a:ln>
        </p:spPr>
      </p:pic>
      <p:pic>
        <p:nvPicPr>
          <p:cNvPr id="560" name="Bowl with salmon cakes, salad and houmous " descr="Bowl with salmon cakes, salad and houmous "/>
          <p:cNvPicPr>
            <a:picLocks noChangeAspect="1"/>
          </p:cNvPicPr>
          <p:nvPr/>
        </p:nvPicPr>
        <p:blipFill>
          <a:blip r:embed="rId6"/>
          <a:srcRect t="18928" b="8122"/>
          <a:stretch>
            <a:fillRect/>
          </a:stretch>
        </p:blipFill>
        <p:spPr>
          <a:xfrm>
            <a:off x="13890336" y="7087896"/>
            <a:ext cx="7423560" cy="5415343"/>
          </a:xfrm>
          <a:prstGeom prst="rect">
            <a:avLst/>
          </a:prstGeom>
          <a:ln w="12700">
            <a:miter lim="400000"/>
          </a:ln>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Reading list"/>
          <p:cNvSpPr txBox="1">
            <a:spLocks noGrp="1"/>
          </p:cNvSpPr>
          <p:nvPr>
            <p:ph type="title"/>
          </p:nvPr>
        </p:nvSpPr>
        <p:spPr>
          <a:prstGeom prst="rect">
            <a:avLst/>
          </a:prstGeom>
        </p:spPr>
        <p:txBody>
          <a:bodyPr/>
          <a:lstStyle/>
          <a:p>
            <a:r>
              <a:t>Reading list</a:t>
            </a:r>
          </a:p>
        </p:txBody>
      </p:sp>
      <p:sp>
        <p:nvSpPr>
          <p:cNvPr id="566" name="Prospect Theory: An Analysis of Decision under Risk - Daniel Kahneman and Amos Tversky. Econometrica (1979)…"/>
          <p:cNvSpPr txBox="1">
            <a:spLocks noGrp="1"/>
          </p:cNvSpPr>
          <p:nvPr>
            <p:ph type="body" idx="1"/>
          </p:nvPr>
        </p:nvSpPr>
        <p:spPr>
          <a:xfrm>
            <a:off x="1206500" y="3113452"/>
            <a:ext cx="21971000" cy="8256012"/>
          </a:xfrm>
          <a:prstGeom prst="rect">
            <a:avLst/>
          </a:prstGeom>
        </p:spPr>
        <p:txBody>
          <a:bodyPr>
            <a:normAutofit fontScale="85000" lnSpcReduction="10000"/>
          </a:bodyPr>
          <a:lstStyle/>
          <a:p>
            <a:pPr marL="0" indent="0" defTabSz="1877520">
              <a:spcBef>
                <a:spcPts val="3400"/>
              </a:spcBef>
              <a:buNone/>
              <a:defRPr sz="3696"/>
            </a:pPr>
            <a:r>
              <a:rPr lang="pt-PT" b="1" dirty="0" err="1"/>
              <a:t>Academic</a:t>
            </a:r>
            <a:r>
              <a:rPr lang="pt-PT" b="1" dirty="0"/>
              <a:t> </a:t>
            </a:r>
            <a:r>
              <a:rPr lang="pt-PT" b="1" dirty="0" err="1"/>
              <a:t>papers</a:t>
            </a:r>
            <a:endParaRPr lang="pt-PT" b="1" dirty="0"/>
          </a:p>
          <a:p>
            <a:pPr marL="469391" indent="-469391" defTabSz="1877520">
              <a:spcBef>
                <a:spcPts val="3400"/>
              </a:spcBef>
              <a:defRPr sz="3696"/>
            </a:pPr>
            <a:r>
              <a:rPr i="1" dirty="0"/>
              <a:t>Prospect Theory: An Analysis of Decision under Risk</a:t>
            </a:r>
            <a:r>
              <a:rPr dirty="0"/>
              <a:t> - Daniel Kahneman and Amos Tversky. </a:t>
            </a:r>
            <a:r>
              <a:rPr dirty="0" err="1"/>
              <a:t>Econometrica</a:t>
            </a:r>
            <a:r>
              <a:rPr dirty="0"/>
              <a:t> (1979)</a:t>
            </a:r>
          </a:p>
          <a:p>
            <a:pPr marL="469391" indent="-469391" defTabSz="1877520">
              <a:spcBef>
                <a:spcPts val="3400"/>
              </a:spcBef>
              <a:defRPr sz="3696"/>
            </a:pPr>
            <a:r>
              <a:rPr i="1" dirty="0"/>
              <a:t>Prospect Theory and Asset Prices</a:t>
            </a:r>
            <a:r>
              <a:rPr dirty="0"/>
              <a:t> - Nicholas </a:t>
            </a:r>
            <a:r>
              <a:rPr dirty="0" err="1"/>
              <a:t>Barberis</a:t>
            </a:r>
            <a:r>
              <a:rPr dirty="0">
                <a:solidFill>
                  <a:srgbClr val="2A2A2A"/>
                </a:solidFill>
              </a:rPr>
              <a:t>, </a:t>
            </a:r>
            <a:r>
              <a:rPr dirty="0"/>
              <a:t>Ming Huang</a:t>
            </a:r>
            <a:r>
              <a:rPr dirty="0">
                <a:solidFill>
                  <a:srgbClr val="2A2A2A"/>
                </a:solidFill>
              </a:rPr>
              <a:t>, </a:t>
            </a:r>
            <a:r>
              <a:rPr dirty="0"/>
              <a:t>Tano Santos. QJE (2001)</a:t>
            </a:r>
          </a:p>
          <a:p>
            <a:pPr marL="469391" indent="-469391" defTabSz="1877520">
              <a:spcBef>
                <a:spcPts val="3400"/>
              </a:spcBef>
              <a:defRPr sz="3696"/>
            </a:pPr>
            <a:r>
              <a:rPr i="1" dirty="0"/>
              <a:t>Time Discounting and Time Preference: A Critical Review</a:t>
            </a:r>
            <a:r>
              <a:rPr dirty="0"/>
              <a:t> - Shane Frederick, George Loewenstein and Ted O’Donoghue. JEL (2002)</a:t>
            </a:r>
            <a:endParaRPr lang="pt-PT" dirty="0"/>
          </a:p>
          <a:p>
            <a:pPr marL="0" indent="0" defTabSz="1877520">
              <a:spcBef>
                <a:spcPts val="3400"/>
              </a:spcBef>
              <a:buNone/>
              <a:defRPr sz="3696"/>
            </a:pPr>
            <a:r>
              <a:rPr lang="pt-PT" b="1" dirty="0" err="1"/>
              <a:t>Academic</a:t>
            </a:r>
            <a:r>
              <a:rPr lang="pt-PT" b="1" dirty="0"/>
              <a:t> </a:t>
            </a:r>
            <a:r>
              <a:rPr lang="pt-PT" b="1" dirty="0" err="1"/>
              <a:t>Handbooks</a:t>
            </a:r>
            <a:endParaRPr b="1" dirty="0"/>
          </a:p>
          <a:p>
            <a:pPr marL="469391" indent="-469391" defTabSz="1877520">
              <a:spcBef>
                <a:spcPts val="3400"/>
              </a:spcBef>
              <a:defRPr sz="3696"/>
            </a:pPr>
            <a:r>
              <a:rPr i="1" dirty="0"/>
              <a:t>Behavioral Finance: Psychology, Decision-Making, and Markets</a:t>
            </a:r>
            <a:r>
              <a:rPr dirty="0"/>
              <a:t> - </a:t>
            </a:r>
            <a:r>
              <a:rPr dirty="0" err="1"/>
              <a:t>Ackert</a:t>
            </a:r>
            <a:r>
              <a:rPr dirty="0"/>
              <a:t>, Lucy, Richard </a:t>
            </a:r>
            <a:r>
              <a:rPr dirty="0" err="1"/>
              <a:t>Deaves</a:t>
            </a:r>
            <a:r>
              <a:rPr dirty="0"/>
              <a:t> (2010)</a:t>
            </a:r>
            <a:endParaRPr lang="pt-PT" dirty="0"/>
          </a:p>
          <a:p>
            <a:pPr marL="0" indent="0" defTabSz="1877520">
              <a:spcBef>
                <a:spcPts val="3400"/>
              </a:spcBef>
              <a:buNone/>
              <a:defRPr sz="3696"/>
            </a:pPr>
            <a:r>
              <a:rPr lang="pt-PT" b="1" dirty="0"/>
              <a:t>Popular </a:t>
            </a:r>
            <a:r>
              <a:rPr lang="pt-PT" b="1" dirty="0" err="1"/>
              <a:t>books</a:t>
            </a:r>
            <a:endParaRPr b="1" dirty="0"/>
          </a:p>
          <a:p>
            <a:pPr marL="469391" indent="-469391" defTabSz="1877520">
              <a:spcBef>
                <a:spcPts val="3400"/>
              </a:spcBef>
              <a:defRPr sz="3696"/>
            </a:pPr>
            <a:r>
              <a:rPr i="1" dirty="0"/>
              <a:t>Irrational Exuberance - </a:t>
            </a:r>
            <a:r>
              <a:rPr dirty="0"/>
              <a:t>Robert J. Shiller (2015)</a:t>
            </a:r>
          </a:p>
          <a:p>
            <a:pPr marL="469391" indent="-469391" defTabSz="1877520">
              <a:spcBef>
                <a:spcPts val="3400"/>
              </a:spcBef>
              <a:defRPr sz="3696"/>
            </a:pPr>
            <a:r>
              <a:rPr i="1" dirty="0"/>
              <a:t>Nudge: Improving Decisions About Health, Wealth, and Happiness</a:t>
            </a:r>
            <a:r>
              <a:rPr dirty="0"/>
              <a:t> - Richard H. Thaler and Cass R. Sunstein (2008/2021)</a:t>
            </a:r>
          </a:p>
          <a:p>
            <a:pPr marL="469391" indent="-469391" defTabSz="1877520">
              <a:spcBef>
                <a:spcPts val="3400"/>
              </a:spcBef>
              <a:defRPr sz="3696"/>
            </a:pPr>
            <a:r>
              <a:rPr i="1" dirty="0"/>
              <a:t>Thinking, Fast and Slow, </a:t>
            </a:r>
            <a:r>
              <a:rPr dirty="0"/>
              <a:t>Daniel Kahneman (2011)</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lide Subtitle"/>
          <p:cNvSpPr txBox="1">
            <a:spLocks noGrp="1"/>
          </p:cNvSpPr>
          <p:nvPr>
            <p:ph type="body" idx="21"/>
          </p:nvPr>
        </p:nvSpPr>
        <p:spPr>
          <a:prstGeom prst="rect">
            <a:avLst/>
          </a:prstGeom>
        </p:spPr>
        <p:txBody>
          <a:bodyPr/>
          <a:lstStyle/>
          <a:p>
            <a:endParaRPr/>
          </a:p>
        </p:txBody>
      </p:sp>
      <p:sp>
        <p:nvSpPr>
          <p:cNvPr id="230" name="Google Shape;5456;p839"/>
          <p:cNvSpPr txBox="1">
            <a:spLocks noGrp="1"/>
          </p:cNvSpPr>
          <p:nvPr>
            <p:ph type="body" idx="1"/>
          </p:nvPr>
        </p:nvSpPr>
        <p:spPr>
          <a:prstGeom prst="rect">
            <a:avLst/>
          </a:prstGeom>
        </p:spPr>
        <p:txBody>
          <a:bodyPr lIns="91399" tIns="91399" rIns="91399" bIns="91399"/>
          <a:lstStyle>
            <a:lvl1pPr marL="0" indent="0">
              <a:spcBef>
                <a:spcPts val="0"/>
              </a:spcBef>
              <a:buSzTx/>
              <a:buNone/>
              <a:defRPr sz="7200"/>
            </a:lvl1pPr>
          </a:lstStyle>
          <a:p>
            <a:r>
              <a:t>Take a moment to write down the words you remember</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Assessment"/>
          <p:cNvSpPr txBox="1">
            <a:spLocks noGrp="1"/>
          </p:cNvSpPr>
          <p:nvPr>
            <p:ph type="title"/>
          </p:nvPr>
        </p:nvSpPr>
        <p:spPr>
          <a:prstGeom prst="rect">
            <a:avLst/>
          </a:prstGeom>
        </p:spPr>
        <p:txBody>
          <a:bodyPr/>
          <a:lstStyle/>
          <a:p>
            <a:r>
              <a:t>Assessment</a:t>
            </a:r>
          </a:p>
        </p:txBody>
      </p:sp>
      <p:sp>
        <p:nvSpPr>
          <p:cNvPr id="569" name="Essay"/>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Essay</a:t>
            </a:r>
          </a:p>
        </p:txBody>
      </p:sp>
      <p:sp>
        <p:nvSpPr>
          <p:cNvPr id="570" name="Write a note to a fund/pension manager or public policy official on the usefulness of behavioural finance/economics.…"/>
          <p:cNvSpPr txBox="1">
            <a:spLocks noGrp="1"/>
          </p:cNvSpPr>
          <p:nvPr>
            <p:ph type="body" idx="1"/>
          </p:nvPr>
        </p:nvSpPr>
        <p:spPr>
          <a:xfrm>
            <a:off x="1206500" y="3806125"/>
            <a:ext cx="21971000" cy="8256012"/>
          </a:xfrm>
          <a:prstGeom prst="rect">
            <a:avLst/>
          </a:prstGeom>
        </p:spPr>
        <p:txBody>
          <a:bodyPr/>
          <a:lstStyle/>
          <a:p>
            <a:pPr marL="432815" indent="-432815" defTabSz="1731220">
              <a:lnSpc>
                <a:spcPct val="100000"/>
              </a:lnSpc>
              <a:spcBef>
                <a:spcPts val="3100"/>
              </a:spcBef>
              <a:defRPr sz="3407"/>
            </a:pPr>
            <a:r>
              <a:rPr dirty="0"/>
              <a:t>Write a </a:t>
            </a:r>
            <a:r>
              <a:rPr b="1" dirty="0"/>
              <a:t>note to a fund/pension manager or public policy official</a:t>
            </a:r>
            <a:r>
              <a:rPr dirty="0"/>
              <a:t> on the usefulness of </a:t>
            </a:r>
            <a:r>
              <a:rPr dirty="0" err="1"/>
              <a:t>behavioural</a:t>
            </a:r>
            <a:r>
              <a:rPr dirty="0"/>
              <a:t> finance/economics. </a:t>
            </a:r>
          </a:p>
          <a:p>
            <a:pPr marL="432815" indent="-432815" defTabSz="1731220">
              <a:lnSpc>
                <a:spcPct val="100000"/>
              </a:lnSpc>
              <a:spcBef>
                <a:spcPts val="3100"/>
              </a:spcBef>
              <a:defRPr sz="3407"/>
            </a:pPr>
            <a:r>
              <a:rPr dirty="0"/>
              <a:t>Pick a topic or specific </a:t>
            </a:r>
            <a:r>
              <a:rPr dirty="0" err="1"/>
              <a:t>behaviour</a:t>
            </a:r>
            <a:r>
              <a:rPr dirty="0"/>
              <a:t> (e.g. pensions, savings, stock-market trends, taxes, health, </a:t>
            </a:r>
            <a:r>
              <a:rPr dirty="0" err="1"/>
              <a:t>etc</a:t>
            </a:r>
            <a:r>
              <a:rPr dirty="0"/>
              <a:t>) where </a:t>
            </a:r>
            <a:r>
              <a:rPr dirty="0" err="1"/>
              <a:t>behavioural</a:t>
            </a:r>
            <a:r>
              <a:rPr dirty="0"/>
              <a:t> finance/economics principles are useful to understand it and can be applied to improve outcomes.</a:t>
            </a:r>
          </a:p>
          <a:p>
            <a:pPr marL="432815" indent="-432815" defTabSz="1731220">
              <a:lnSpc>
                <a:spcPct val="100000"/>
              </a:lnSpc>
              <a:spcBef>
                <a:spcPts val="3100"/>
              </a:spcBef>
              <a:defRPr sz="3407"/>
            </a:pPr>
            <a:r>
              <a:rPr dirty="0"/>
              <a:t>What’s the issue? Why does it happen? How can a </a:t>
            </a:r>
            <a:r>
              <a:rPr dirty="0" err="1"/>
              <a:t>behavioural</a:t>
            </a:r>
            <a:r>
              <a:rPr dirty="0"/>
              <a:t> perspective help to understand </a:t>
            </a:r>
            <a:r>
              <a:rPr i="1" dirty="0"/>
              <a:t>and </a:t>
            </a:r>
            <a:r>
              <a:rPr dirty="0"/>
              <a:t>tackle it? What are the limitations of this approach?</a:t>
            </a:r>
          </a:p>
          <a:p>
            <a:pPr marL="432815" indent="-432815" defTabSz="1731220">
              <a:lnSpc>
                <a:spcPct val="100000"/>
              </a:lnSpc>
              <a:spcBef>
                <a:spcPts val="3100"/>
              </a:spcBef>
              <a:defRPr sz="3407"/>
            </a:pPr>
            <a:r>
              <a:rPr dirty="0"/>
              <a:t>Portuguese or English</a:t>
            </a:r>
          </a:p>
          <a:p>
            <a:pPr marL="432815" indent="-432815" defTabSz="1731220">
              <a:lnSpc>
                <a:spcPct val="100000"/>
              </a:lnSpc>
              <a:spcBef>
                <a:spcPts val="3100"/>
              </a:spcBef>
              <a:defRPr sz="3407"/>
            </a:pPr>
            <a:r>
              <a:rPr dirty="0"/>
              <a:t>You can use </a:t>
            </a:r>
            <a:r>
              <a:rPr dirty="0" err="1"/>
              <a:t>ChatGPT</a:t>
            </a:r>
            <a:r>
              <a:rPr lang="pt-PT" dirty="0"/>
              <a:t> </a:t>
            </a:r>
          </a:p>
          <a:p>
            <a:pPr marL="432815" indent="-432815" defTabSz="1731220">
              <a:lnSpc>
                <a:spcPct val="100000"/>
              </a:lnSpc>
              <a:spcBef>
                <a:spcPts val="3100"/>
              </a:spcBef>
              <a:defRPr sz="3407"/>
            </a:pPr>
            <a:r>
              <a:rPr lang="pt-PT" dirty="0"/>
              <a:t>Max 1500 </a:t>
            </a:r>
            <a:r>
              <a:rPr lang="pt-PT" dirty="0" err="1"/>
              <a:t>words</a:t>
            </a:r>
            <a:endParaRPr lang="pt-PT" dirty="0"/>
          </a:p>
          <a:p>
            <a:pPr marL="432815" indent="-432815" defTabSz="1731220">
              <a:lnSpc>
                <a:spcPct val="100000"/>
              </a:lnSpc>
              <a:spcBef>
                <a:spcPts val="3100"/>
              </a:spcBef>
              <a:defRPr sz="3407"/>
            </a:pPr>
            <a:r>
              <a:rPr dirty="0"/>
              <a:t>Due by 2nd June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Google Shape;5442;p838"/>
          <p:cNvSpPr txBox="1">
            <a:spLocks noGrp="1"/>
          </p:cNvSpPr>
          <p:nvPr>
            <p:ph type="title"/>
          </p:nvPr>
        </p:nvSpPr>
        <p:spPr>
          <a:prstGeom prst="rect">
            <a:avLst/>
          </a:prstGeom>
        </p:spPr>
        <p:txBody>
          <a:bodyPr lIns="91399" tIns="91399" rIns="91399" bIns="91399"/>
          <a:lstStyle>
            <a:lvl1pPr defTabSz="2389572">
              <a:defRPr sz="8330" spc="-166"/>
            </a:lvl1pPr>
          </a:lstStyle>
          <a:p>
            <a:r>
              <a:t>No sleep here</a:t>
            </a:r>
          </a:p>
        </p:txBody>
      </p:sp>
      <p:sp>
        <p:nvSpPr>
          <p:cNvPr id="235" name="Slide Subtitle"/>
          <p:cNvSpPr txBox="1">
            <a:spLocks noGrp="1"/>
          </p:cNvSpPr>
          <p:nvPr>
            <p:ph type="body" idx="21"/>
          </p:nvPr>
        </p:nvSpPr>
        <p:spPr>
          <a:prstGeom prst="rect">
            <a:avLst/>
          </a:prstGeom>
        </p:spPr>
        <p:txBody>
          <a:bodyPr/>
          <a:lstStyle/>
          <a:p>
            <a:endParaRPr/>
          </a:p>
        </p:txBody>
      </p:sp>
      <p:sp>
        <p:nvSpPr>
          <p:cNvPr id="236" name="Google Shape;5444;p838"/>
          <p:cNvSpPr txBox="1"/>
          <p:nvPr/>
        </p:nvSpPr>
        <p:spPr>
          <a:xfrm>
            <a:off x="17201427" y="-1841840"/>
            <a:ext cx="5377901" cy="109988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p>
            <a:pPr>
              <a:defRPr sz="5200" b="1">
                <a:solidFill>
                  <a:srgbClr val="FFFFFF"/>
                </a:solidFill>
                <a:latin typeface="Arial"/>
                <a:ea typeface="Arial"/>
                <a:cs typeface="Arial"/>
                <a:sym typeface="Arial"/>
              </a:defRPr>
            </a:pPr>
            <a:r>
              <a:t>Snore</a:t>
            </a:r>
          </a:p>
          <a:p>
            <a:pPr>
              <a:defRPr sz="5200" b="1">
                <a:solidFill>
                  <a:srgbClr val="FFFFFF"/>
                </a:solidFill>
                <a:latin typeface="Arial"/>
                <a:ea typeface="Arial"/>
                <a:cs typeface="Arial"/>
                <a:sym typeface="Arial"/>
              </a:defRPr>
            </a:pPr>
            <a:endParaRPr/>
          </a:p>
          <a:p>
            <a:pPr>
              <a:defRPr sz="5200" b="1">
                <a:solidFill>
                  <a:srgbClr val="FFFFFF"/>
                </a:solidFill>
                <a:latin typeface="Arial"/>
                <a:ea typeface="Arial"/>
                <a:cs typeface="Arial"/>
                <a:sym typeface="Arial"/>
              </a:defRPr>
            </a:pPr>
            <a:r>
              <a:t>Nap</a:t>
            </a:r>
          </a:p>
          <a:p>
            <a:pPr>
              <a:defRPr sz="5200" b="1">
                <a:solidFill>
                  <a:srgbClr val="FFFFFF"/>
                </a:solidFill>
                <a:latin typeface="Arial"/>
                <a:ea typeface="Arial"/>
                <a:cs typeface="Arial"/>
                <a:sym typeface="Arial"/>
              </a:defRPr>
            </a:pPr>
            <a:endParaRPr/>
          </a:p>
          <a:p>
            <a:pPr>
              <a:defRPr sz="5200" b="1">
                <a:solidFill>
                  <a:srgbClr val="FFFFFF"/>
                </a:solidFill>
                <a:latin typeface="Arial"/>
                <a:ea typeface="Arial"/>
                <a:cs typeface="Arial"/>
                <a:sym typeface="Arial"/>
              </a:defRPr>
            </a:pPr>
            <a:r>
              <a:t>Peace</a:t>
            </a:r>
          </a:p>
          <a:p>
            <a:pPr>
              <a:defRPr sz="5200" b="1">
                <a:solidFill>
                  <a:srgbClr val="FFFFFF"/>
                </a:solidFill>
                <a:latin typeface="Arial"/>
                <a:ea typeface="Arial"/>
                <a:cs typeface="Arial"/>
                <a:sym typeface="Arial"/>
              </a:defRPr>
            </a:pPr>
            <a:endParaRPr/>
          </a:p>
          <a:p>
            <a:pPr>
              <a:defRPr sz="5200" b="1">
                <a:solidFill>
                  <a:srgbClr val="FFFFFF"/>
                </a:solidFill>
                <a:latin typeface="Arial"/>
                <a:ea typeface="Arial"/>
                <a:cs typeface="Arial"/>
                <a:sym typeface="Arial"/>
              </a:defRPr>
            </a:pPr>
            <a:r>
              <a:t>Yawn</a:t>
            </a:r>
          </a:p>
          <a:p>
            <a:pPr>
              <a:defRPr sz="5200" b="1">
                <a:solidFill>
                  <a:srgbClr val="FFFFFF"/>
                </a:solidFill>
                <a:latin typeface="Arial"/>
                <a:ea typeface="Arial"/>
                <a:cs typeface="Arial"/>
                <a:sym typeface="Arial"/>
              </a:defRPr>
            </a:pPr>
            <a:endParaRPr/>
          </a:p>
          <a:p>
            <a:pPr>
              <a:defRPr sz="5200" b="1">
                <a:solidFill>
                  <a:srgbClr val="FFFFFF"/>
                </a:solidFill>
                <a:latin typeface="Arial"/>
                <a:ea typeface="Arial"/>
                <a:cs typeface="Arial"/>
                <a:sym typeface="Arial"/>
              </a:defRPr>
            </a:pPr>
            <a:r>
              <a:t>Drowsy</a:t>
            </a:r>
          </a:p>
        </p:txBody>
      </p:sp>
      <p:sp>
        <p:nvSpPr>
          <p:cNvPr id="237" name="Google Shape;5446;p838"/>
          <p:cNvSpPr/>
          <p:nvPr/>
        </p:nvSpPr>
        <p:spPr>
          <a:xfrm>
            <a:off x="3212757" y="4955063"/>
            <a:ext cx="17448002" cy="1"/>
          </a:xfrm>
          <a:prstGeom prst="line">
            <a:avLst/>
          </a:prstGeom>
          <a:ln w="38100">
            <a:solidFill>
              <a:srgbClr val="1E99D5"/>
            </a:solidFill>
            <a:miter/>
          </a:ln>
        </p:spPr>
        <p:txBody>
          <a:bodyPr lIns="50800" tIns="50800" rIns="50800" bIns="50800" anchor="ctr"/>
          <a:lstStyle/>
          <a:p>
            <a:endParaRPr/>
          </a:p>
        </p:txBody>
      </p:sp>
      <p:sp>
        <p:nvSpPr>
          <p:cNvPr id="238" name="Google Shape;5447;p838"/>
          <p:cNvSpPr/>
          <p:nvPr/>
        </p:nvSpPr>
        <p:spPr>
          <a:xfrm>
            <a:off x="3163334" y="6557326"/>
            <a:ext cx="17448001" cy="1"/>
          </a:xfrm>
          <a:prstGeom prst="line">
            <a:avLst/>
          </a:prstGeom>
          <a:ln w="38100">
            <a:solidFill>
              <a:srgbClr val="1E99D5"/>
            </a:solidFill>
            <a:miter/>
          </a:ln>
        </p:spPr>
        <p:txBody>
          <a:bodyPr lIns="50800" tIns="50800" rIns="50800" bIns="50800" anchor="ctr"/>
          <a:lstStyle/>
          <a:p>
            <a:endParaRPr/>
          </a:p>
        </p:txBody>
      </p:sp>
      <p:sp>
        <p:nvSpPr>
          <p:cNvPr id="239" name="Google Shape;5448;p838"/>
          <p:cNvSpPr/>
          <p:nvPr/>
        </p:nvSpPr>
        <p:spPr>
          <a:xfrm>
            <a:off x="3282782" y="8060729"/>
            <a:ext cx="17448001" cy="1"/>
          </a:xfrm>
          <a:prstGeom prst="line">
            <a:avLst/>
          </a:prstGeom>
          <a:ln w="38100">
            <a:solidFill>
              <a:srgbClr val="1E99D5"/>
            </a:solidFill>
            <a:miter/>
          </a:ln>
        </p:spPr>
        <p:txBody>
          <a:bodyPr lIns="50800" tIns="50800" rIns="50800" bIns="50800" anchor="ctr"/>
          <a:lstStyle/>
          <a:p>
            <a:endParaRPr/>
          </a:p>
        </p:txBody>
      </p:sp>
      <p:sp>
        <p:nvSpPr>
          <p:cNvPr id="240" name="Google Shape;5449;p838"/>
          <p:cNvSpPr/>
          <p:nvPr/>
        </p:nvSpPr>
        <p:spPr>
          <a:xfrm>
            <a:off x="3402234" y="9687693"/>
            <a:ext cx="17448001" cy="1"/>
          </a:xfrm>
          <a:prstGeom prst="line">
            <a:avLst/>
          </a:prstGeom>
          <a:ln w="38100">
            <a:solidFill>
              <a:srgbClr val="1E99D5"/>
            </a:solidFill>
            <a:miter/>
          </a:ln>
        </p:spPr>
        <p:txBody>
          <a:bodyPr lIns="50800" tIns="50800" rIns="50800" bIns="50800" anchor="ctr"/>
          <a:lstStyle/>
          <a:p>
            <a:endParaRPr/>
          </a:p>
        </p:txBody>
      </p:sp>
      <p:sp>
        <p:nvSpPr>
          <p:cNvPr id="241" name="Google Shape;5450;p838"/>
          <p:cNvSpPr/>
          <p:nvPr/>
        </p:nvSpPr>
        <p:spPr>
          <a:xfrm>
            <a:off x="3373394" y="11289958"/>
            <a:ext cx="17448001" cy="1"/>
          </a:xfrm>
          <a:prstGeom prst="line">
            <a:avLst/>
          </a:prstGeom>
          <a:ln w="38100">
            <a:solidFill>
              <a:srgbClr val="1E99D5"/>
            </a:solidFill>
            <a:miter/>
          </a:ln>
        </p:spPr>
        <p:txBody>
          <a:bodyPr lIns="50800" tIns="50800" rIns="50800" bIns="50800" anchor="ctr"/>
          <a:lstStyle/>
          <a:p>
            <a:endParaRPr/>
          </a:p>
        </p:txBody>
      </p:sp>
      <p:sp>
        <p:nvSpPr>
          <p:cNvPr id="242" name="Google Shape;5443;p838"/>
          <p:cNvSpPr txBox="1"/>
          <p:nvPr/>
        </p:nvSpPr>
        <p:spPr>
          <a:xfrm>
            <a:off x="4063076" y="3829151"/>
            <a:ext cx="5377901" cy="70191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p>
            <a:pPr defTabSz="1828800">
              <a:lnSpc>
                <a:spcPct val="100000"/>
              </a:lnSpc>
              <a:spcBef>
                <a:spcPts val="0"/>
              </a:spcBef>
              <a:defRPr sz="5200" b="1">
                <a:latin typeface="Arial"/>
                <a:ea typeface="Arial"/>
                <a:cs typeface="Arial"/>
                <a:sym typeface="Arial"/>
              </a:defRPr>
            </a:pPr>
            <a:r>
              <a:t>Bed</a:t>
            </a:r>
          </a:p>
          <a:p>
            <a:pPr defTabSz="1828800">
              <a:lnSpc>
                <a:spcPct val="100000"/>
              </a:lnSpc>
              <a:spcBef>
                <a:spcPts val="0"/>
              </a:spcBef>
              <a:defRPr sz="5200" b="1">
                <a:latin typeface="Arial"/>
                <a:ea typeface="Arial"/>
                <a:cs typeface="Arial"/>
                <a:sym typeface="Arial"/>
              </a:defRPr>
            </a:pPr>
            <a:endParaRPr/>
          </a:p>
          <a:p>
            <a:pPr defTabSz="1828800">
              <a:lnSpc>
                <a:spcPct val="100000"/>
              </a:lnSpc>
              <a:spcBef>
                <a:spcPts val="0"/>
              </a:spcBef>
              <a:defRPr sz="5200" b="1">
                <a:latin typeface="Arial"/>
                <a:ea typeface="Arial"/>
                <a:cs typeface="Arial"/>
                <a:sym typeface="Arial"/>
              </a:defRPr>
            </a:pPr>
            <a:r>
              <a:t>Rest</a:t>
            </a:r>
          </a:p>
          <a:p>
            <a:pPr defTabSz="1828800">
              <a:lnSpc>
                <a:spcPct val="100000"/>
              </a:lnSpc>
              <a:spcBef>
                <a:spcPts val="0"/>
              </a:spcBef>
              <a:defRPr sz="5200" b="1">
                <a:latin typeface="Arial"/>
                <a:ea typeface="Arial"/>
                <a:cs typeface="Arial"/>
                <a:sym typeface="Arial"/>
              </a:defRPr>
            </a:pPr>
            <a:endParaRPr/>
          </a:p>
          <a:p>
            <a:pPr defTabSz="1828800">
              <a:lnSpc>
                <a:spcPct val="100000"/>
              </a:lnSpc>
              <a:spcBef>
                <a:spcPts val="0"/>
              </a:spcBef>
              <a:defRPr sz="5200" b="1">
                <a:latin typeface="Arial"/>
                <a:ea typeface="Arial"/>
                <a:cs typeface="Arial"/>
                <a:sym typeface="Arial"/>
              </a:defRPr>
            </a:pPr>
            <a:r>
              <a:t>Awake</a:t>
            </a:r>
          </a:p>
          <a:p>
            <a:pPr defTabSz="1828800">
              <a:lnSpc>
                <a:spcPct val="100000"/>
              </a:lnSpc>
              <a:spcBef>
                <a:spcPts val="0"/>
              </a:spcBef>
              <a:defRPr sz="5200" b="1">
                <a:latin typeface="Arial"/>
                <a:ea typeface="Arial"/>
                <a:cs typeface="Arial"/>
                <a:sym typeface="Arial"/>
              </a:defRPr>
            </a:pPr>
            <a:endParaRPr/>
          </a:p>
          <a:p>
            <a:pPr defTabSz="1828800">
              <a:lnSpc>
                <a:spcPct val="100000"/>
              </a:lnSpc>
              <a:spcBef>
                <a:spcPts val="0"/>
              </a:spcBef>
              <a:defRPr sz="5200" b="1">
                <a:latin typeface="Arial"/>
                <a:ea typeface="Arial"/>
                <a:cs typeface="Arial"/>
                <a:sym typeface="Arial"/>
              </a:defRPr>
            </a:pPr>
            <a:r>
              <a:t>Tired</a:t>
            </a:r>
          </a:p>
          <a:p>
            <a:pPr defTabSz="1828800">
              <a:lnSpc>
                <a:spcPct val="100000"/>
              </a:lnSpc>
              <a:spcBef>
                <a:spcPts val="0"/>
              </a:spcBef>
              <a:defRPr sz="5200" b="1">
                <a:latin typeface="Arial"/>
                <a:ea typeface="Arial"/>
                <a:cs typeface="Arial"/>
                <a:sym typeface="Arial"/>
              </a:defRPr>
            </a:pPr>
            <a:endParaRPr/>
          </a:p>
          <a:p>
            <a:pPr defTabSz="1828800">
              <a:lnSpc>
                <a:spcPct val="100000"/>
              </a:lnSpc>
              <a:spcBef>
                <a:spcPts val="0"/>
              </a:spcBef>
              <a:defRPr sz="5200" b="1">
                <a:latin typeface="Arial"/>
                <a:ea typeface="Arial"/>
                <a:cs typeface="Arial"/>
                <a:sym typeface="Arial"/>
              </a:defRPr>
            </a:pPr>
            <a:r>
              <a:t>Dream</a:t>
            </a:r>
          </a:p>
        </p:txBody>
      </p:sp>
      <p:sp>
        <p:nvSpPr>
          <p:cNvPr id="243" name="Google Shape;5444;p838"/>
          <p:cNvSpPr txBox="1"/>
          <p:nvPr/>
        </p:nvSpPr>
        <p:spPr>
          <a:xfrm>
            <a:off x="17420724" y="3829151"/>
            <a:ext cx="5377901" cy="70191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p>
            <a:pPr defTabSz="1828800">
              <a:lnSpc>
                <a:spcPct val="100000"/>
              </a:lnSpc>
              <a:spcBef>
                <a:spcPts val="0"/>
              </a:spcBef>
              <a:defRPr sz="5200" b="1">
                <a:latin typeface="Arial"/>
                <a:ea typeface="Arial"/>
                <a:cs typeface="Arial"/>
                <a:sym typeface="Arial"/>
              </a:defRPr>
            </a:pPr>
            <a:r>
              <a:t>Snore</a:t>
            </a:r>
          </a:p>
          <a:p>
            <a:pPr defTabSz="1828800">
              <a:lnSpc>
                <a:spcPct val="100000"/>
              </a:lnSpc>
              <a:spcBef>
                <a:spcPts val="0"/>
              </a:spcBef>
              <a:defRPr sz="5200" b="1">
                <a:latin typeface="Arial"/>
                <a:ea typeface="Arial"/>
                <a:cs typeface="Arial"/>
                <a:sym typeface="Arial"/>
              </a:defRPr>
            </a:pPr>
            <a:endParaRPr/>
          </a:p>
          <a:p>
            <a:pPr defTabSz="1828800">
              <a:lnSpc>
                <a:spcPct val="100000"/>
              </a:lnSpc>
              <a:spcBef>
                <a:spcPts val="0"/>
              </a:spcBef>
              <a:defRPr sz="5200" b="1">
                <a:latin typeface="Arial"/>
                <a:ea typeface="Arial"/>
                <a:cs typeface="Arial"/>
                <a:sym typeface="Arial"/>
              </a:defRPr>
            </a:pPr>
            <a:r>
              <a:t>Nap</a:t>
            </a:r>
          </a:p>
          <a:p>
            <a:pPr defTabSz="1828800">
              <a:lnSpc>
                <a:spcPct val="100000"/>
              </a:lnSpc>
              <a:spcBef>
                <a:spcPts val="0"/>
              </a:spcBef>
              <a:defRPr sz="5200" b="1">
                <a:latin typeface="Arial"/>
                <a:ea typeface="Arial"/>
                <a:cs typeface="Arial"/>
                <a:sym typeface="Arial"/>
              </a:defRPr>
            </a:pPr>
            <a:endParaRPr/>
          </a:p>
          <a:p>
            <a:pPr defTabSz="1828800">
              <a:lnSpc>
                <a:spcPct val="100000"/>
              </a:lnSpc>
              <a:spcBef>
                <a:spcPts val="0"/>
              </a:spcBef>
              <a:defRPr sz="5200" b="1">
                <a:latin typeface="Arial"/>
                <a:ea typeface="Arial"/>
                <a:cs typeface="Arial"/>
                <a:sym typeface="Arial"/>
              </a:defRPr>
            </a:pPr>
            <a:r>
              <a:t>Peace</a:t>
            </a:r>
          </a:p>
          <a:p>
            <a:pPr defTabSz="1828800">
              <a:lnSpc>
                <a:spcPct val="100000"/>
              </a:lnSpc>
              <a:spcBef>
                <a:spcPts val="0"/>
              </a:spcBef>
              <a:defRPr sz="5200" b="1">
                <a:latin typeface="Arial"/>
                <a:ea typeface="Arial"/>
                <a:cs typeface="Arial"/>
                <a:sym typeface="Arial"/>
              </a:defRPr>
            </a:pPr>
            <a:endParaRPr/>
          </a:p>
          <a:p>
            <a:pPr defTabSz="1828800">
              <a:lnSpc>
                <a:spcPct val="100000"/>
              </a:lnSpc>
              <a:spcBef>
                <a:spcPts val="0"/>
              </a:spcBef>
              <a:defRPr sz="5200" b="1">
                <a:latin typeface="Arial"/>
                <a:ea typeface="Arial"/>
                <a:cs typeface="Arial"/>
                <a:sym typeface="Arial"/>
              </a:defRPr>
            </a:pPr>
            <a:r>
              <a:t>Yawn</a:t>
            </a:r>
          </a:p>
          <a:p>
            <a:pPr defTabSz="1828800">
              <a:lnSpc>
                <a:spcPct val="100000"/>
              </a:lnSpc>
              <a:spcBef>
                <a:spcPts val="0"/>
              </a:spcBef>
              <a:defRPr sz="5200" b="1">
                <a:latin typeface="Arial"/>
                <a:ea typeface="Arial"/>
                <a:cs typeface="Arial"/>
                <a:sym typeface="Arial"/>
              </a:defRPr>
            </a:pPr>
            <a:endParaRPr/>
          </a:p>
          <a:p>
            <a:pPr defTabSz="1828800">
              <a:lnSpc>
                <a:spcPct val="100000"/>
              </a:lnSpc>
              <a:spcBef>
                <a:spcPts val="0"/>
              </a:spcBef>
              <a:defRPr sz="5200" b="1">
                <a:latin typeface="Arial"/>
                <a:ea typeface="Arial"/>
                <a:cs typeface="Arial"/>
                <a:sym typeface="Arial"/>
              </a:defRPr>
            </a:pPr>
            <a:r>
              <a:t>Drowsy</a:t>
            </a:r>
          </a:p>
        </p:txBody>
      </p:sp>
      <p:sp>
        <p:nvSpPr>
          <p:cNvPr id="244" name="Google Shape;5445;p838"/>
          <p:cNvSpPr txBox="1"/>
          <p:nvPr/>
        </p:nvSpPr>
        <p:spPr>
          <a:xfrm>
            <a:off x="10741900" y="3779727"/>
            <a:ext cx="5377901" cy="70191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p>
            <a:pPr defTabSz="1828800">
              <a:lnSpc>
                <a:spcPct val="100000"/>
              </a:lnSpc>
              <a:spcBef>
                <a:spcPts val="0"/>
              </a:spcBef>
              <a:defRPr sz="5200" b="1">
                <a:latin typeface="Arial"/>
                <a:ea typeface="Arial"/>
                <a:cs typeface="Arial"/>
                <a:sym typeface="Arial"/>
              </a:defRPr>
            </a:pPr>
            <a:r>
              <a:t>Wake</a:t>
            </a:r>
          </a:p>
          <a:p>
            <a:pPr defTabSz="1828800">
              <a:lnSpc>
                <a:spcPct val="100000"/>
              </a:lnSpc>
              <a:spcBef>
                <a:spcPts val="0"/>
              </a:spcBef>
              <a:defRPr sz="5200" b="1">
                <a:latin typeface="Arial"/>
                <a:ea typeface="Arial"/>
                <a:cs typeface="Arial"/>
                <a:sym typeface="Arial"/>
              </a:defRPr>
            </a:pPr>
            <a:endParaRPr/>
          </a:p>
          <a:p>
            <a:pPr defTabSz="1828800">
              <a:lnSpc>
                <a:spcPct val="100000"/>
              </a:lnSpc>
              <a:spcBef>
                <a:spcPts val="0"/>
              </a:spcBef>
              <a:defRPr sz="5200" b="1">
                <a:latin typeface="Arial"/>
                <a:ea typeface="Arial"/>
                <a:cs typeface="Arial"/>
                <a:sym typeface="Arial"/>
              </a:defRPr>
            </a:pPr>
            <a:r>
              <a:t>Snooze</a:t>
            </a:r>
          </a:p>
          <a:p>
            <a:pPr defTabSz="1828800">
              <a:lnSpc>
                <a:spcPct val="100000"/>
              </a:lnSpc>
              <a:spcBef>
                <a:spcPts val="0"/>
              </a:spcBef>
              <a:defRPr sz="5200" b="1">
                <a:latin typeface="Arial"/>
                <a:ea typeface="Arial"/>
                <a:cs typeface="Arial"/>
                <a:sym typeface="Arial"/>
              </a:defRPr>
            </a:pPr>
            <a:endParaRPr/>
          </a:p>
          <a:p>
            <a:pPr defTabSz="1828800">
              <a:lnSpc>
                <a:spcPct val="100000"/>
              </a:lnSpc>
              <a:spcBef>
                <a:spcPts val="0"/>
              </a:spcBef>
              <a:defRPr sz="5200" b="1">
                <a:latin typeface="Arial"/>
                <a:ea typeface="Arial"/>
                <a:cs typeface="Arial"/>
                <a:sym typeface="Arial"/>
              </a:defRPr>
            </a:pPr>
            <a:r>
              <a:t>Blanket</a:t>
            </a:r>
          </a:p>
          <a:p>
            <a:pPr defTabSz="1828800">
              <a:lnSpc>
                <a:spcPct val="100000"/>
              </a:lnSpc>
              <a:spcBef>
                <a:spcPts val="0"/>
              </a:spcBef>
              <a:defRPr sz="5200" b="1">
                <a:latin typeface="Arial"/>
                <a:ea typeface="Arial"/>
                <a:cs typeface="Arial"/>
                <a:sym typeface="Arial"/>
              </a:defRPr>
            </a:pPr>
            <a:endParaRPr/>
          </a:p>
          <a:p>
            <a:pPr defTabSz="1828800">
              <a:lnSpc>
                <a:spcPct val="100000"/>
              </a:lnSpc>
              <a:spcBef>
                <a:spcPts val="0"/>
              </a:spcBef>
              <a:defRPr sz="5200" b="1">
                <a:latin typeface="Arial"/>
                <a:ea typeface="Arial"/>
                <a:cs typeface="Arial"/>
                <a:sym typeface="Arial"/>
              </a:defRPr>
            </a:pPr>
            <a:r>
              <a:t>Doze</a:t>
            </a:r>
          </a:p>
          <a:p>
            <a:pPr defTabSz="1828800">
              <a:lnSpc>
                <a:spcPct val="100000"/>
              </a:lnSpc>
              <a:spcBef>
                <a:spcPts val="0"/>
              </a:spcBef>
              <a:defRPr sz="5200" b="1">
                <a:latin typeface="Arial"/>
                <a:ea typeface="Arial"/>
                <a:cs typeface="Arial"/>
                <a:sym typeface="Arial"/>
              </a:defRPr>
            </a:pPr>
            <a:endParaRPr/>
          </a:p>
          <a:p>
            <a:pPr defTabSz="1828800">
              <a:lnSpc>
                <a:spcPct val="100000"/>
              </a:lnSpc>
              <a:spcBef>
                <a:spcPts val="0"/>
              </a:spcBef>
              <a:defRPr sz="5200" b="1">
                <a:latin typeface="Arial"/>
                <a:ea typeface="Arial"/>
                <a:cs typeface="Arial"/>
                <a:sym typeface="Arial"/>
              </a:defRPr>
            </a:pPr>
            <a:r>
              <a:t>Slumber</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Google Shape;5487;p842"/>
          <p:cNvSpPr txBox="1">
            <a:spLocks noGrp="1"/>
          </p:cNvSpPr>
          <p:nvPr>
            <p:ph type="title"/>
          </p:nvPr>
        </p:nvSpPr>
        <p:spPr>
          <a:prstGeom prst="rect">
            <a:avLst/>
          </a:prstGeom>
        </p:spPr>
        <p:txBody>
          <a:bodyPr lIns="91399" tIns="91399" rIns="91399" bIns="91399"/>
          <a:lstStyle/>
          <a:p>
            <a:pPr defTabSz="2389572">
              <a:defRPr sz="8330" spc="-166"/>
            </a:pPr>
            <a:endParaRPr/>
          </a:p>
        </p:txBody>
      </p:sp>
      <p:sp>
        <p:nvSpPr>
          <p:cNvPr id="249" name="Slide Subtitle"/>
          <p:cNvSpPr txBox="1">
            <a:spLocks noGrp="1"/>
          </p:cNvSpPr>
          <p:nvPr>
            <p:ph type="body" idx="21"/>
          </p:nvPr>
        </p:nvSpPr>
        <p:spPr>
          <a:prstGeom prst="rect">
            <a:avLst/>
          </a:prstGeom>
        </p:spPr>
        <p:txBody>
          <a:bodyPr/>
          <a:lstStyle/>
          <a:p>
            <a:endParaRPr/>
          </a:p>
        </p:txBody>
      </p:sp>
      <p:grpSp>
        <p:nvGrpSpPr>
          <p:cNvPr id="252" name="Google Shape;5488;p842"/>
          <p:cNvGrpSpPr/>
          <p:nvPr/>
        </p:nvGrpSpPr>
        <p:grpSpPr>
          <a:xfrm>
            <a:off x="2339747" y="4243863"/>
            <a:ext cx="6480602" cy="5722197"/>
            <a:chOff x="0" y="1"/>
            <a:chExt cx="6480600" cy="5722196"/>
          </a:xfrm>
        </p:grpSpPr>
        <p:sp>
          <p:nvSpPr>
            <p:cNvPr id="250" name="Shape"/>
            <p:cNvSpPr/>
            <p:nvPr/>
          </p:nvSpPr>
          <p:spPr>
            <a:xfrm>
              <a:off x="-1" y="1"/>
              <a:ext cx="6480602" cy="572219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768" y="0"/>
                  </a:lnTo>
                  <a:lnTo>
                    <a:pt x="16832" y="0"/>
                  </a:lnTo>
                  <a:lnTo>
                    <a:pt x="21600" y="10800"/>
                  </a:lnTo>
                  <a:lnTo>
                    <a:pt x="16832" y="21600"/>
                  </a:lnTo>
                  <a:lnTo>
                    <a:pt x="4768" y="21600"/>
                  </a:lnTo>
                  <a:close/>
                </a:path>
              </a:pathLst>
            </a:custGeom>
            <a:solidFill>
              <a:srgbClr val="1E99D5"/>
            </a:solidFill>
            <a:ln w="12700" cap="flat">
              <a:noFill/>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51" name="40 – 55% of people falsely recall “sleep”"/>
            <p:cNvSpPr txBox="1"/>
            <p:nvPr/>
          </p:nvSpPr>
          <p:spPr>
            <a:xfrm>
              <a:off x="1108350" y="1155763"/>
              <a:ext cx="4263900" cy="34106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99" tIns="91399" rIns="91399" bIns="91399" numCol="1" anchor="ctr">
              <a:spAutoFit/>
            </a:bodyPr>
            <a:lstStyle>
              <a:lvl1pPr>
                <a:defRPr sz="5800">
                  <a:solidFill>
                    <a:srgbClr val="FFFFFF"/>
                  </a:solidFill>
                </a:defRPr>
              </a:lvl1pPr>
            </a:lstStyle>
            <a:p>
              <a:r>
                <a:t>40 – 55% of people falsely recall “sleep”</a:t>
              </a:r>
            </a:p>
          </p:txBody>
        </p:sp>
      </p:grpSp>
      <p:sp>
        <p:nvSpPr>
          <p:cNvPr id="253" name="Google Shape;5489;p842"/>
          <p:cNvSpPr txBox="1"/>
          <p:nvPr/>
        </p:nvSpPr>
        <p:spPr>
          <a:xfrm>
            <a:off x="724055" y="12095982"/>
            <a:ext cx="13274501" cy="7555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p>
            <a:pPr>
              <a:defRPr sz="2000"/>
            </a:pPr>
            <a:r>
              <a:t>Source: Roediger, H. &amp; McDermott, K., (1995), ‘Creating False Memories: Remembering Words Not Presented in Lists’, </a:t>
            </a:r>
            <a:r>
              <a:rPr i="1">
                <a:latin typeface="Arial"/>
                <a:ea typeface="Arial"/>
                <a:cs typeface="Arial"/>
                <a:sym typeface="Arial"/>
              </a:rPr>
              <a:t>Journal of Experimental Psychology: Learning, Memory, and Cognition</a:t>
            </a:r>
            <a:r>
              <a:t>, Vol. 21, No. 4, pp. 803-814.</a:t>
            </a:r>
          </a:p>
        </p:txBody>
      </p:sp>
      <p:sp>
        <p:nvSpPr>
          <p:cNvPr id="254" name="Google Shape;5490;p842"/>
          <p:cNvSpPr txBox="1"/>
          <p:nvPr/>
        </p:nvSpPr>
        <p:spPr>
          <a:xfrm>
            <a:off x="9651164" y="5267703"/>
            <a:ext cx="13457401" cy="2939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43799" tIns="243799" rIns="243799" bIns="243799" anchor="ctr">
            <a:spAutoFit/>
          </a:bodyPr>
          <a:lstStyle>
            <a:lvl1pPr>
              <a:defRPr sz="9000" b="1">
                <a:latin typeface="Arial"/>
                <a:ea typeface="Arial"/>
                <a:cs typeface="Arial"/>
                <a:sym typeface="Arial"/>
              </a:defRPr>
            </a:lvl1pPr>
          </a:lstStyle>
          <a:p>
            <a:r>
              <a:t>Memory can be influenced by context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16"/>
        <p:cNvGrpSpPr/>
        <p:nvPr/>
      </p:nvGrpSpPr>
      <p:grpSpPr>
        <a:xfrm>
          <a:off x="0" y="0"/>
          <a:ext cx="0" cy="0"/>
          <a:chOff x="0" y="0"/>
          <a:chExt cx="0" cy="0"/>
        </a:xfrm>
      </p:grpSpPr>
      <p:sp>
        <p:nvSpPr>
          <p:cNvPr id="5517" name="Google Shape;5517;p845"/>
          <p:cNvSpPr txBox="1">
            <a:spLocks noGrp="1"/>
          </p:cNvSpPr>
          <p:nvPr>
            <p:ph type="title"/>
          </p:nvPr>
        </p:nvSpPr>
        <p:spPr>
          <a:prstGeom prst="rect">
            <a:avLst/>
          </a:prstGeom>
          <a:noFill/>
          <a:ln>
            <a:noFill/>
          </a:ln>
        </p:spPr>
        <p:txBody>
          <a:bodyPr spcFirstLastPara="1" wrap="square" lIns="182850" tIns="91400" rIns="182850" bIns="91400" anchor="ctr" anchorCtr="0">
            <a:noAutofit/>
          </a:bodyPr>
          <a:lstStyle/>
          <a:p>
            <a:pPr>
              <a:buSzPts val="3500"/>
            </a:pPr>
            <a:r>
              <a:rPr lang="en-GB" dirty="0"/>
              <a:t>Framing effects</a:t>
            </a:r>
            <a:endParaRPr dirty="0"/>
          </a:p>
        </p:txBody>
      </p:sp>
      <p:sp>
        <p:nvSpPr>
          <p:cNvPr id="3" name="Text Placeholder 2">
            <a:extLst>
              <a:ext uri="{FF2B5EF4-FFF2-40B4-BE49-F238E27FC236}">
                <a16:creationId xmlns:a16="http://schemas.microsoft.com/office/drawing/2014/main" id="{5DB813D3-2AA2-E20A-7842-6E345AE7FC2F}"/>
              </a:ext>
            </a:extLst>
          </p:cNvPr>
          <p:cNvSpPr>
            <a:spLocks noGrp="1"/>
          </p:cNvSpPr>
          <p:nvPr>
            <p:ph type="body" sz="quarter" idx="21"/>
          </p:nvPr>
        </p:nvSpPr>
        <p:spPr>
          <a:xfrm>
            <a:off x="1428922" y="2295746"/>
            <a:ext cx="21971000" cy="934780"/>
          </a:xfrm>
        </p:spPr>
        <p:txBody>
          <a:bodyPr/>
          <a:lstStyle/>
          <a:p>
            <a:r>
              <a:rPr lang="en-PT" dirty="0"/>
              <a:t>Reference Point</a:t>
            </a:r>
          </a:p>
        </p:txBody>
      </p:sp>
      <p:sp>
        <p:nvSpPr>
          <p:cNvPr id="5519" name="Google Shape;5519;p845"/>
          <p:cNvSpPr txBox="1">
            <a:spLocks noGrp="1"/>
          </p:cNvSpPr>
          <p:nvPr>
            <p:ph type="ftr" idx="4294967295"/>
          </p:nvPr>
        </p:nvSpPr>
        <p:spPr>
          <a:xfrm>
            <a:off x="0" y="13057188"/>
            <a:ext cx="8229600" cy="674687"/>
          </a:xfrm>
          <a:prstGeom prst="rect">
            <a:avLst/>
          </a:prstGeom>
          <a:noFill/>
          <a:ln>
            <a:noFill/>
          </a:ln>
        </p:spPr>
        <p:txBody>
          <a:bodyPr spcFirstLastPara="1" wrap="square" lIns="182850" tIns="91400" rIns="182850" bIns="91400" anchor="t" anchorCtr="0">
            <a:noAutofit/>
          </a:bodyPr>
          <a:lstStyle/>
          <a:p>
            <a:r>
              <a:rPr lang="en-GB" sz="2000">
                <a:latin typeface="Arial"/>
                <a:ea typeface="Arial"/>
                <a:cs typeface="Arial"/>
                <a:sym typeface="Arial"/>
              </a:rPr>
              <a:t>© The Behavioural Insights Team</a:t>
            </a:r>
            <a:endParaRPr/>
          </a:p>
        </p:txBody>
      </p:sp>
      <p:sp>
        <p:nvSpPr>
          <p:cNvPr id="5518" name="Google Shape;5518;p845"/>
          <p:cNvSpPr txBox="1"/>
          <p:nvPr/>
        </p:nvSpPr>
        <p:spPr>
          <a:xfrm>
            <a:off x="18740032" y="13056290"/>
            <a:ext cx="5486400" cy="730200"/>
          </a:xfrm>
          <a:prstGeom prst="rect">
            <a:avLst/>
          </a:prstGeom>
          <a:noFill/>
          <a:ln>
            <a:noFill/>
          </a:ln>
        </p:spPr>
        <p:txBody>
          <a:bodyPr spcFirstLastPara="1" wrap="square" lIns="182850" tIns="91400" rIns="182850" bIns="91400" anchor="t" anchorCtr="0">
            <a:noAutofit/>
          </a:bodyPr>
          <a:lstStyle/>
          <a:p>
            <a:pPr algn="r">
              <a:spcBef>
                <a:spcPts val="0"/>
              </a:spcBef>
            </a:pPr>
            <a:fld id="{00000000-1234-1234-1234-123412341234}" type="slidenum">
              <a:rPr lang="en-GB" sz="2000">
                <a:solidFill>
                  <a:srgbClr val="A5A5A5"/>
                </a:solidFill>
                <a:latin typeface="Arial"/>
                <a:ea typeface="Arial"/>
                <a:cs typeface="Arial"/>
                <a:sym typeface="Arial"/>
              </a:rPr>
              <a:pPr algn="r">
                <a:spcBef>
                  <a:spcPts val="0"/>
                </a:spcBef>
              </a:pPr>
              <a:t>9</a:t>
            </a:fld>
            <a:endParaRPr sz="2000">
              <a:solidFill>
                <a:srgbClr val="A5A5A5"/>
              </a:solidFill>
              <a:latin typeface="Arial"/>
              <a:ea typeface="Arial"/>
              <a:cs typeface="Arial"/>
              <a:sym typeface="Arial"/>
            </a:endParaRPr>
          </a:p>
        </p:txBody>
      </p:sp>
      <p:pic>
        <p:nvPicPr>
          <p:cNvPr id="5520" name="Google Shape;5520;p845" descr="https://thatswhatyouredealingwith.files.wordpress.com/2011/12/starbucks-coffee-cups-sizes-tall-grande-venti-trenta.jpg"/>
          <p:cNvPicPr preferRelativeResize="0"/>
          <p:nvPr/>
        </p:nvPicPr>
        <p:blipFill rotWithShape="1">
          <a:blip r:embed="rId3">
            <a:alphaModFix/>
          </a:blip>
          <a:srcRect l="21765" t="20643" r="26852" b="15738"/>
          <a:stretch/>
        </p:blipFill>
        <p:spPr>
          <a:xfrm>
            <a:off x="5500601" y="3757972"/>
            <a:ext cx="8329110" cy="4865952"/>
          </a:xfrm>
          <a:prstGeom prst="rect">
            <a:avLst/>
          </a:prstGeom>
          <a:noFill/>
          <a:ln>
            <a:noFill/>
          </a:ln>
        </p:spPr>
      </p:pic>
      <p:pic>
        <p:nvPicPr>
          <p:cNvPr id="5521" name="Google Shape;5521;p845" descr="https://thatswhatyouredealingwith.files.wordpress.com/2011/12/starbucks-coffee-cups-sizes-tall-grande-venti-trenta.jpg"/>
          <p:cNvPicPr preferRelativeResize="0"/>
          <p:nvPr/>
        </p:nvPicPr>
        <p:blipFill rotWithShape="1">
          <a:blip r:embed="rId3">
            <a:alphaModFix/>
          </a:blip>
          <a:srcRect l="37003" t="5869" b="16182"/>
          <a:stretch/>
        </p:blipFill>
        <p:spPr>
          <a:xfrm>
            <a:off x="7970247" y="2632776"/>
            <a:ext cx="10212270" cy="5961888"/>
          </a:xfrm>
          <a:prstGeom prst="rect">
            <a:avLst/>
          </a:prstGeom>
          <a:noFill/>
          <a:ln>
            <a:noFill/>
          </a:ln>
        </p:spPr>
      </p:pic>
      <p:sp>
        <p:nvSpPr>
          <p:cNvPr id="5522" name="Google Shape;5522;p845"/>
          <p:cNvSpPr txBox="1"/>
          <p:nvPr/>
        </p:nvSpPr>
        <p:spPr>
          <a:xfrm>
            <a:off x="3869610" y="9719862"/>
            <a:ext cx="16389000" cy="2770200"/>
          </a:xfrm>
          <a:prstGeom prst="rect">
            <a:avLst/>
          </a:prstGeom>
          <a:noFill/>
          <a:ln>
            <a:noFill/>
          </a:ln>
        </p:spPr>
        <p:txBody>
          <a:bodyPr spcFirstLastPara="1" wrap="square" lIns="182850" tIns="91400" rIns="182850" bIns="91400" anchor="t" anchorCtr="0">
            <a:noAutofit/>
          </a:bodyPr>
          <a:lstStyle/>
          <a:p>
            <a:pPr>
              <a:spcBef>
                <a:spcPts val="0"/>
              </a:spcBef>
            </a:pPr>
            <a:r>
              <a:rPr lang="en-GB" sz="5600" b="1">
                <a:solidFill>
                  <a:schemeClr val="dk1"/>
                </a:solidFill>
                <a:latin typeface="Arial"/>
                <a:ea typeface="Arial"/>
                <a:cs typeface="Arial"/>
                <a:sym typeface="Arial"/>
              </a:rPr>
              <a:t>Small changes to our environment</a:t>
            </a:r>
            <a:r>
              <a:rPr lang="en-GB" sz="5600">
                <a:solidFill>
                  <a:schemeClr val="dk1"/>
                </a:solidFill>
                <a:latin typeface="Arial"/>
                <a:ea typeface="Arial"/>
                <a:cs typeface="Arial"/>
                <a:sym typeface="Arial"/>
              </a:rPr>
              <a:t>, to the way choices are presented and services are designed, can have a </a:t>
            </a:r>
            <a:r>
              <a:rPr lang="en-GB" sz="5600" b="1">
                <a:solidFill>
                  <a:schemeClr val="dk1"/>
                </a:solidFill>
                <a:latin typeface="Arial"/>
                <a:ea typeface="Arial"/>
                <a:cs typeface="Arial"/>
                <a:sym typeface="Arial"/>
              </a:rPr>
              <a:t>big impact on our behaviour</a:t>
            </a:r>
            <a:endParaRPr sz="96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520"/>
                                        </p:tgtEl>
                                      </p:cBhvr>
                                    </p:animEffect>
                                    <p:set>
                                      <p:cBhvr>
                                        <p:cTn id="7" dur="1" fill="hold">
                                          <p:stCondLst>
                                            <p:cond delay="500"/>
                                          </p:stCondLst>
                                        </p:cTn>
                                        <p:tgtEl>
                                          <p:spTgt spid="5520"/>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55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522"/>
                                        </p:tgtEl>
                                        <p:attrNameLst>
                                          <p:attrName>style.visibility</p:attrName>
                                        </p:attrNameLst>
                                      </p:cBhvr>
                                      <p:to>
                                        <p:strVal val="visible"/>
                                      </p:to>
                                    </p:set>
                                    <p:animEffect transition="in" filter="fade">
                                      <p:cBhvr>
                                        <p:cTn id="14" dur="500"/>
                                        <p:tgtEl>
                                          <p:spTgt spid="5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TotalTime>
  <Words>6275</Words>
  <Application>Microsoft Macintosh PowerPoint</Application>
  <PresentationFormat>Custom</PresentationFormat>
  <Paragraphs>510</Paragraphs>
  <Slides>60</Slides>
  <Notes>31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Calibri</vt:lpstr>
      <vt:lpstr>Cambria Math</vt:lpstr>
      <vt:lpstr>Franklin Gothic Book</vt:lpstr>
      <vt:lpstr>Helvetica Neue</vt:lpstr>
      <vt:lpstr>Helvetica Neue Medium</vt:lpstr>
      <vt:lpstr>Söhne</vt:lpstr>
      <vt:lpstr>21_BasicWhite</vt:lpstr>
      <vt:lpstr>Behavioural Finance</vt:lpstr>
      <vt:lpstr>A bit about me</vt:lpstr>
      <vt:lpstr>Behavioural Finance</vt:lpstr>
      <vt:lpstr>Introduction to Behavioural Finance</vt:lpstr>
      <vt:lpstr>Getting the neurons firing</vt:lpstr>
      <vt:lpstr>PowerPoint Presentation</vt:lpstr>
      <vt:lpstr>No sleep here</vt:lpstr>
      <vt:lpstr>PowerPoint Presentation</vt:lpstr>
      <vt:lpstr>Framing effects</vt:lpstr>
      <vt:lpstr>Framing effects</vt:lpstr>
      <vt:lpstr>Framing effects</vt:lpstr>
      <vt:lpstr>Which would you choose?</vt:lpstr>
      <vt:lpstr>Which would you choose?</vt:lpstr>
      <vt:lpstr>Which would you choose?</vt:lpstr>
      <vt:lpstr>Irrelevant decoy information sways choice</vt:lpstr>
      <vt:lpstr>Contextual influences have real consequences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need to think differently about behaviour</vt:lpstr>
      <vt:lpstr>Standard Finance</vt:lpstr>
      <vt:lpstr>Standard Finance</vt:lpstr>
      <vt:lpstr>Standard Finance</vt:lpstr>
      <vt:lpstr>Homo Economicus</vt:lpstr>
      <vt:lpstr>Homo Economicus</vt:lpstr>
      <vt:lpstr>Market Efficiency</vt:lpstr>
      <vt:lpstr>Standard Portfolio Theory</vt:lpstr>
      <vt:lpstr>Standard Life-Cycle Theory</vt:lpstr>
      <vt:lpstr>Standard Asset-Price Theory</vt:lpstr>
      <vt:lpstr>Main standard economic assumptions</vt:lpstr>
      <vt:lpstr>PowerPoint Presentation</vt:lpstr>
      <vt:lpstr>Are agents maximising their expected utility?</vt:lpstr>
      <vt:lpstr>Are agents driven by their emotions?</vt:lpstr>
      <vt:lpstr>Are agents selfish?</vt:lpstr>
      <vt:lpstr>Behavioural Finance</vt:lpstr>
      <vt:lpstr>Behavioural Economics</vt:lpstr>
      <vt:lpstr>Behavioural Finance</vt:lpstr>
      <vt:lpstr>Behavioural Finance</vt:lpstr>
      <vt:lpstr>Homo sapiens</vt:lpstr>
      <vt:lpstr>Homo sapiens</vt:lpstr>
      <vt:lpstr>Market Inefficiency</vt:lpstr>
      <vt:lpstr>Behavioural Portfolio Theory</vt:lpstr>
      <vt:lpstr>Behavioural Portfolio Theory</vt:lpstr>
      <vt:lpstr>Behavioural Life-Cycle Theory</vt:lpstr>
      <vt:lpstr>Behavioural Life-Cycle Theory</vt:lpstr>
      <vt:lpstr>Behavioural Asset-Price Theory</vt:lpstr>
      <vt:lpstr>Behavioural Asset-Price Theory</vt:lpstr>
      <vt:lpstr>Behavioural Finance</vt:lpstr>
      <vt:lpstr>Changing defaults</vt:lpstr>
      <vt:lpstr>Changing defaults</vt:lpstr>
      <vt:lpstr>PowerPoint Presentation</vt:lpstr>
      <vt:lpstr>PowerPoint Presentation</vt:lpstr>
      <vt:lpstr>PowerPoint Presentation</vt:lpstr>
      <vt:lpstr>Reading list</vt:lpstr>
      <vt:lpstr>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Finance</dc:title>
  <cp:lastModifiedBy>Antonio Silva</cp:lastModifiedBy>
  <cp:revision>4</cp:revision>
  <dcterms:modified xsi:type="dcterms:W3CDTF">2024-04-09T13:41:57Z</dcterms:modified>
</cp:coreProperties>
</file>