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878" r:id="rId4"/>
    <p:sldId id="313" r:id="rId5"/>
    <p:sldId id="876" r:id="rId6"/>
    <p:sldId id="879" r:id="rId7"/>
    <p:sldId id="880" r:id="rId8"/>
    <p:sldId id="896" r:id="rId9"/>
    <p:sldId id="892" r:id="rId10"/>
    <p:sldId id="895" r:id="rId11"/>
    <p:sldId id="791" r:id="rId12"/>
    <p:sldId id="794" r:id="rId13"/>
    <p:sldId id="899" r:id="rId14"/>
    <p:sldId id="858" r:id="rId15"/>
    <p:sldId id="859" r:id="rId16"/>
    <p:sldId id="860" r:id="rId17"/>
    <p:sldId id="900" r:id="rId1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15:guide id="1" orient="horz" pos="1485" userDrawn="1">
          <p15:clr>
            <a:srgbClr val="A4A3A4"/>
          </p15:clr>
        </p15:guide>
        <p15:guide id="2" pos="76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onio Silva" initials="A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22"/>
    <p:restoredTop sz="76349"/>
  </p:normalViewPr>
  <p:slideViewPr>
    <p:cSldViewPr snapToGrid="0">
      <p:cViewPr varScale="1">
        <p:scale>
          <a:sx n="46" d="100"/>
          <a:sy n="46" d="100"/>
        </p:scale>
        <p:origin x="1264" y="168"/>
      </p:cViewPr>
      <p:guideLst>
        <p:guide orient="horz" pos="1485"/>
        <p:guide pos="7680"/>
      </p:guideLst>
    </p:cSldViewPr>
  </p:slideViewPr>
  <p:outlineViewPr>
    <p:cViewPr>
      <p:scale>
        <a:sx n="33" d="100"/>
        <a:sy n="33" d="100"/>
      </p:scale>
      <p:origin x="0" y="-63072"/>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9" name="Shape 199"/>
          <p:cNvSpPr>
            <a:spLocks noGrp="1" noRot="1" noChangeAspect="1"/>
          </p:cNvSpPr>
          <p:nvPr>
            <p:ph type="sldImg"/>
          </p:nvPr>
        </p:nvSpPr>
        <p:spPr>
          <a:xfrm>
            <a:off x="1143000" y="685800"/>
            <a:ext cx="4572000" cy="3429000"/>
          </a:xfrm>
          <a:prstGeom prst="rect">
            <a:avLst/>
          </a:prstGeom>
        </p:spPr>
        <p:txBody>
          <a:bodyPr/>
          <a:lstStyle/>
          <a:p>
            <a:endParaRPr/>
          </a:p>
        </p:txBody>
      </p:sp>
      <p:sp>
        <p:nvSpPr>
          <p:cNvPr id="200" name="Shape 20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noProof="0" dirty="0"/>
          </a:p>
        </p:txBody>
      </p:sp>
    </p:spTree>
    <p:extLst>
      <p:ext uri="{BB962C8B-B14F-4D97-AF65-F5344CB8AC3E}">
        <p14:creationId xmlns:p14="http://schemas.microsoft.com/office/powerpoint/2010/main" val="4149737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en-GB" sz="2400" dirty="0"/>
              <a:t>People may act against their long-term interests by overvaluing immediate gratifications. This bias affects decisions involving trade-offs between current and future benefits or costs. It can lead to inconsistencies in preference and irrational decision-making, especially in areas like financial planning, health, and consumption. People may act against their long-term interests by overvaluing immediate gratifications — such as spending money now rather than saving for retirement, or choosing to indulge in unhealthy foods over maintaining a long-term healthy diet.</a:t>
            </a:r>
          </a:p>
          <a:p>
            <a:pPr marL="0" marR="0" lvl="0" indent="0" defTabSz="457200" eaLnBrk="1" fontAlgn="auto" latinLnBrk="0" hangingPunct="1">
              <a:lnSpc>
                <a:spcPct val="117999"/>
              </a:lnSpc>
              <a:spcBef>
                <a:spcPts val="0"/>
              </a:spcBef>
              <a:spcAft>
                <a:spcPts val="0"/>
              </a:spcAft>
              <a:buClrTx/>
              <a:buSzTx/>
              <a:buFontTx/>
              <a:buNone/>
              <a:tabLst/>
              <a:defRPr/>
            </a:pPr>
            <a:endParaRPr lang="en-GB" sz="2400" dirty="0"/>
          </a:p>
          <a:p>
            <a:r>
              <a:rPr lang="en-GB" sz="2400" b="1" i="0" dirty="0">
                <a:solidFill>
                  <a:srgbClr val="0D0D0D"/>
                </a:solidFill>
                <a:effectLst/>
                <a:highlight>
                  <a:srgbClr val="FFFFFF"/>
                </a:highlight>
                <a:latin typeface="Söhne"/>
              </a:rPr>
              <a:t>Hyperbolic Discounting</a:t>
            </a:r>
            <a:r>
              <a:rPr lang="en-GB" sz="2400" b="0" i="0" dirty="0">
                <a:solidFill>
                  <a:srgbClr val="0D0D0D"/>
                </a:solidFill>
                <a:effectLst/>
                <a:highlight>
                  <a:srgbClr val="FFFFFF"/>
                </a:highlight>
                <a:latin typeface="Söhne"/>
              </a:rPr>
              <a:t> fits in information processing because it fundamentally involves a distortion in processing the future consequences of current decisions. People using hyperbolic discounting misinterpret the future benefits or costs due to non-linear time preference, which skews their decision-making process.</a:t>
            </a:r>
          </a:p>
          <a:p>
            <a:endParaRPr lang="en-GB" sz="2400" b="0" i="0" dirty="0">
              <a:solidFill>
                <a:srgbClr val="0D0D0D"/>
              </a:solidFill>
              <a:effectLst/>
              <a:highlight>
                <a:srgbClr val="FFFFFF"/>
              </a:highlight>
              <a:latin typeface="Söhne"/>
            </a:endParaRPr>
          </a:p>
          <a:p>
            <a:pPr algn="l"/>
            <a:r>
              <a:rPr lang="en-GB" sz="2400" b="0" i="0" dirty="0">
                <a:solidFill>
                  <a:srgbClr val="0D0D0D"/>
                </a:solidFill>
                <a:effectLst/>
                <a:highlight>
                  <a:srgbClr val="FFFFFF"/>
                </a:highlight>
                <a:latin typeface="Söhne"/>
              </a:rPr>
              <a:t>However, it could also be argued to touch on emotional biases because immediate rewards often carry a higher emotional appeal, and avoiding immediate losses can trigger stronger emotional responses than similar future scenarios. The preference for immediate rewards that hyperbolic discounting describes is often emotionally driven, but the bias itself is rooted in the cognitive </a:t>
            </a:r>
            <a:r>
              <a:rPr lang="en-GB" sz="2400" b="0" i="0" dirty="0" err="1">
                <a:solidFill>
                  <a:srgbClr val="0D0D0D"/>
                </a:solidFill>
                <a:effectLst/>
                <a:highlight>
                  <a:srgbClr val="FFFFFF"/>
                </a:highlight>
                <a:latin typeface="Söhne"/>
              </a:rPr>
              <a:t>misvaluation</a:t>
            </a:r>
            <a:r>
              <a:rPr lang="en-GB" sz="2400" b="0" i="0" dirty="0">
                <a:solidFill>
                  <a:srgbClr val="0D0D0D"/>
                </a:solidFill>
                <a:effectLst/>
                <a:highlight>
                  <a:srgbClr val="FFFFFF"/>
                </a:highlight>
                <a:latin typeface="Söhne"/>
              </a:rPr>
              <a:t> of those rewards or penalties over time.</a:t>
            </a:r>
          </a:p>
          <a:p>
            <a:pPr marL="0" marR="0" lvl="0" indent="0" defTabSz="457200" eaLnBrk="1" fontAlgn="auto" latinLnBrk="0" hangingPunct="1">
              <a:lnSpc>
                <a:spcPct val="117999"/>
              </a:lnSpc>
              <a:spcBef>
                <a:spcPts val="0"/>
              </a:spcBef>
              <a:spcAft>
                <a:spcPts val="0"/>
              </a:spcAft>
              <a:buClrTx/>
              <a:buSzTx/>
              <a:buFontTx/>
              <a:buNone/>
              <a:tabLst/>
              <a:defRPr/>
            </a:pPr>
            <a:endParaRPr lang="en-GB" sz="2400" dirty="0"/>
          </a:p>
          <a:p>
            <a:endParaRPr lang="en-GB" dirty="0"/>
          </a:p>
        </p:txBody>
      </p:sp>
    </p:spTree>
    <p:extLst>
      <p:ext uri="{BB962C8B-B14F-4D97-AF65-F5344CB8AC3E}">
        <p14:creationId xmlns:p14="http://schemas.microsoft.com/office/powerpoint/2010/main" val="240558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08012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PT" dirty="0"/>
          </a:p>
        </p:txBody>
      </p:sp>
    </p:spTree>
    <p:extLst>
      <p:ext uri="{BB962C8B-B14F-4D97-AF65-F5344CB8AC3E}">
        <p14:creationId xmlns:p14="http://schemas.microsoft.com/office/powerpoint/2010/main" val="3889741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PT" dirty="0"/>
          </a:p>
        </p:txBody>
      </p:sp>
    </p:spTree>
    <p:extLst>
      <p:ext uri="{BB962C8B-B14F-4D97-AF65-F5344CB8AC3E}">
        <p14:creationId xmlns:p14="http://schemas.microsoft.com/office/powerpoint/2010/main" val="3341395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https://</a:t>
            </a:r>
            <a:r>
              <a:rPr lang="en-GB" dirty="0" err="1"/>
              <a:t>www.youtube.com</a:t>
            </a:r>
            <a:r>
              <a:rPr lang="en-GB" dirty="0"/>
              <a:t>/</a:t>
            </a:r>
            <a:r>
              <a:rPr lang="en-GB" dirty="0" err="1"/>
              <a:t>watch?v</a:t>
            </a:r>
            <a:r>
              <a:rPr lang="en-GB" dirty="0"/>
              <a:t>=</a:t>
            </a:r>
            <a:r>
              <a:rPr lang="en-GB" dirty="0" err="1"/>
              <a:t>bJPPVDnvhRs&amp;t</a:t>
            </a:r>
            <a:r>
              <a:rPr lang="en-GB" dirty="0"/>
              <a:t>=93s</a:t>
            </a:r>
          </a:p>
        </p:txBody>
      </p:sp>
    </p:spTree>
    <p:extLst>
      <p:ext uri="{BB962C8B-B14F-4D97-AF65-F5344CB8AC3E}">
        <p14:creationId xmlns:p14="http://schemas.microsoft.com/office/powerpoint/2010/main" val="2582204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446060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noRot="1" noChangeAspect="1"/>
          </p:cNvSpPr>
          <p:nvPr>
            <p:ph type="sldImg"/>
          </p:nvPr>
        </p:nvSpPr>
        <p:spPr>
          <a:xfrm>
            <a:off x="381000" y="685800"/>
            <a:ext cx="6096000" cy="3429000"/>
          </a:xfrm>
          <a:prstGeom prst="rect">
            <a:avLst/>
          </a:prstGeom>
        </p:spPr>
        <p:txBody>
          <a:bodyPr/>
          <a:lstStyle/>
          <a:p>
            <a:endParaRPr/>
          </a:p>
        </p:txBody>
      </p:sp>
      <p:sp>
        <p:nvSpPr>
          <p:cNvPr id="193" name="Shape 193"/>
          <p:cNvSpPr>
            <a:spLocks noGrp="1"/>
          </p:cNvSpPr>
          <p:nvPr>
            <p:ph type="body" sz="quarter" idx="1"/>
          </p:nvPr>
        </p:nvSpPr>
        <p:spPr>
          <a:prstGeom prst="rect">
            <a:avLst/>
          </a:prstGeom>
        </p:spPr>
        <p:txBody>
          <a:bodyPr/>
          <a:lstStyle/>
          <a:p>
            <a:pPr defTabSz="914400">
              <a:lnSpc>
                <a:spcPct val="80000"/>
              </a:lnSpc>
              <a:defRPr sz="1200" b="1" spc="-24"/>
            </a:pPr>
            <a:endParaRPr dirty="0"/>
          </a:p>
        </p:txBody>
      </p:sp>
    </p:spTree>
    <p:extLst>
      <p:ext uri="{BB962C8B-B14F-4D97-AF65-F5344CB8AC3E}">
        <p14:creationId xmlns:p14="http://schemas.microsoft.com/office/powerpoint/2010/main" val="4184915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7229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https://</a:t>
            </a:r>
            <a:r>
              <a:rPr lang="en-GB" dirty="0" err="1"/>
              <a:t>www.youtube.com</a:t>
            </a:r>
            <a:r>
              <a:rPr lang="en-GB" dirty="0"/>
              <a:t>/</a:t>
            </a:r>
            <a:r>
              <a:rPr lang="en-GB" dirty="0" err="1"/>
              <a:t>watch?v</a:t>
            </a:r>
            <a:r>
              <a:rPr lang="en-GB" dirty="0"/>
              <a:t>=</a:t>
            </a:r>
            <a:r>
              <a:rPr lang="en-GB" dirty="0" err="1"/>
              <a:t>bJPPVDnvhRs&amp;t</a:t>
            </a:r>
            <a:r>
              <a:rPr lang="en-GB" dirty="0"/>
              <a:t>=93s</a:t>
            </a:r>
          </a:p>
        </p:txBody>
      </p:sp>
    </p:spTree>
    <p:extLst>
      <p:ext uri="{BB962C8B-B14F-4D97-AF65-F5344CB8AC3E}">
        <p14:creationId xmlns:p14="http://schemas.microsoft.com/office/powerpoint/2010/main" val="3067392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Shape 313"/>
          <p:cNvSpPr>
            <a:spLocks noGrp="1" noRot="1" noChangeAspect="1"/>
          </p:cNvSpPr>
          <p:nvPr>
            <p:ph type="sldImg"/>
          </p:nvPr>
        </p:nvSpPr>
        <p:spPr>
          <a:xfrm>
            <a:off x="381000" y="685800"/>
            <a:ext cx="6096000" cy="3429000"/>
          </a:xfrm>
          <a:prstGeom prst="rect">
            <a:avLst/>
          </a:prstGeom>
        </p:spPr>
        <p:txBody>
          <a:bodyPr/>
          <a:lstStyle/>
          <a:p>
            <a:endParaRPr/>
          </a:p>
        </p:txBody>
      </p:sp>
      <p:sp>
        <p:nvSpPr>
          <p:cNvPr id="314" name="Shape 314"/>
          <p:cNvSpPr>
            <a:spLocks noGrp="1"/>
          </p:cNvSpPr>
          <p:nvPr>
            <p:ph type="body" sz="quarter" idx="1"/>
          </p:nvPr>
        </p:nvSpPr>
        <p:spPr>
          <a:prstGeom prst="rect">
            <a:avLst/>
          </a:prstGeom>
        </p:spPr>
        <p:txBody>
          <a:bodyPr/>
          <a:lstStyle>
            <a:lvl1pPr defTabSz="914400">
              <a:lnSpc>
                <a:spcPct val="80000"/>
              </a:lnSpc>
              <a:defRPr sz="1200" b="1" spc="-24"/>
            </a:lvl1pPr>
          </a:lstStyle>
          <a:p>
            <a:endParaRPr dirty="0"/>
          </a:p>
        </p:txBody>
      </p:sp>
    </p:spTree>
    <p:extLst>
      <p:ext uri="{BB962C8B-B14F-4D97-AF65-F5344CB8AC3E}">
        <p14:creationId xmlns:p14="http://schemas.microsoft.com/office/powerpoint/2010/main" val="589153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6954546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oumous"/>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72"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2"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45" name="Bowl with salmon cakes, salad and houmous "/>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69" name="Slide Title"/>
          <p:cNvSpPr txBox="1">
            <a:spLocks noGrp="1"/>
          </p:cNvSpPr>
          <p:nvPr>
            <p:ph type="title" hasCustomPrompt="1"/>
          </p:nvPr>
        </p:nvSpPr>
        <p:spPr>
          <a:prstGeom prst="rect">
            <a:avLst/>
          </a:prstGeom>
        </p:spPr>
        <p:txBody>
          <a:bodyPr/>
          <a:lstStyle/>
          <a:p>
            <a:r>
              <a:t>Slide Title</a:t>
            </a:r>
          </a:p>
        </p:txBody>
      </p:sp>
      <p:sp>
        <p:nvSpPr>
          <p:cNvPr id="17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171"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1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190"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91"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92"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9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5" r:id="rId3"/>
    <p:sldLayoutId id="2147483656" r:id="rId4"/>
    <p:sldLayoutId id="2147483659" r:id="rId5"/>
    <p:sldLayoutId id="2147483663" r:id="rId6"/>
    <p:sldLayoutId id="2147483664" r:id="rId7"/>
    <p:sldLayoutId id="2147483666" r:id="rId8"/>
    <p:sldLayoutId id="2147483668" r:id="rId9"/>
    <p:sldLayoutId id="2147483669" r:id="rId10"/>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xml"/><Relationship Id="rId1" Type="http://schemas.openxmlformats.org/officeDocument/2006/relationships/video" Target="https://www.youtube.com/embed/QX_oy9614HQ?start=12&amp;feature=oembed" TargetMode="Externa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video" Target="https://www.youtube.com/embed/bJPPVDnvhRs?start=93&amp;feature=oembed" TargetMode="Externa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Antonio Silva, April 2023"/>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lnSpcReduction="10000"/>
          </a:bodyPr>
          <a:lstStyle/>
          <a:p>
            <a:r>
              <a:rPr lang="en-GB" noProof="0" dirty="0"/>
              <a:t>Antonio Silva, May 2023</a:t>
            </a:r>
          </a:p>
        </p:txBody>
      </p:sp>
      <p:sp>
        <p:nvSpPr>
          <p:cNvPr id="203" name="Behavioural Finance"/>
          <p:cNvSpPr txBox="1">
            <a:spLocks noGrp="1"/>
          </p:cNvSpPr>
          <p:nvPr>
            <p:ph type="title"/>
          </p:nvPr>
        </p:nvSpPr>
        <p:spPr>
          <a:prstGeom prst="rect">
            <a:avLst/>
          </a:prstGeom>
        </p:spPr>
        <p:txBody>
          <a:bodyPr/>
          <a:lstStyle/>
          <a:p>
            <a:r>
              <a:rPr lang="en-GB" noProof="0" dirty="0"/>
              <a:t>Behavioural Finance</a:t>
            </a:r>
          </a:p>
        </p:txBody>
      </p:sp>
      <p:sp>
        <p:nvSpPr>
          <p:cNvPr id="204" name="2. Theoretical Foundations: Expected Utility Theory &amp; Prospect Theory"/>
          <p:cNvSpPr txBox="1">
            <a:spLocks noGrp="1"/>
          </p:cNvSpPr>
          <p:nvPr>
            <p:ph type="body" sz="quarter" idx="1"/>
          </p:nvPr>
        </p:nvSpPr>
        <p:spPr>
          <a:prstGeom prst="rect">
            <a:avLst/>
          </a:prstGeom>
        </p:spPr>
        <p:txBody>
          <a:bodyPr/>
          <a:lstStyle/>
          <a:p>
            <a:r>
              <a:rPr lang="en-GB" noProof="0" dirty="0"/>
              <a:t>6. How to write</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8F9CC-25F7-0C59-05AA-A2834A128100}"/>
              </a:ext>
            </a:extLst>
          </p:cNvPr>
          <p:cNvSpPr>
            <a:spLocks noGrp="1"/>
          </p:cNvSpPr>
          <p:nvPr>
            <p:ph type="title"/>
          </p:nvPr>
        </p:nvSpPr>
        <p:spPr/>
        <p:txBody>
          <a:bodyPr/>
          <a:lstStyle/>
          <a:p>
            <a:r>
              <a:rPr lang="en-GB" dirty="0"/>
              <a:t>Steven </a:t>
            </a:r>
            <a:r>
              <a:rPr lang="en-GB" dirty="0" err="1"/>
              <a:t>Pinker’s</a:t>
            </a:r>
            <a:r>
              <a:rPr lang="en-GB" dirty="0"/>
              <a:t> rules for effective writing </a:t>
            </a:r>
          </a:p>
        </p:txBody>
      </p:sp>
      <p:sp>
        <p:nvSpPr>
          <p:cNvPr id="4" name="Text Placeholder 3">
            <a:extLst>
              <a:ext uri="{FF2B5EF4-FFF2-40B4-BE49-F238E27FC236}">
                <a16:creationId xmlns:a16="http://schemas.microsoft.com/office/drawing/2014/main" id="{CDC46AD7-707A-DE33-72DF-5F6F03A874CB}"/>
              </a:ext>
            </a:extLst>
          </p:cNvPr>
          <p:cNvSpPr>
            <a:spLocks noGrp="1"/>
          </p:cNvSpPr>
          <p:nvPr>
            <p:ph type="body" idx="1"/>
          </p:nvPr>
        </p:nvSpPr>
        <p:spPr>
          <a:xfrm>
            <a:off x="1206500" y="2802194"/>
            <a:ext cx="21971000" cy="9702322"/>
          </a:xfrm>
        </p:spPr>
        <p:txBody>
          <a:bodyPr>
            <a:normAutofit/>
          </a:bodyPr>
          <a:lstStyle/>
          <a:p>
            <a:pPr marL="927100" lvl="0" indent="-914400" algn="l" rtl="0">
              <a:lnSpc>
                <a:spcPct val="120000"/>
              </a:lnSpc>
              <a:spcBef>
                <a:spcPts val="0"/>
              </a:spcBef>
              <a:spcAft>
                <a:spcPts val="1000"/>
              </a:spcAft>
              <a:buClr>
                <a:srgbClr val="000000"/>
              </a:buClr>
              <a:buSzPct val="100000"/>
              <a:buFont typeface="+mj-lt"/>
              <a:buAutoNum type="arabicPeriod" startAt="8"/>
            </a:pPr>
            <a:r>
              <a:rPr lang="en-GB" sz="4000" dirty="0"/>
              <a:t>Old information at the beginning of the sentence, new information at the end.</a:t>
            </a:r>
          </a:p>
          <a:p>
            <a:pPr marL="927100" lvl="0" indent="-914400" algn="l" rtl="0">
              <a:lnSpc>
                <a:spcPct val="120000"/>
              </a:lnSpc>
              <a:spcBef>
                <a:spcPts val="0"/>
              </a:spcBef>
              <a:spcAft>
                <a:spcPts val="1000"/>
              </a:spcAft>
              <a:buClr>
                <a:srgbClr val="000000"/>
              </a:buClr>
              <a:buSzPct val="100000"/>
              <a:buFont typeface="+mj-lt"/>
              <a:buAutoNum type="arabicPeriod" startAt="8"/>
            </a:pPr>
            <a:r>
              <a:rPr lang="en-GB" sz="4000" dirty="0"/>
              <a:t>Save the heaviest for last: a complex phrase should go at the end of the sentence.</a:t>
            </a:r>
          </a:p>
          <a:p>
            <a:pPr marL="927100" lvl="0" indent="-914400" algn="l" rtl="0">
              <a:lnSpc>
                <a:spcPct val="120000"/>
              </a:lnSpc>
              <a:spcBef>
                <a:spcPts val="0"/>
              </a:spcBef>
              <a:spcAft>
                <a:spcPts val="1000"/>
              </a:spcAft>
              <a:buClr>
                <a:srgbClr val="000000"/>
              </a:buClr>
              <a:buSzPct val="100000"/>
              <a:buFont typeface="+mj-lt"/>
              <a:buAutoNum type="arabicPeriod" startAt="8"/>
            </a:pPr>
            <a:r>
              <a:rPr lang="en-GB" sz="4000" dirty="0"/>
              <a:t>Prose must cohere: readers must know how each sentence is related to the preceding one. If it’s not obvious, use “that is, for example, in general, on the other hand, nevertheless, as a result, because, nonetheless,” or “despite.”</a:t>
            </a:r>
          </a:p>
          <a:p>
            <a:pPr marL="927100" lvl="0" indent="-914400" algn="l" rtl="0">
              <a:lnSpc>
                <a:spcPct val="120000"/>
              </a:lnSpc>
              <a:spcBef>
                <a:spcPts val="0"/>
              </a:spcBef>
              <a:spcAft>
                <a:spcPts val="1000"/>
              </a:spcAft>
              <a:buClr>
                <a:srgbClr val="000000"/>
              </a:buClr>
              <a:buSzPct val="100000"/>
              <a:buFont typeface="+mj-lt"/>
              <a:buAutoNum type="arabicPeriod" startAt="8"/>
            </a:pPr>
            <a:r>
              <a:rPr lang="en-GB" sz="4000" dirty="0"/>
              <a:t>Revise several times with the single goal of improving the prose.</a:t>
            </a:r>
          </a:p>
          <a:p>
            <a:pPr marL="927100" lvl="0" indent="-914400" algn="l" rtl="0">
              <a:lnSpc>
                <a:spcPct val="120000"/>
              </a:lnSpc>
              <a:spcBef>
                <a:spcPts val="0"/>
              </a:spcBef>
              <a:spcAft>
                <a:spcPts val="1000"/>
              </a:spcAft>
              <a:buClr>
                <a:srgbClr val="000000"/>
              </a:buClr>
              <a:buSzPct val="100000"/>
              <a:buFont typeface="+mj-lt"/>
              <a:buAutoNum type="arabicPeriod" startAt="8"/>
            </a:pPr>
            <a:r>
              <a:rPr lang="en-GB" sz="4000" dirty="0"/>
              <a:t>Read it aloud.</a:t>
            </a:r>
          </a:p>
          <a:p>
            <a:pPr marL="927100" lvl="0" indent="-914400" algn="l" rtl="0">
              <a:lnSpc>
                <a:spcPct val="120000"/>
              </a:lnSpc>
              <a:spcBef>
                <a:spcPts val="0"/>
              </a:spcBef>
              <a:spcAft>
                <a:spcPts val="1000"/>
              </a:spcAft>
              <a:buClr>
                <a:srgbClr val="000000"/>
              </a:buClr>
              <a:buSzPct val="100000"/>
              <a:buFont typeface="+mj-lt"/>
              <a:buAutoNum type="arabicPeriod" startAt="8"/>
            </a:pPr>
            <a:r>
              <a:rPr lang="en-GB" sz="4000" dirty="0"/>
              <a:t>Find the best word, which is not always the fanciest word. Consult a dictionary with usage notes, and a thesaurus.</a:t>
            </a:r>
          </a:p>
          <a:p>
            <a:pPr marL="927100" lvl="0" indent="-914400" algn="l" rtl="0">
              <a:lnSpc>
                <a:spcPct val="120000"/>
              </a:lnSpc>
              <a:spcBef>
                <a:spcPts val="0"/>
              </a:spcBef>
              <a:spcAft>
                <a:spcPts val="1000"/>
              </a:spcAft>
              <a:buClr>
                <a:srgbClr val="000000"/>
              </a:buClr>
              <a:buSzPct val="100000"/>
              <a:buFont typeface="+mj-lt"/>
              <a:buAutoNum type="arabicPeriod" startAt="8"/>
            </a:pPr>
            <a:endParaRPr lang="en-GB" sz="4000" dirty="0"/>
          </a:p>
        </p:txBody>
      </p:sp>
    </p:spTree>
    <p:extLst>
      <p:ext uri="{BB962C8B-B14F-4D97-AF65-F5344CB8AC3E}">
        <p14:creationId xmlns:p14="http://schemas.microsoft.com/office/powerpoint/2010/main" val="218240098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Box 4"/>
          <p:cNvSpPr txBox="1"/>
          <p:nvPr/>
        </p:nvSpPr>
        <p:spPr>
          <a:xfrm>
            <a:off x="2286000" y="12643915"/>
            <a:ext cx="21534650" cy="9130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2800">
                <a:solidFill>
                  <a:srgbClr val="FFFFFF"/>
                </a:solidFill>
              </a:defRPr>
            </a:lvl1pPr>
          </a:lstStyle>
          <a:p>
            <a:r>
              <a:t>Behavioural Finance | Sandra Maximiano  						             Lecture 4|Nov 11 2021 </a:t>
            </a:r>
          </a:p>
        </p:txBody>
      </p:sp>
      <p:pic>
        <p:nvPicPr>
          <p:cNvPr id="179" name="Content Placeholder 16" descr="Content Placeholder 16"/>
          <p:cNvPicPr>
            <a:picLocks noChangeAspect="1"/>
          </p:cNvPicPr>
          <p:nvPr/>
        </p:nvPicPr>
        <p:blipFill>
          <a:blip r:embed="rId3"/>
          <a:stretch>
            <a:fillRect/>
          </a:stretch>
        </p:blipFill>
        <p:spPr>
          <a:xfrm>
            <a:off x="239289" y="12859084"/>
            <a:ext cx="1792711" cy="856917"/>
          </a:xfrm>
          <a:prstGeom prst="rect">
            <a:avLst/>
          </a:prstGeom>
          <a:ln w="12700">
            <a:miter lim="400000"/>
          </a:ln>
        </p:spPr>
      </p:pic>
      <p:sp>
        <p:nvSpPr>
          <p:cNvPr id="180" name="TextBox 1"/>
          <p:cNvSpPr txBox="1"/>
          <p:nvPr/>
        </p:nvSpPr>
        <p:spPr>
          <a:xfrm>
            <a:off x="2394261" y="3830469"/>
            <a:ext cx="8372272" cy="1168198"/>
          </a:xfrm>
          <a:prstGeom prst="rect">
            <a:avLst/>
          </a:prstGeom>
          <a:solidFill>
            <a:srgbClr val="92987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7200">
                <a:solidFill>
                  <a:srgbClr val="FFFFFF"/>
                </a:solidFill>
              </a:defRPr>
            </a:lvl1pPr>
          </a:lstStyle>
          <a:p>
            <a:r>
              <a:t>Representativeness</a:t>
            </a:r>
          </a:p>
        </p:txBody>
      </p:sp>
      <p:sp>
        <p:nvSpPr>
          <p:cNvPr id="181" name="TextBox 5"/>
          <p:cNvSpPr txBox="1"/>
          <p:nvPr/>
        </p:nvSpPr>
        <p:spPr>
          <a:xfrm>
            <a:off x="2394259" y="6296580"/>
            <a:ext cx="8372272" cy="1168197"/>
          </a:xfrm>
          <a:prstGeom prst="rect">
            <a:avLst/>
          </a:prstGeom>
          <a:solidFill>
            <a:srgbClr val="92987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7200">
                <a:solidFill>
                  <a:srgbClr val="FFFFFF"/>
                </a:solidFill>
              </a:defRPr>
            </a:lvl1pPr>
          </a:lstStyle>
          <a:p>
            <a:r>
              <a:t>Availability </a:t>
            </a:r>
          </a:p>
        </p:txBody>
      </p:sp>
      <p:sp>
        <p:nvSpPr>
          <p:cNvPr id="182" name="TextBox 7"/>
          <p:cNvSpPr txBox="1"/>
          <p:nvPr/>
        </p:nvSpPr>
        <p:spPr>
          <a:xfrm>
            <a:off x="2394261" y="8640959"/>
            <a:ext cx="8372273" cy="1168198"/>
          </a:xfrm>
          <a:prstGeom prst="rect">
            <a:avLst/>
          </a:prstGeom>
          <a:solidFill>
            <a:srgbClr val="92987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7200">
                <a:solidFill>
                  <a:srgbClr val="FFFFFF"/>
                </a:solidFill>
              </a:defRPr>
            </a:lvl1pPr>
          </a:lstStyle>
          <a:p>
            <a:r>
              <a:t>Anchoring</a:t>
            </a:r>
          </a:p>
        </p:txBody>
      </p:sp>
      <p:sp>
        <p:nvSpPr>
          <p:cNvPr id="183" name="TextBox 8"/>
          <p:cNvSpPr txBox="1"/>
          <p:nvPr/>
        </p:nvSpPr>
        <p:spPr>
          <a:xfrm>
            <a:off x="2394259" y="10700695"/>
            <a:ext cx="8372272" cy="1168198"/>
          </a:xfrm>
          <a:prstGeom prst="rect">
            <a:avLst/>
          </a:prstGeom>
          <a:solidFill>
            <a:srgbClr val="92987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7200">
                <a:solidFill>
                  <a:srgbClr val="FFFFFF"/>
                </a:solidFill>
              </a:defRPr>
            </a:lvl1pPr>
          </a:lstStyle>
          <a:p>
            <a:r>
              <a:t>Affect</a:t>
            </a:r>
          </a:p>
        </p:txBody>
      </p:sp>
      <p:sp>
        <p:nvSpPr>
          <p:cNvPr id="184" name="TextBox 2"/>
          <p:cNvSpPr txBox="1"/>
          <p:nvPr/>
        </p:nvSpPr>
        <p:spPr>
          <a:xfrm>
            <a:off x="4029370" y="1208468"/>
            <a:ext cx="5982310" cy="15648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9600" b="1"/>
            </a:lvl1pPr>
          </a:lstStyle>
          <a:p>
            <a:r>
              <a:t>Heuristics</a:t>
            </a:r>
          </a:p>
        </p:txBody>
      </p:sp>
      <p:sp>
        <p:nvSpPr>
          <p:cNvPr id="185" name="TextBox 15"/>
          <p:cNvSpPr txBox="1"/>
          <p:nvPr/>
        </p:nvSpPr>
        <p:spPr>
          <a:xfrm>
            <a:off x="13053325" y="1136139"/>
            <a:ext cx="9866682" cy="15648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9600" b="1"/>
            </a:lvl1pPr>
          </a:lstStyle>
          <a:p>
            <a:r>
              <a:rPr dirty="0" err="1"/>
              <a:t>Behavioural</a:t>
            </a:r>
            <a:r>
              <a:rPr dirty="0"/>
              <a:t> Bias</a:t>
            </a:r>
          </a:p>
        </p:txBody>
      </p:sp>
      <p:sp>
        <p:nvSpPr>
          <p:cNvPr id="186" name="TextBox 16"/>
          <p:cNvSpPr txBox="1"/>
          <p:nvPr/>
        </p:nvSpPr>
        <p:spPr>
          <a:xfrm>
            <a:off x="13426723" y="5216193"/>
            <a:ext cx="8372271" cy="1168198"/>
          </a:xfrm>
          <a:prstGeom prst="rect">
            <a:avLst/>
          </a:prstGeom>
          <a:solidFill>
            <a:srgbClr val="92987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7200">
                <a:solidFill>
                  <a:srgbClr val="FFFFFF"/>
                </a:solidFill>
              </a:defRPr>
            </a:lvl1pPr>
          </a:lstStyle>
          <a:p>
            <a:r>
              <a:t>Cognitive Bias</a:t>
            </a:r>
          </a:p>
        </p:txBody>
      </p:sp>
      <p:sp>
        <p:nvSpPr>
          <p:cNvPr id="187" name="TextBox 17"/>
          <p:cNvSpPr txBox="1"/>
          <p:nvPr/>
        </p:nvSpPr>
        <p:spPr>
          <a:xfrm>
            <a:off x="13426723" y="7313739"/>
            <a:ext cx="8372271" cy="1168198"/>
          </a:xfrm>
          <a:prstGeom prst="rect">
            <a:avLst/>
          </a:prstGeom>
          <a:solidFill>
            <a:srgbClr val="92987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7200">
                <a:solidFill>
                  <a:srgbClr val="FFFFFF"/>
                </a:solidFill>
              </a:defRPr>
            </a:lvl1pPr>
          </a:lstStyle>
          <a:p>
            <a:r>
              <a:t>Emotional Bias</a:t>
            </a:r>
          </a:p>
        </p:txBody>
      </p:sp>
      <p:sp>
        <p:nvSpPr>
          <p:cNvPr id="188" name="TextBox 18"/>
          <p:cNvSpPr txBox="1"/>
          <p:nvPr/>
        </p:nvSpPr>
        <p:spPr>
          <a:xfrm>
            <a:off x="13426726" y="9299471"/>
            <a:ext cx="8372271" cy="1168198"/>
          </a:xfrm>
          <a:prstGeom prst="rect">
            <a:avLst/>
          </a:prstGeom>
          <a:solidFill>
            <a:srgbClr val="92987A"/>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7200">
                <a:solidFill>
                  <a:srgbClr val="FFFFFF"/>
                </a:solidFill>
              </a:defRPr>
            </a:lvl1pPr>
          </a:lstStyle>
          <a:p>
            <a:r>
              <a:t>Social-cultural bias</a:t>
            </a:r>
          </a:p>
        </p:txBody>
      </p:sp>
      <p:sp>
        <p:nvSpPr>
          <p:cNvPr id="189" name="Arrow: Left-Right 19"/>
          <p:cNvSpPr/>
          <p:nvPr/>
        </p:nvSpPr>
        <p:spPr>
          <a:xfrm rot="18689094">
            <a:off x="10557585" y="9851721"/>
            <a:ext cx="3268831" cy="590489"/>
          </a:xfrm>
          <a:prstGeom prst="leftRightArrow">
            <a:avLst>
              <a:gd name="adj1" fmla="val 50000"/>
              <a:gd name="adj2" fmla="val 50000"/>
            </a:avLst>
          </a:prstGeom>
          <a:solidFill>
            <a:srgbClr val="E6A02E"/>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90" name="Right Brace 20"/>
          <p:cNvSpPr/>
          <p:nvPr/>
        </p:nvSpPr>
        <p:spPr>
          <a:xfrm>
            <a:off x="11020699" y="3633728"/>
            <a:ext cx="923249" cy="649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965" y="0"/>
                  <a:pt x="10800" y="301"/>
                  <a:pt x="10800" y="673"/>
                </a:cubicBezTo>
                <a:lnTo>
                  <a:pt x="10800" y="6878"/>
                </a:lnTo>
                <a:cubicBezTo>
                  <a:pt x="10800" y="7249"/>
                  <a:pt x="15635" y="7550"/>
                  <a:pt x="21600" y="7550"/>
                </a:cubicBezTo>
                <a:cubicBezTo>
                  <a:pt x="15635" y="7550"/>
                  <a:pt x="10800" y="7851"/>
                  <a:pt x="10800" y="8223"/>
                </a:cubicBezTo>
                <a:lnTo>
                  <a:pt x="10800" y="20927"/>
                </a:lnTo>
                <a:cubicBezTo>
                  <a:pt x="10800" y="21299"/>
                  <a:pt x="5965" y="21600"/>
                  <a:pt x="0" y="21600"/>
                </a:cubicBezTo>
              </a:path>
            </a:pathLst>
          </a:custGeom>
          <a:ln w="76200">
            <a:solidFill>
              <a:srgbClr val="9BA8B7"/>
            </a:solidFill>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91" name="Arrow: Left-Right 21"/>
          <p:cNvSpPr/>
          <p:nvPr/>
        </p:nvSpPr>
        <p:spPr>
          <a:xfrm>
            <a:off x="12096624" y="5659463"/>
            <a:ext cx="1215523" cy="552317"/>
          </a:xfrm>
          <a:prstGeom prst="leftRightArrow">
            <a:avLst>
              <a:gd name="adj1" fmla="val 50000"/>
              <a:gd name="adj2" fmla="val 50000"/>
            </a:avLst>
          </a:prstGeom>
          <a:solidFill>
            <a:srgbClr val="E6A02E"/>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 name="Rectangle 1">
            <a:extLst>
              <a:ext uri="{FF2B5EF4-FFF2-40B4-BE49-F238E27FC236}">
                <a16:creationId xmlns:a16="http://schemas.microsoft.com/office/drawing/2014/main" id="{64B1D3C4-4650-139D-A846-1A28BC299141}"/>
              </a:ext>
            </a:extLst>
          </p:cNvPr>
          <p:cNvSpPr/>
          <p:nvPr/>
        </p:nvSpPr>
        <p:spPr>
          <a:xfrm>
            <a:off x="1915760" y="3074027"/>
            <a:ext cx="9885378" cy="9433506"/>
          </a:xfrm>
          <a:prstGeom prst="rect">
            <a:avLst/>
          </a:prstGeom>
          <a:solidFill>
            <a:srgbClr val="FFFFFF">
              <a:alpha val="80000"/>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pt-PT"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Rectangle 2">
            <a:extLst>
              <a:ext uri="{FF2B5EF4-FFF2-40B4-BE49-F238E27FC236}">
                <a16:creationId xmlns:a16="http://schemas.microsoft.com/office/drawing/2014/main" id="{C46068E3-1804-BDF7-BC77-EBB0BCE13329}"/>
              </a:ext>
            </a:extLst>
          </p:cNvPr>
          <p:cNvSpPr/>
          <p:nvPr/>
        </p:nvSpPr>
        <p:spPr>
          <a:xfrm>
            <a:off x="11801138" y="6858000"/>
            <a:ext cx="10667102" cy="5445875"/>
          </a:xfrm>
          <a:prstGeom prst="rect">
            <a:avLst/>
          </a:prstGeom>
          <a:solidFill>
            <a:srgbClr val="FFFFFF">
              <a:alpha val="80000"/>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pt-PT"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94066997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D27E9-1012-4C46-B79C-2C233BF87299}"/>
              </a:ext>
            </a:extLst>
          </p:cNvPr>
          <p:cNvSpPr>
            <a:spLocks noGrp="1"/>
          </p:cNvSpPr>
          <p:nvPr>
            <p:ph type="title"/>
          </p:nvPr>
        </p:nvSpPr>
        <p:spPr/>
        <p:txBody>
          <a:bodyPr/>
          <a:lstStyle/>
          <a:p>
            <a:r>
              <a:rPr lang="en-GB" dirty="0"/>
              <a:t>Cognitive Biases</a:t>
            </a:r>
          </a:p>
        </p:txBody>
      </p:sp>
      <p:sp>
        <p:nvSpPr>
          <p:cNvPr id="3" name="Text Placeholder 2">
            <a:extLst>
              <a:ext uri="{FF2B5EF4-FFF2-40B4-BE49-F238E27FC236}">
                <a16:creationId xmlns:a16="http://schemas.microsoft.com/office/drawing/2014/main" id="{C52F4A02-CF3E-A6AD-134C-BF3A493E341C}"/>
              </a:ext>
            </a:extLst>
          </p:cNvPr>
          <p:cNvSpPr>
            <a:spLocks noGrp="1"/>
          </p:cNvSpPr>
          <p:nvPr>
            <p:ph type="body" sz="quarter" idx="21"/>
          </p:nvPr>
        </p:nvSpPr>
        <p:spPr/>
        <p:txBody>
          <a:bodyPr/>
          <a:lstStyle/>
          <a:p>
            <a:r>
              <a:rPr lang="en-GB" dirty="0"/>
              <a:t>Types</a:t>
            </a:r>
          </a:p>
        </p:txBody>
      </p:sp>
      <p:sp>
        <p:nvSpPr>
          <p:cNvPr id="4" name="Text Placeholder 3">
            <a:extLst>
              <a:ext uri="{FF2B5EF4-FFF2-40B4-BE49-F238E27FC236}">
                <a16:creationId xmlns:a16="http://schemas.microsoft.com/office/drawing/2014/main" id="{77F7366E-A9AF-216A-C802-7341A41EE579}"/>
              </a:ext>
            </a:extLst>
          </p:cNvPr>
          <p:cNvSpPr>
            <a:spLocks noGrp="1"/>
          </p:cNvSpPr>
          <p:nvPr>
            <p:ph type="body" idx="1"/>
          </p:nvPr>
        </p:nvSpPr>
        <p:spPr>
          <a:xfrm>
            <a:off x="1206500" y="4248504"/>
            <a:ext cx="9658724" cy="8256012"/>
          </a:xfrm>
        </p:spPr>
        <p:txBody>
          <a:bodyPr>
            <a:normAutofit/>
          </a:bodyPr>
          <a:lstStyle/>
          <a:p>
            <a:pPr marL="0" indent="0">
              <a:buNone/>
            </a:pPr>
            <a:r>
              <a:rPr lang="en-GB" b="1" dirty="0"/>
              <a:t>Belief Perseverance</a:t>
            </a:r>
          </a:p>
          <a:p>
            <a:r>
              <a:rPr lang="en-GB" dirty="0"/>
              <a:t>Conservatism bias</a:t>
            </a:r>
          </a:p>
          <a:p>
            <a:r>
              <a:rPr lang="en-GB" dirty="0"/>
              <a:t>Confirmation bias</a:t>
            </a:r>
          </a:p>
          <a:p>
            <a:r>
              <a:rPr lang="en-GB" dirty="0"/>
              <a:t>Self-serving attribution bias</a:t>
            </a:r>
          </a:p>
          <a:p>
            <a:r>
              <a:rPr lang="en-GB" dirty="0"/>
              <a:t>Hindsight bias</a:t>
            </a:r>
          </a:p>
          <a:p>
            <a:r>
              <a:rPr lang="en-GB" dirty="0"/>
              <a:t>Illusion of control bias</a:t>
            </a:r>
          </a:p>
          <a:p>
            <a:endParaRPr lang="en-GB" b="1" dirty="0"/>
          </a:p>
          <a:p>
            <a:endParaRPr lang="en-GB" b="1" dirty="0"/>
          </a:p>
        </p:txBody>
      </p:sp>
      <p:sp>
        <p:nvSpPr>
          <p:cNvPr id="5" name="Text Placeholder 3">
            <a:extLst>
              <a:ext uri="{FF2B5EF4-FFF2-40B4-BE49-F238E27FC236}">
                <a16:creationId xmlns:a16="http://schemas.microsoft.com/office/drawing/2014/main" id="{A4BA88BB-5D2F-8DDA-7FD6-D309017BAA1D}"/>
              </a:ext>
            </a:extLst>
          </p:cNvPr>
          <p:cNvSpPr txBox="1">
            <a:spLocks/>
          </p:cNvSpPr>
          <p:nvPr/>
        </p:nvSpPr>
        <p:spPr>
          <a:xfrm>
            <a:off x="13518776" y="4265667"/>
            <a:ext cx="9658724"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a:lstStyle>
          <a:p>
            <a:pPr marL="0" indent="0" hangingPunct="1">
              <a:buNone/>
            </a:pPr>
            <a:r>
              <a:rPr lang="en-GB" b="1" dirty="0"/>
              <a:t>Information Processing</a:t>
            </a:r>
          </a:p>
          <a:p>
            <a:pPr hangingPunct="1"/>
            <a:r>
              <a:rPr lang="en-GB" dirty="0"/>
              <a:t>Selective attention bias</a:t>
            </a:r>
          </a:p>
          <a:p>
            <a:pPr hangingPunct="1"/>
            <a:r>
              <a:rPr lang="en-GB" dirty="0"/>
              <a:t>Outcome bias</a:t>
            </a:r>
          </a:p>
          <a:p>
            <a:pPr hangingPunct="1"/>
            <a:r>
              <a:rPr lang="en-GB" dirty="0"/>
              <a:t>Recency bias</a:t>
            </a:r>
          </a:p>
          <a:p>
            <a:pPr hangingPunct="1"/>
            <a:r>
              <a:rPr lang="en-GB" dirty="0"/>
              <a:t>Framing bias</a:t>
            </a:r>
          </a:p>
          <a:p>
            <a:pPr hangingPunct="1"/>
            <a:r>
              <a:rPr lang="en-GB" dirty="0"/>
              <a:t>Mental accounting bias</a:t>
            </a:r>
          </a:p>
          <a:p>
            <a:pPr hangingPunct="1"/>
            <a:r>
              <a:rPr lang="en-GB" dirty="0"/>
              <a:t>Hyperbolic discounting </a:t>
            </a:r>
          </a:p>
          <a:p>
            <a:pPr hangingPunct="1"/>
            <a:endParaRPr lang="en-GB" dirty="0"/>
          </a:p>
          <a:p>
            <a:pPr hangingPunct="1"/>
            <a:endParaRPr lang="en-GB" b="1" dirty="0"/>
          </a:p>
          <a:p>
            <a:pPr hangingPunct="1"/>
            <a:endParaRPr lang="en-GB" b="1" dirty="0"/>
          </a:p>
        </p:txBody>
      </p:sp>
      <p:sp>
        <p:nvSpPr>
          <p:cNvPr id="6" name="Rectangle 5">
            <a:extLst>
              <a:ext uri="{FF2B5EF4-FFF2-40B4-BE49-F238E27FC236}">
                <a16:creationId xmlns:a16="http://schemas.microsoft.com/office/drawing/2014/main" id="{CA095924-4616-E79B-58C7-74B19960409C}"/>
              </a:ext>
            </a:extLst>
          </p:cNvPr>
          <p:cNvSpPr/>
          <p:nvPr/>
        </p:nvSpPr>
        <p:spPr>
          <a:xfrm>
            <a:off x="979846" y="3806125"/>
            <a:ext cx="9885378" cy="9433506"/>
          </a:xfrm>
          <a:prstGeom prst="rect">
            <a:avLst/>
          </a:prstGeom>
          <a:solidFill>
            <a:srgbClr val="FFFFFF">
              <a:alpha val="80000"/>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pt-PT"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8312FEC4-210D-E95B-1153-02BBEC94B5D2}"/>
              </a:ext>
            </a:extLst>
          </p:cNvPr>
          <p:cNvSpPr/>
          <p:nvPr/>
        </p:nvSpPr>
        <p:spPr>
          <a:xfrm>
            <a:off x="11577508" y="5064369"/>
            <a:ext cx="9885378" cy="6165218"/>
          </a:xfrm>
          <a:prstGeom prst="rect">
            <a:avLst/>
          </a:prstGeom>
          <a:solidFill>
            <a:srgbClr val="FFFFFF">
              <a:alpha val="80000"/>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pt-PT"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40882438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8F9CC-25F7-0C59-05AA-A2834A128100}"/>
              </a:ext>
            </a:extLst>
          </p:cNvPr>
          <p:cNvSpPr>
            <a:spLocks noGrp="1"/>
          </p:cNvSpPr>
          <p:nvPr>
            <p:ph type="title"/>
          </p:nvPr>
        </p:nvSpPr>
        <p:spPr/>
        <p:txBody>
          <a:bodyPr/>
          <a:lstStyle/>
          <a:p>
            <a:pPr algn="l"/>
            <a:r>
              <a:rPr lang="en-GB" b="1" i="0" dirty="0">
                <a:solidFill>
                  <a:srgbClr val="0F0F0F"/>
                </a:solidFill>
                <a:effectLst/>
                <a:highlight>
                  <a:srgbClr val="FFFFFF"/>
                </a:highlight>
                <a:latin typeface="Roboto" panose="02000000000000000000" pitchFamily="2" charset="0"/>
              </a:rPr>
              <a:t>Marshmallow Test</a:t>
            </a:r>
          </a:p>
        </p:txBody>
      </p:sp>
      <p:pic>
        <p:nvPicPr>
          <p:cNvPr id="7" name="Online Media 6" descr="The Marshmallow Test | Igniter Media | Church Video">
            <a:hlinkClick r:id="" action="ppaction://media"/>
            <a:extLst>
              <a:ext uri="{FF2B5EF4-FFF2-40B4-BE49-F238E27FC236}">
                <a16:creationId xmlns:a16="http://schemas.microsoft.com/office/drawing/2014/main" id="{41256060-A1ED-1AD0-7B3E-6EAF3AED432C}"/>
              </a:ext>
            </a:extLst>
          </p:cNvPr>
          <p:cNvPicPr>
            <a:picLocks noRot="1" noChangeAspect="1"/>
          </p:cNvPicPr>
          <p:nvPr>
            <a:videoFile r:link="rId1"/>
          </p:nvPr>
        </p:nvPicPr>
        <p:blipFill>
          <a:blip r:embed="rId4"/>
          <a:stretch>
            <a:fillRect/>
          </a:stretch>
        </p:blipFill>
        <p:spPr>
          <a:xfrm>
            <a:off x="3825792" y="2787346"/>
            <a:ext cx="16732415" cy="9453815"/>
          </a:xfrm>
          <a:prstGeom prst="rect">
            <a:avLst/>
          </a:prstGeom>
        </p:spPr>
      </p:pic>
    </p:spTree>
    <p:extLst>
      <p:ext uri="{BB962C8B-B14F-4D97-AF65-F5344CB8AC3E}">
        <p14:creationId xmlns:p14="http://schemas.microsoft.com/office/powerpoint/2010/main" val="3757751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Title 2"/>
          <p:cNvSpPr txBox="1">
            <a:spLocks noGrp="1"/>
          </p:cNvSpPr>
          <p:nvPr>
            <p:ph type="ctrTitle"/>
          </p:nvPr>
        </p:nvSpPr>
        <p:spPr>
          <a:prstGeom prst="rect">
            <a:avLst/>
          </a:prstGeom>
        </p:spPr>
        <p:txBody>
          <a:bodyPr/>
          <a:lstStyle>
            <a:lvl1pPr>
              <a:defRPr spc="-246"/>
            </a:lvl1pPr>
          </a:lstStyle>
          <a:p>
            <a:r>
              <a:rPr lang="en-GB" dirty="0"/>
              <a:t>Hyperbolic discounting</a:t>
            </a:r>
            <a:endParaRPr lang="en-GB" noProof="0" dirty="0"/>
          </a:p>
        </p:txBody>
      </p:sp>
      <p:sp>
        <p:nvSpPr>
          <p:cNvPr id="311" name="Subtitle 3"/>
          <p:cNvSpPr txBox="1">
            <a:spLocks noGrp="1"/>
          </p:cNvSpPr>
          <p:nvPr>
            <p:ph type="subTitle" sz="half" idx="1"/>
          </p:nvPr>
        </p:nvSpPr>
        <p:spPr>
          <a:xfrm>
            <a:off x="1201342" y="7223189"/>
            <a:ext cx="21998525" cy="5766669"/>
          </a:xfrm>
          <a:prstGeom prst="rect">
            <a:avLst/>
          </a:prstGeom>
        </p:spPr>
        <p:txBody>
          <a:bodyPr>
            <a:normAutofit/>
          </a:bodyPr>
          <a:lstStyle/>
          <a:p>
            <a:pPr>
              <a:lnSpc>
                <a:spcPct val="110000"/>
              </a:lnSpc>
              <a:spcAft>
                <a:spcPts val="2400"/>
              </a:spcAft>
            </a:pPr>
            <a:r>
              <a:rPr lang="en-GB" b="0" dirty="0"/>
              <a:t>Tendency for people to choose smaller, immediate rewards over larger, later rewards at a rate that declines over time (i.e. the discount rate decreases as the delay increases). This contrasts with exponential discounting, which assumes a constant discount rate over time and is often used in traditional economic models.</a:t>
            </a:r>
            <a:endParaRPr lang="en-GB" b="0" noProof="0" dirty="0"/>
          </a:p>
        </p:txBody>
      </p:sp>
    </p:spTree>
    <p:extLst>
      <p:ext uri="{BB962C8B-B14F-4D97-AF65-F5344CB8AC3E}">
        <p14:creationId xmlns:p14="http://schemas.microsoft.com/office/powerpoint/2010/main" val="214586054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D85C-5FFC-82EB-881A-08DA4F24DFEF}"/>
              </a:ext>
            </a:extLst>
          </p:cNvPr>
          <p:cNvSpPr>
            <a:spLocks noGrp="1"/>
          </p:cNvSpPr>
          <p:nvPr>
            <p:ph type="title"/>
          </p:nvPr>
        </p:nvSpPr>
        <p:spPr/>
        <p:txBody>
          <a:bodyPr/>
          <a:lstStyle/>
          <a:p>
            <a:r>
              <a:rPr lang="en-GB" dirty="0"/>
              <a:t>Hyperbolic discounting</a:t>
            </a:r>
          </a:p>
        </p:txBody>
      </p:sp>
      <p:sp>
        <p:nvSpPr>
          <p:cNvPr id="3" name="Text Placeholder 2">
            <a:extLst>
              <a:ext uri="{FF2B5EF4-FFF2-40B4-BE49-F238E27FC236}">
                <a16:creationId xmlns:a16="http://schemas.microsoft.com/office/drawing/2014/main" id="{0A733F3D-57F7-3049-4A25-43A8E2816D48}"/>
              </a:ext>
            </a:extLst>
          </p:cNvPr>
          <p:cNvSpPr>
            <a:spLocks noGrp="1"/>
          </p:cNvSpPr>
          <p:nvPr>
            <p:ph type="body" sz="quarter" idx="21"/>
          </p:nvPr>
        </p:nvSpPr>
        <p:spPr/>
        <p:txBody>
          <a:bodyPr>
            <a:normAutofit lnSpcReduction="10000"/>
          </a:bodyPr>
          <a:lstStyle/>
          <a:p>
            <a:r>
              <a:rPr lang="en-GB" sz="6000" b="1" dirty="0"/>
              <a:t>Temporal Preference</a:t>
            </a:r>
            <a:endParaRPr lang="en-GB" dirty="0"/>
          </a:p>
        </p:txBody>
      </p:sp>
      <p:sp>
        <p:nvSpPr>
          <p:cNvPr id="4" name="Text Placeholder 3">
            <a:extLst>
              <a:ext uri="{FF2B5EF4-FFF2-40B4-BE49-F238E27FC236}">
                <a16:creationId xmlns:a16="http://schemas.microsoft.com/office/drawing/2014/main" id="{54DE8C05-D52E-9A69-6106-17231FFC3E34}"/>
              </a:ext>
            </a:extLst>
          </p:cNvPr>
          <p:cNvSpPr>
            <a:spLocks noGrp="1"/>
          </p:cNvSpPr>
          <p:nvPr>
            <p:ph type="body" idx="1"/>
          </p:nvPr>
        </p:nvSpPr>
        <p:spPr/>
        <p:txBody>
          <a:bodyPr>
            <a:normAutofit/>
          </a:bodyPr>
          <a:lstStyle/>
          <a:p>
            <a:pPr marL="0" indent="0">
              <a:lnSpc>
                <a:spcPct val="120000"/>
              </a:lnSpc>
              <a:buNone/>
            </a:pPr>
            <a:r>
              <a:rPr lang="en-GB" sz="5400" dirty="0"/>
              <a:t>People prefer rewards that are closer in time and thus discount the value of delayed rewards more steeply if the delay is immediate or near-term rather than in the far future. </a:t>
            </a:r>
          </a:p>
          <a:p>
            <a:pPr marL="0" indent="0">
              <a:lnSpc>
                <a:spcPct val="120000"/>
              </a:lnSpc>
              <a:buNone/>
            </a:pPr>
            <a:r>
              <a:rPr lang="en-GB" sz="5400" dirty="0"/>
              <a:t>For example, someone might prefer receiving €50 today over €100 a year from now, but they might not prefer €50 in five years over €100 in six years, showing less of a preference for the immediate over the delayed, as the future becomes more distant.</a:t>
            </a:r>
          </a:p>
          <a:p>
            <a:pPr>
              <a:lnSpc>
                <a:spcPct val="120000"/>
              </a:lnSpc>
            </a:pPr>
            <a:endParaRPr lang="en-GB" sz="5400" dirty="0"/>
          </a:p>
        </p:txBody>
      </p:sp>
    </p:spTree>
    <p:extLst>
      <p:ext uri="{BB962C8B-B14F-4D97-AF65-F5344CB8AC3E}">
        <p14:creationId xmlns:p14="http://schemas.microsoft.com/office/powerpoint/2010/main" val="423399418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D85C-5FFC-82EB-881A-08DA4F24DFEF}"/>
              </a:ext>
            </a:extLst>
          </p:cNvPr>
          <p:cNvSpPr>
            <a:spLocks noGrp="1"/>
          </p:cNvSpPr>
          <p:nvPr>
            <p:ph type="title"/>
          </p:nvPr>
        </p:nvSpPr>
        <p:spPr/>
        <p:txBody>
          <a:bodyPr/>
          <a:lstStyle/>
          <a:p>
            <a:r>
              <a:rPr lang="en-GB" dirty="0"/>
              <a:t>Hyperbolic discounting</a:t>
            </a:r>
          </a:p>
        </p:txBody>
      </p:sp>
      <p:sp>
        <p:nvSpPr>
          <p:cNvPr id="3" name="Text Placeholder 2">
            <a:extLst>
              <a:ext uri="{FF2B5EF4-FFF2-40B4-BE49-F238E27FC236}">
                <a16:creationId xmlns:a16="http://schemas.microsoft.com/office/drawing/2014/main" id="{0A733F3D-57F7-3049-4A25-43A8E2816D48}"/>
              </a:ext>
            </a:extLst>
          </p:cNvPr>
          <p:cNvSpPr>
            <a:spLocks noGrp="1"/>
          </p:cNvSpPr>
          <p:nvPr>
            <p:ph type="body" sz="quarter" idx="21"/>
          </p:nvPr>
        </p:nvSpPr>
        <p:spPr/>
        <p:txBody>
          <a:bodyPr>
            <a:normAutofit lnSpcReduction="10000"/>
          </a:bodyPr>
          <a:lstStyle/>
          <a:p>
            <a:r>
              <a:rPr lang="en-GB" sz="6000" b="1" dirty="0"/>
              <a:t>Impact on decision-making</a:t>
            </a:r>
            <a:endParaRPr lang="en-GB" dirty="0"/>
          </a:p>
        </p:txBody>
      </p:sp>
      <p:sp>
        <p:nvSpPr>
          <p:cNvPr id="4" name="Text Placeholder 3">
            <a:extLst>
              <a:ext uri="{FF2B5EF4-FFF2-40B4-BE49-F238E27FC236}">
                <a16:creationId xmlns:a16="http://schemas.microsoft.com/office/drawing/2014/main" id="{54DE8C05-D52E-9A69-6106-17231FFC3E34}"/>
              </a:ext>
            </a:extLst>
          </p:cNvPr>
          <p:cNvSpPr>
            <a:spLocks noGrp="1"/>
          </p:cNvSpPr>
          <p:nvPr>
            <p:ph type="body" idx="1"/>
          </p:nvPr>
        </p:nvSpPr>
        <p:spPr/>
        <p:txBody>
          <a:bodyPr>
            <a:normAutofit fontScale="92500" lnSpcReduction="20000"/>
          </a:bodyPr>
          <a:lstStyle/>
          <a:p>
            <a:pPr>
              <a:lnSpc>
                <a:spcPct val="120000"/>
              </a:lnSpc>
            </a:pPr>
            <a:r>
              <a:rPr lang="en-GB" sz="5400" dirty="0"/>
              <a:t>Health: Eating chocolate now rather over maintaining a long-term healthy diet.</a:t>
            </a:r>
          </a:p>
          <a:p>
            <a:pPr>
              <a:lnSpc>
                <a:spcPct val="120000"/>
              </a:lnSpc>
            </a:pPr>
            <a:r>
              <a:rPr lang="en-GB" sz="5400" dirty="0"/>
              <a:t>Savings: Under-saving for retirement by preferring to spend money now rather than saving it for future financial security.</a:t>
            </a:r>
          </a:p>
          <a:p>
            <a:pPr>
              <a:lnSpc>
                <a:spcPct val="120000"/>
              </a:lnSpc>
            </a:pPr>
            <a:r>
              <a:rPr lang="en-GB" sz="5400" dirty="0"/>
              <a:t>Debt: Choosing to purchase on credit for immediate satisfaction, despite the long-term costs due to interest.</a:t>
            </a:r>
          </a:p>
          <a:p>
            <a:pPr>
              <a:lnSpc>
                <a:spcPct val="120000"/>
              </a:lnSpc>
            </a:pPr>
            <a:r>
              <a:rPr lang="en-GB" sz="5400" dirty="0"/>
              <a:t>Investment choices: Avoiding short-term market volatility discomfort even if it leads to higher long-term returns.</a:t>
            </a:r>
          </a:p>
        </p:txBody>
      </p:sp>
    </p:spTree>
    <p:extLst>
      <p:ext uri="{BB962C8B-B14F-4D97-AF65-F5344CB8AC3E}">
        <p14:creationId xmlns:p14="http://schemas.microsoft.com/office/powerpoint/2010/main" val="176288636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D85C-5FFC-82EB-881A-08DA4F24DFEF}"/>
              </a:ext>
            </a:extLst>
          </p:cNvPr>
          <p:cNvSpPr>
            <a:spLocks noGrp="1"/>
          </p:cNvSpPr>
          <p:nvPr>
            <p:ph type="title"/>
          </p:nvPr>
        </p:nvSpPr>
        <p:spPr/>
        <p:txBody>
          <a:bodyPr/>
          <a:lstStyle/>
          <a:p>
            <a:r>
              <a:rPr lang="en-GB" dirty="0"/>
              <a:t>Hyperbolic discounting &amp; Self-control</a:t>
            </a:r>
          </a:p>
        </p:txBody>
      </p:sp>
      <p:sp>
        <p:nvSpPr>
          <p:cNvPr id="3" name="Text Placeholder 2">
            <a:extLst>
              <a:ext uri="{FF2B5EF4-FFF2-40B4-BE49-F238E27FC236}">
                <a16:creationId xmlns:a16="http://schemas.microsoft.com/office/drawing/2014/main" id="{0A733F3D-57F7-3049-4A25-43A8E2816D48}"/>
              </a:ext>
            </a:extLst>
          </p:cNvPr>
          <p:cNvSpPr>
            <a:spLocks noGrp="1"/>
          </p:cNvSpPr>
          <p:nvPr>
            <p:ph type="body" sz="quarter" idx="21"/>
          </p:nvPr>
        </p:nvSpPr>
        <p:spPr/>
        <p:txBody>
          <a:bodyPr>
            <a:normAutofit/>
          </a:bodyPr>
          <a:lstStyle/>
          <a:p>
            <a:endParaRPr lang="en-GB" dirty="0"/>
          </a:p>
        </p:txBody>
      </p:sp>
      <p:sp>
        <p:nvSpPr>
          <p:cNvPr id="4" name="Text Placeholder 3">
            <a:extLst>
              <a:ext uri="{FF2B5EF4-FFF2-40B4-BE49-F238E27FC236}">
                <a16:creationId xmlns:a16="http://schemas.microsoft.com/office/drawing/2014/main" id="{54DE8C05-D52E-9A69-6106-17231FFC3E34}"/>
              </a:ext>
            </a:extLst>
          </p:cNvPr>
          <p:cNvSpPr>
            <a:spLocks noGrp="1"/>
          </p:cNvSpPr>
          <p:nvPr>
            <p:ph type="body" idx="1"/>
          </p:nvPr>
        </p:nvSpPr>
        <p:spPr/>
        <p:txBody>
          <a:bodyPr>
            <a:noAutofit/>
          </a:bodyPr>
          <a:lstStyle/>
          <a:p>
            <a:pPr>
              <a:lnSpc>
                <a:spcPct val="120000"/>
              </a:lnSpc>
            </a:pPr>
            <a:r>
              <a:rPr lang="en-GB" sz="4000" dirty="0"/>
              <a:t>Self-control is associated with higher health, wealth, and many other dimensions of human flourishing (Moffitt et al., 2011)</a:t>
            </a:r>
          </a:p>
          <a:p>
            <a:pPr>
              <a:lnSpc>
                <a:spcPct val="120000"/>
              </a:lnSpc>
            </a:pPr>
            <a:r>
              <a:rPr lang="en-GB" sz="4000" dirty="0"/>
              <a:t>Self-control failures contribute to a wide range of policy issues</a:t>
            </a:r>
          </a:p>
          <a:p>
            <a:pPr lvl="1">
              <a:lnSpc>
                <a:spcPct val="120000"/>
              </a:lnSpc>
            </a:pPr>
            <a:r>
              <a:rPr lang="en-GB" sz="3600" dirty="0"/>
              <a:t>Educational achievement (Duckworth et al., 2019)</a:t>
            </a:r>
          </a:p>
          <a:p>
            <a:pPr lvl="1">
              <a:lnSpc>
                <a:spcPct val="120000"/>
              </a:lnSpc>
            </a:pPr>
            <a:r>
              <a:rPr lang="en-GB" sz="3600" dirty="0"/>
              <a:t>Health (</a:t>
            </a:r>
            <a:r>
              <a:rPr lang="en-GB" sz="3600" dirty="0" err="1"/>
              <a:t>VanEpps</a:t>
            </a:r>
            <a:r>
              <a:rPr lang="en-GB" sz="3600" dirty="0"/>
              <a:t> et al., 2016)</a:t>
            </a:r>
          </a:p>
          <a:p>
            <a:pPr lvl="1">
              <a:lnSpc>
                <a:spcPct val="120000"/>
              </a:lnSpc>
            </a:pPr>
            <a:r>
              <a:rPr lang="en-GB" sz="3600" dirty="0"/>
              <a:t>Saving and investment decisions (</a:t>
            </a:r>
            <a:r>
              <a:rPr lang="en-GB" sz="3600" dirty="0" err="1"/>
              <a:t>Bernartzi</a:t>
            </a:r>
            <a:r>
              <a:rPr lang="en-GB" sz="3600" dirty="0"/>
              <a:t> and Thaler, 2013)</a:t>
            </a:r>
          </a:p>
          <a:p>
            <a:pPr>
              <a:lnSpc>
                <a:spcPct val="120000"/>
              </a:lnSpc>
            </a:pPr>
            <a:r>
              <a:rPr lang="en-GB" sz="4000" dirty="0"/>
              <a:t>Self-control problems are not easily corrected: failures often persist even people recognise them and resolve to act differently in the future (Norcross &amp; </a:t>
            </a:r>
            <a:r>
              <a:rPr lang="en-GB" sz="4000" dirty="0" err="1"/>
              <a:t>Vangarelli</a:t>
            </a:r>
            <a:r>
              <a:rPr lang="en-GB" sz="4000" dirty="0"/>
              <a:t>, 1988-1989)</a:t>
            </a:r>
          </a:p>
        </p:txBody>
      </p:sp>
    </p:spTree>
    <p:extLst>
      <p:ext uri="{BB962C8B-B14F-4D97-AF65-F5344CB8AC3E}">
        <p14:creationId xmlns:p14="http://schemas.microsoft.com/office/powerpoint/2010/main" val="299427438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Outline"/>
          <p:cNvSpPr txBox="1">
            <a:spLocks noGrp="1"/>
          </p:cNvSpPr>
          <p:nvPr>
            <p:ph type="title"/>
          </p:nvPr>
        </p:nvSpPr>
        <p:spPr>
          <a:prstGeom prst="rect">
            <a:avLst/>
          </a:prstGeom>
        </p:spPr>
        <p:txBody>
          <a:bodyPr/>
          <a:lstStyle/>
          <a:p>
            <a:r>
              <a:rPr lang="en-GB" noProof="0" dirty="0"/>
              <a:t>Outline</a:t>
            </a:r>
          </a:p>
        </p:txBody>
      </p:sp>
      <p:sp>
        <p:nvSpPr>
          <p:cNvPr id="207" name="Lesson 1"/>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GB" noProof="0" dirty="0"/>
              <a:t>Lesson 6 </a:t>
            </a:r>
          </a:p>
        </p:txBody>
      </p:sp>
      <p:sp>
        <p:nvSpPr>
          <p:cNvPr id="208" name="Expected Utility Theory…"/>
          <p:cNvSpPr txBox="1">
            <a:spLocks noGrp="1"/>
          </p:cNvSpPr>
          <p:nvPr>
            <p:ph type="body" idx="1"/>
          </p:nvPr>
        </p:nvSpPr>
        <p:spPr>
          <a:prstGeom prst="rect">
            <a:avLst/>
          </a:prstGeom>
        </p:spPr>
        <p:txBody>
          <a:bodyPr/>
          <a:lstStyle/>
          <a:p>
            <a:pPr marL="777875" indent="-777875">
              <a:lnSpc>
                <a:spcPct val="100000"/>
              </a:lnSpc>
              <a:buSzPct val="100000"/>
              <a:buAutoNum type="arabicPeriod"/>
              <a:defRPr sz="4200" b="1"/>
            </a:pPr>
            <a:r>
              <a:rPr lang="en-GB" noProof="0" dirty="0"/>
              <a:t>Assessment</a:t>
            </a:r>
          </a:p>
          <a:p>
            <a:pPr marL="777875" indent="-777875">
              <a:lnSpc>
                <a:spcPct val="100000"/>
              </a:lnSpc>
              <a:buSzPct val="100000"/>
              <a:buAutoNum type="arabicPeriod"/>
              <a:defRPr sz="4200" b="1"/>
            </a:pPr>
            <a:r>
              <a:rPr lang="en-GB" dirty="0"/>
              <a:t>How to write</a:t>
            </a:r>
            <a:endParaRPr lang="en-GB" noProof="0" dirty="0"/>
          </a:p>
          <a:p>
            <a:pPr marL="777875" indent="-777875">
              <a:lnSpc>
                <a:spcPct val="100000"/>
              </a:lnSpc>
              <a:buSzPct val="100000"/>
              <a:buAutoNum type="arabicPeriod"/>
              <a:defRPr sz="4200" b="1"/>
            </a:pPr>
            <a:r>
              <a:rPr lang="en-GB" dirty="0"/>
              <a:t>Cognitive biases: hyperbolic discounting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Assessment"/>
          <p:cNvSpPr txBox="1">
            <a:spLocks noGrp="1"/>
          </p:cNvSpPr>
          <p:nvPr>
            <p:ph type="title"/>
          </p:nvPr>
        </p:nvSpPr>
        <p:spPr>
          <a:prstGeom prst="rect">
            <a:avLst/>
          </a:prstGeom>
        </p:spPr>
        <p:txBody>
          <a:bodyPr/>
          <a:lstStyle/>
          <a:p>
            <a:r>
              <a:t>Assessment</a:t>
            </a:r>
          </a:p>
        </p:txBody>
      </p:sp>
      <p:sp>
        <p:nvSpPr>
          <p:cNvPr id="569" name="Essay"/>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Essay</a:t>
            </a:r>
          </a:p>
        </p:txBody>
      </p:sp>
      <p:sp>
        <p:nvSpPr>
          <p:cNvPr id="570" name="Write a note to a fund/pension manager or public policy official on the usefulness of behavioural finance/economics.…"/>
          <p:cNvSpPr txBox="1">
            <a:spLocks noGrp="1"/>
          </p:cNvSpPr>
          <p:nvPr>
            <p:ph type="body" idx="1"/>
          </p:nvPr>
        </p:nvSpPr>
        <p:spPr>
          <a:xfrm>
            <a:off x="1206500" y="3806125"/>
            <a:ext cx="21971000" cy="8256012"/>
          </a:xfrm>
          <a:prstGeom prst="rect">
            <a:avLst/>
          </a:prstGeom>
        </p:spPr>
        <p:txBody>
          <a:bodyPr>
            <a:normAutofit lnSpcReduction="10000"/>
          </a:bodyPr>
          <a:lstStyle/>
          <a:p>
            <a:pPr marL="432815" indent="-432815" defTabSz="1731220">
              <a:lnSpc>
                <a:spcPct val="120000"/>
              </a:lnSpc>
              <a:spcBef>
                <a:spcPts val="3100"/>
              </a:spcBef>
              <a:defRPr sz="3407"/>
            </a:pPr>
            <a:r>
              <a:rPr lang="en-GB" dirty="0"/>
              <a:t>Write a </a:t>
            </a:r>
            <a:r>
              <a:rPr lang="en-GB" b="1" dirty="0"/>
              <a:t>note to a fund/pension manager or public policy official</a:t>
            </a:r>
            <a:r>
              <a:rPr lang="en-GB" dirty="0"/>
              <a:t> on the usefulness of behavioural finance/economics. This can be a real person or organisation, or a made-up one. You should explain the context and background of the request in the introduction.</a:t>
            </a:r>
          </a:p>
          <a:p>
            <a:pPr marL="432815" indent="-432815" defTabSz="1731220">
              <a:lnSpc>
                <a:spcPct val="120000"/>
              </a:lnSpc>
              <a:spcBef>
                <a:spcPts val="3100"/>
              </a:spcBef>
              <a:defRPr sz="3407"/>
            </a:pPr>
            <a:r>
              <a:rPr lang="en-GB" dirty="0"/>
              <a:t>Pick a topic or specific behaviour (e.g. pensions, savings, stock-market trends, taxes, health, etc) where behavioural finance/economics principles are useful to understand it and can be applied to improve outcomes. Explain clearly what the problem is that you’re trying to solve. Provide statistics, evidence and illustrative examples.</a:t>
            </a:r>
          </a:p>
          <a:p>
            <a:pPr marL="432815" indent="-432815" defTabSz="1731220">
              <a:lnSpc>
                <a:spcPct val="120000"/>
              </a:lnSpc>
              <a:spcBef>
                <a:spcPts val="3100"/>
              </a:spcBef>
              <a:defRPr sz="3407"/>
            </a:pPr>
            <a:r>
              <a:rPr lang="en-GB" dirty="0"/>
              <a:t>Provide evidence from research on both the existence of the problem in general and the potential solutions you’re proposing. Important to translate the evidence from the research and explain how to apply it to the problem at hand.</a:t>
            </a:r>
          </a:p>
          <a:p>
            <a:pPr marL="432815" indent="-432815" defTabSz="1731220">
              <a:lnSpc>
                <a:spcPct val="120000"/>
              </a:lnSpc>
              <a:spcBef>
                <a:spcPts val="3100"/>
              </a:spcBef>
              <a:defRPr sz="3407"/>
            </a:pPr>
            <a:r>
              <a:rPr lang="en-GB" dirty="0"/>
              <a:t>What’s the issue? Why does it happen? How can a behavioural perspective help to understand </a:t>
            </a:r>
            <a:r>
              <a:rPr lang="en-GB" i="1" dirty="0"/>
              <a:t>and </a:t>
            </a:r>
            <a:r>
              <a:rPr lang="en-GB" dirty="0"/>
              <a:t>tackle it? What’s the evidence behind this? What are the limitations of a behavioural approach?</a:t>
            </a:r>
          </a:p>
        </p:txBody>
      </p:sp>
    </p:spTree>
    <p:extLst>
      <p:ext uri="{BB962C8B-B14F-4D97-AF65-F5344CB8AC3E}">
        <p14:creationId xmlns:p14="http://schemas.microsoft.com/office/powerpoint/2010/main" val="37550395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 name="Assessment"/>
          <p:cNvSpPr txBox="1">
            <a:spLocks noGrp="1"/>
          </p:cNvSpPr>
          <p:nvPr>
            <p:ph type="title"/>
          </p:nvPr>
        </p:nvSpPr>
        <p:spPr>
          <a:prstGeom prst="rect">
            <a:avLst/>
          </a:prstGeom>
        </p:spPr>
        <p:txBody>
          <a:bodyPr/>
          <a:lstStyle/>
          <a:p>
            <a:r>
              <a:t>Assessment</a:t>
            </a:r>
          </a:p>
        </p:txBody>
      </p:sp>
      <p:sp>
        <p:nvSpPr>
          <p:cNvPr id="569" name="Essay"/>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Essay</a:t>
            </a:r>
          </a:p>
        </p:txBody>
      </p:sp>
      <p:sp>
        <p:nvSpPr>
          <p:cNvPr id="570" name="Write a note to a fund/pension manager or public policy official on the usefulness of behavioural finance/economics.…"/>
          <p:cNvSpPr txBox="1">
            <a:spLocks noGrp="1"/>
          </p:cNvSpPr>
          <p:nvPr>
            <p:ph type="body" idx="1"/>
          </p:nvPr>
        </p:nvSpPr>
        <p:spPr>
          <a:xfrm>
            <a:off x="1206500" y="3806125"/>
            <a:ext cx="21971000" cy="8256012"/>
          </a:xfrm>
          <a:prstGeom prst="rect">
            <a:avLst/>
          </a:prstGeom>
        </p:spPr>
        <p:txBody>
          <a:bodyPr>
            <a:normAutofit/>
          </a:bodyPr>
          <a:lstStyle/>
          <a:p>
            <a:pPr marL="432815" indent="-432815" defTabSz="1731220">
              <a:lnSpc>
                <a:spcPct val="120000"/>
              </a:lnSpc>
              <a:spcBef>
                <a:spcPts val="3100"/>
              </a:spcBef>
              <a:defRPr sz="3407"/>
            </a:pPr>
            <a:r>
              <a:rPr lang="en-GB" dirty="0"/>
              <a:t>You can use </a:t>
            </a:r>
            <a:r>
              <a:rPr lang="en-GB" dirty="0" err="1"/>
              <a:t>ChatGPT</a:t>
            </a:r>
            <a:r>
              <a:rPr lang="en-GB" dirty="0"/>
              <a:t>. As result, the expected standard is higher than a normal essay (think of it as an open book exam). But also note that </a:t>
            </a:r>
            <a:r>
              <a:rPr lang="en-GB" dirty="0" err="1"/>
              <a:t>ChatGPT</a:t>
            </a:r>
            <a:r>
              <a:rPr lang="en-GB" dirty="0"/>
              <a:t> is sometimes wrong. If you hand a note at the level that </a:t>
            </a:r>
            <a:r>
              <a:rPr lang="en-GB" dirty="0" err="1"/>
              <a:t>ChatGPT</a:t>
            </a:r>
            <a:r>
              <a:rPr lang="en-GB" dirty="0"/>
              <a:t> 3.5 can produce you will fail. </a:t>
            </a:r>
          </a:p>
          <a:p>
            <a:pPr marL="432815" indent="-432815" defTabSz="1731220">
              <a:lnSpc>
                <a:spcPct val="120000"/>
              </a:lnSpc>
              <a:spcBef>
                <a:spcPts val="3100"/>
              </a:spcBef>
              <a:defRPr sz="3407"/>
            </a:pPr>
            <a:r>
              <a:rPr lang="en-GB" dirty="0"/>
              <a:t>Needs to be referenced. You pick the style but needs to be consistent.</a:t>
            </a:r>
          </a:p>
          <a:p>
            <a:pPr marL="432815" indent="-432815" defTabSz="1731220">
              <a:lnSpc>
                <a:spcPct val="120000"/>
              </a:lnSpc>
              <a:spcBef>
                <a:spcPts val="3100"/>
              </a:spcBef>
              <a:defRPr sz="3407"/>
            </a:pPr>
            <a:r>
              <a:rPr lang="en-GB" dirty="0"/>
              <a:t>Portuguese or English.</a:t>
            </a:r>
          </a:p>
          <a:p>
            <a:pPr marL="432815" indent="-432815" defTabSz="1731220">
              <a:lnSpc>
                <a:spcPct val="120000"/>
              </a:lnSpc>
              <a:spcBef>
                <a:spcPts val="3100"/>
              </a:spcBef>
              <a:defRPr sz="3407"/>
            </a:pPr>
            <a:r>
              <a:rPr lang="en-GB" dirty="0"/>
              <a:t>Maximum 1500 words. Be concise and avoid repetitions. You will be penalised for repetition and for going over the word limit.</a:t>
            </a:r>
          </a:p>
          <a:p>
            <a:pPr marL="432815" indent="-432815" defTabSz="1731220">
              <a:lnSpc>
                <a:spcPct val="120000"/>
              </a:lnSpc>
              <a:spcBef>
                <a:spcPts val="3100"/>
              </a:spcBef>
              <a:defRPr sz="3407"/>
            </a:pPr>
            <a:r>
              <a:rPr lang="en-GB" dirty="0"/>
              <a:t>Due by 2nd June</a:t>
            </a:r>
          </a:p>
        </p:txBody>
      </p:sp>
    </p:spTree>
    <p:extLst>
      <p:ext uri="{BB962C8B-B14F-4D97-AF65-F5344CB8AC3E}">
        <p14:creationId xmlns:p14="http://schemas.microsoft.com/office/powerpoint/2010/main" val="235537192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7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D85C-5FFC-82EB-881A-08DA4F24DFEF}"/>
              </a:ext>
            </a:extLst>
          </p:cNvPr>
          <p:cNvSpPr>
            <a:spLocks noGrp="1"/>
          </p:cNvSpPr>
          <p:nvPr>
            <p:ph type="title"/>
          </p:nvPr>
        </p:nvSpPr>
        <p:spPr/>
        <p:txBody>
          <a:bodyPr/>
          <a:lstStyle/>
          <a:p>
            <a:r>
              <a:rPr lang="en-GB" dirty="0"/>
              <a:t>How to write a policy note</a:t>
            </a:r>
          </a:p>
        </p:txBody>
      </p:sp>
      <p:sp>
        <p:nvSpPr>
          <p:cNvPr id="3" name="Text Placeholder 2">
            <a:extLst>
              <a:ext uri="{FF2B5EF4-FFF2-40B4-BE49-F238E27FC236}">
                <a16:creationId xmlns:a16="http://schemas.microsoft.com/office/drawing/2014/main" id="{0A733F3D-57F7-3049-4A25-43A8E2816D48}"/>
              </a:ext>
            </a:extLst>
          </p:cNvPr>
          <p:cNvSpPr>
            <a:spLocks noGrp="1"/>
          </p:cNvSpPr>
          <p:nvPr>
            <p:ph type="body" sz="quarter" idx="21"/>
          </p:nvPr>
        </p:nvSpPr>
        <p:spPr/>
        <p:txBody>
          <a:bodyPr>
            <a:normAutofit/>
          </a:bodyPr>
          <a:lstStyle/>
          <a:p>
            <a:r>
              <a:rPr lang="en-GB" dirty="0"/>
              <a:t>Tips</a:t>
            </a:r>
          </a:p>
        </p:txBody>
      </p:sp>
      <p:sp>
        <p:nvSpPr>
          <p:cNvPr id="4" name="Text Placeholder 3">
            <a:extLst>
              <a:ext uri="{FF2B5EF4-FFF2-40B4-BE49-F238E27FC236}">
                <a16:creationId xmlns:a16="http://schemas.microsoft.com/office/drawing/2014/main" id="{54DE8C05-D52E-9A69-6106-17231FFC3E34}"/>
              </a:ext>
            </a:extLst>
          </p:cNvPr>
          <p:cNvSpPr>
            <a:spLocks noGrp="1"/>
          </p:cNvSpPr>
          <p:nvPr>
            <p:ph type="body" idx="1"/>
          </p:nvPr>
        </p:nvSpPr>
        <p:spPr>
          <a:xfrm>
            <a:off x="964453" y="4380488"/>
            <a:ext cx="21626606" cy="8256012"/>
          </a:xfrm>
        </p:spPr>
        <p:txBody>
          <a:bodyPr>
            <a:normAutofit/>
          </a:bodyPr>
          <a:lstStyle/>
          <a:p>
            <a:pPr marL="0" indent="0">
              <a:lnSpc>
                <a:spcPct val="140000"/>
              </a:lnSpc>
              <a:buNone/>
            </a:pPr>
            <a:r>
              <a:rPr lang="en-GB" sz="5400" dirty="0"/>
              <a:t>1. Give predictions about the impact of interventions. If suggesting multiple things make it very clear which you think will have the biggest impact. This can be with RAG ratings or percentages, e.g. “If you alter the content of the comms it might increase uptake by 2%pp, but if you default people into savings it would be more like 15%pp”.</a:t>
            </a:r>
          </a:p>
          <a:p>
            <a:pPr marL="0" indent="0">
              <a:lnSpc>
                <a:spcPct val="140000"/>
              </a:lnSpc>
              <a:buNone/>
            </a:pPr>
            <a:endParaRPr lang="en-GB" sz="5400" dirty="0"/>
          </a:p>
          <a:p>
            <a:pPr marL="0" indent="0">
              <a:lnSpc>
                <a:spcPct val="140000"/>
              </a:lnSpc>
              <a:buNone/>
            </a:pPr>
            <a:endParaRPr lang="en-GB" sz="5400" dirty="0"/>
          </a:p>
        </p:txBody>
      </p:sp>
    </p:spTree>
    <p:extLst>
      <p:ext uri="{BB962C8B-B14F-4D97-AF65-F5344CB8AC3E}">
        <p14:creationId xmlns:p14="http://schemas.microsoft.com/office/powerpoint/2010/main" val="32894862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D85C-5FFC-82EB-881A-08DA4F24DFEF}"/>
              </a:ext>
            </a:extLst>
          </p:cNvPr>
          <p:cNvSpPr>
            <a:spLocks noGrp="1"/>
          </p:cNvSpPr>
          <p:nvPr>
            <p:ph type="title"/>
          </p:nvPr>
        </p:nvSpPr>
        <p:spPr/>
        <p:txBody>
          <a:bodyPr/>
          <a:lstStyle/>
          <a:p>
            <a:r>
              <a:rPr lang="en-GB" dirty="0"/>
              <a:t>How to write a policy note</a:t>
            </a:r>
          </a:p>
        </p:txBody>
      </p:sp>
      <p:sp>
        <p:nvSpPr>
          <p:cNvPr id="3" name="Text Placeholder 2">
            <a:extLst>
              <a:ext uri="{FF2B5EF4-FFF2-40B4-BE49-F238E27FC236}">
                <a16:creationId xmlns:a16="http://schemas.microsoft.com/office/drawing/2014/main" id="{0A733F3D-57F7-3049-4A25-43A8E2816D48}"/>
              </a:ext>
            </a:extLst>
          </p:cNvPr>
          <p:cNvSpPr>
            <a:spLocks noGrp="1"/>
          </p:cNvSpPr>
          <p:nvPr>
            <p:ph type="body" sz="quarter" idx="21"/>
          </p:nvPr>
        </p:nvSpPr>
        <p:spPr/>
        <p:txBody>
          <a:bodyPr>
            <a:normAutofit/>
          </a:bodyPr>
          <a:lstStyle/>
          <a:p>
            <a:r>
              <a:rPr lang="en-GB" dirty="0"/>
              <a:t>Tips</a:t>
            </a:r>
          </a:p>
        </p:txBody>
      </p:sp>
      <p:sp>
        <p:nvSpPr>
          <p:cNvPr id="4" name="Text Placeholder 3">
            <a:extLst>
              <a:ext uri="{FF2B5EF4-FFF2-40B4-BE49-F238E27FC236}">
                <a16:creationId xmlns:a16="http://schemas.microsoft.com/office/drawing/2014/main" id="{54DE8C05-D52E-9A69-6106-17231FFC3E34}"/>
              </a:ext>
            </a:extLst>
          </p:cNvPr>
          <p:cNvSpPr>
            <a:spLocks noGrp="1"/>
          </p:cNvSpPr>
          <p:nvPr>
            <p:ph type="body" idx="1"/>
          </p:nvPr>
        </p:nvSpPr>
        <p:spPr>
          <a:xfrm>
            <a:off x="964453" y="4380488"/>
            <a:ext cx="21626606" cy="8256012"/>
          </a:xfrm>
        </p:spPr>
        <p:txBody>
          <a:bodyPr>
            <a:normAutofit/>
          </a:bodyPr>
          <a:lstStyle/>
          <a:p>
            <a:pPr marL="0" indent="0">
              <a:lnSpc>
                <a:spcPct val="140000"/>
              </a:lnSpc>
              <a:buNone/>
            </a:pPr>
            <a:r>
              <a:rPr lang="en-GB" sz="5400" dirty="0"/>
              <a:t>2. Play-back the numbers to people to make the scope explicit. Sketching out the maths underlying a policy problem can clarify how big a deal something is (or is not), e.g. “If we increase take up of weight management services by 30% that would be an extra 10,000 people per year. Of these we’d expect about 5,000 to lose significant weight. Currently there are 20,000,000 overweight individuals in the UK so that’s about 0.03% of the potential target group.”</a:t>
            </a:r>
          </a:p>
          <a:p>
            <a:pPr marL="0" indent="0">
              <a:lnSpc>
                <a:spcPct val="140000"/>
              </a:lnSpc>
              <a:buNone/>
            </a:pPr>
            <a:endParaRPr lang="en-GB" sz="5400" dirty="0"/>
          </a:p>
          <a:p>
            <a:pPr marL="0" indent="0">
              <a:lnSpc>
                <a:spcPct val="140000"/>
              </a:lnSpc>
              <a:buNone/>
            </a:pPr>
            <a:endParaRPr lang="en-GB" sz="5400" dirty="0"/>
          </a:p>
          <a:p>
            <a:pPr marL="0" indent="0">
              <a:lnSpc>
                <a:spcPct val="140000"/>
              </a:lnSpc>
              <a:buNone/>
            </a:pPr>
            <a:endParaRPr lang="en-GB" sz="5400" dirty="0"/>
          </a:p>
        </p:txBody>
      </p:sp>
    </p:spTree>
    <p:extLst>
      <p:ext uri="{BB962C8B-B14F-4D97-AF65-F5344CB8AC3E}">
        <p14:creationId xmlns:p14="http://schemas.microsoft.com/office/powerpoint/2010/main" val="262074158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D85C-5FFC-82EB-881A-08DA4F24DFEF}"/>
              </a:ext>
            </a:extLst>
          </p:cNvPr>
          <p:cNvSpPr>
            <a:spLocks noGrp="1"/>
          </p:cNvSpPr>
          <p:nvPr>
            <p:ph type="title"/>
          </p:nvPr>
        </p:nvSpPr>
        <p:spPr/>
        <p:txBody>
          <a:bodyPr/>
          <a:lstStyle/>
          <a:p>
            <a:r>
              <a:rPr lang="en-GB" dirty="0"/>
              <a:t>How to write a policy note</a:t>
            </a:r>
          </a:p>
        </p:txBody>
      </p:sp>
      <p:sp>
        <p:nvSpPr>
          <p:cNvPr id="3" name="Text Placeholder 2">
            <a:extLst>
              <a:ext uri="{FF2B5EF4-FFF2-40B4-BE49-F238E27FC236}">
                <a16:creationId xmlns:a16="http://schemas.microsoft.com/office/drawing/2014/main" id="{0A733F3D-57F7-3049-4A25-43A8E2816D48}"/>
              </a:ext>
            </a:extLst>
          </p:cNvPr>
          <p:cNvSpPr>
            <a:spLocks noGrp="1"/>
          </p:cNvSpPr>
          <p:nvPr>
            <p:ph type="body" sz="quarter" idx="21"/>
          </p:nvPr>
        </p:nvSpPr>
        <p:spPr/>
        <p:txBody>
          <a:bodyPr>
            <a:normAutofit/>
          </a:bodyPr>
          <a:lstStyle/>
          <a:p>
            <a:r>
              <a:rPr lang="en-GB" dirty="0"/>
              <a:t>Tips</a:t>
            </a:r>
          </a:p>
        </p:txBody>
      </p:sp>
      <p:sp>
        <p:nvSpPr>
          <p:cNvPr id="4" name="Text Placeholder 3">
            <a:extLst>
              <a:ext uri="{FF2B5EF4-FFF2-40B4-BE49-F238E27FC236}">
                <a16:creationId xmlns:a16="http://schemas.microsoft.com/office/drawing/2014/main" id="{54DE8C05-D52E-9A69-6106-17231FFC3E34}"/>
              </a:ext>
            </a:extLst>
          </p:cNvPr>
          <p:cNvSpPr>
            <a:spLocks noGrp="1"/>
          </p:cNvSpPr>
          <p:nvPr>
            <p:ph type="body" idx="1"/>
          </p:nvPr>
        </p:nvSpPr>
        <p:spPr>
          <a:xfrm>
            <a:off x="964453" y="4380488"/>
            <a:ext cx="21626606" cy="8256012"/>
          </a:xfrm>
        </p:spPr>
        <p:txBody>
          <a:bodyPr>
            <a:normAutofit/>
          </a:bodyPr>
          <a:lstStyle/>
          <a:p>
            <a:pPr marL="0" indent="0">
              <a:lnSpc>
                <a:spcPct val="140000"/>
              </a:lnSpc>
              <a:buNone/>
            </a:pPr>
            <a:r>
              <a:rPr lang="en-GB" sz="5400" dirty="0"/>
              <a:t>3. Interpret evidence, including what things don't tell you. Most people don’t have a formal background in research methodology or statistics. Bear this in mind when drawing out your conclusions so they don’t just look like your personal opinion, e.g. “While these results look impressive, this study only includes people who actively sought out a </a:t>
            </a:r>
            <a:r>
              <a:rPr lang="en-GB" sz="5400" dirty="0" err="1"/>
              <a:t>weightloss</a:t>
            </a:r>
            <a:r>
              <a:rPr lang="en-GB" sz="5400" dirty="0"/>
              <a:t> programme. We shouldn’t assume people who are asked to take part by their GP would be as successful.”</a:t>
            </a:r>
          </a:p>
          <a:p>
            <a:pPr marL="0" indent="0">
              <a:lnSpc>
                <a:spcPct val="140000"/>
              </a:lnSpc>
              <a:buNone/>
            </a:pPr>
            <a:endParaRPr lang="en-GB" sz="5400" dirty="0"/>
          </a:p>
          <a:p>
            <a:pPr marL="0" indent="0">
              <a:lnSpc>
                <a:spcPct val="140000"/>
              </a:lnSpc>
              <a:buNone/>
            </a:pPr>
            <a:endParaRPr lang="en-GB" sz="5400" dirty="0"/>
          </a:p>
          <a:p>
            <a:pPr marL="0" indent="0">
              <a:lnSpc>
                <a:spcPct val="140000"/>
              </a:lnSpc>
              <a:buNone/>
            </a:pPr>
            <a:endParaRPr lang="en-GB" sz="5400" dirty="0"/>
          </a:p>
          <a:p>
            <a:pPr marL="0" indent="0">
              <a:lnSpc>
                <a:spcPct val="140000"/>
              </a:lnSpc>
              <a:buNone/>
            </a:pPr>
            <a:endParaRPr lang="en-GB" sz="5400" dirty="0"/>
          </a:p>
        </p:txBody>
      </p:sp>
    </p:spTree>
    <p:extLst>
      <p:ext uri="{BB962C8B-B14F-4D97-AF65-F5344CB8AC3E}">
        <p14:creationId xmlns:p14="http://schemas.microsoft.com/office/powerpoint/2010/main" val="14574651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8F9CC-25F7-0C59-05AA-A2834A128100}"/>
              </a:ext>
            </a:extLst>
          </p:cNvPr>
          <p:cNvSpPr>
            <a:spLocks noGrp="1"/>
          </p:cNvSpPr>
          <p:nvPr>
            <p:ph type="title"/>
          </p:nvPr>
        </p:nvSpPr>
        <p:spPr/>
        <p:txBody>
          <a:bodyPr/>
          <a:lstStyle/>
          <a:p>
            <a:pPr algn="l"/>
            <a:r>
              <a:rPr lang="en-GB" b="1" i="0" dirty="0">
                <a:solidFill>
                  <a:srgbClr val="0F0F0F"/>
                </a:solidFill>
                <a:effectLst/>
                <a:highlight>
                  <a:srgbClr val="FFFFFF"/>
                </a:highlight>
                <a:latin typeface="Roboto" panose="02000000000000000000" pitchFamily="2" charset="0"/>
              </a:rPr>
              <a:t>Words that matter - Talk</a:t>
            </a:r>
          </a:p>
        </p:txBody>
      </p:sp>
      <p:sp>
        <p:nvSpPr>
          <p:cNvPr id="4" name="Text Placeholder 3">
            <a:extLst>
              <a:ext uri="{FF2B5EF4-FFF2-40B4-BE49-F238E27FC236}">
                <a16:creationId xmlns:a16="http://schemas.microsoft.com/office/drawing/2014/main" id="{CDC46AD7-707A-DE33-72DF-5F6F03A874CB}"/>
              </a:ext>
            </a:extLst>
          </p:cNvPr>
          <p:cNvSpPr>
            <a:spLocks noGrp="1"/>
          </p:cNvSpPr>
          <p:nvPr>
            <p:ph type="body" idx="1"/>
          </p:nvPr>
        </p:nvSpPr>
        <p:spPr>
          <a:xfrm>
            <a:off x="1206500" y="2802194"/>
            <a:ext cx="21971000" cy="9702322"/>
          </a:xfrm>
        </p:spPr>
        <p:txBody>
          <a:bodyPr>
            <a:normAutofit/>
          </a:bodyPr>
          <a:lstStyle/>
          <a:p>
            <a:pPr marL="12700" lvl="0" indent="0" algn="ctr" rtl="0">
              <a:lnSpc>
                <a:spcPct val="120000"/>
              </a:lnSpc>
              <a:spcBef>
                <a:spcPts val="0"/>
              </a:spcBef>
              <a:spcAft>
                <a:spcPts val="1000"/>
              </a:spcAft>
              <a:buClr>
                <a:srgbClr val="000000"/>
              </a:buClr>
              <a:buSzPct val="100000"/>
              <a:buNone/>
            </a:pPr>
            <a:endParaRPr lang="en-GB" sz="8000" b="1" dirty="0"/>
          </a:p>
          <a:p>
            <a:pPr marL="12700" lvl="0" indent="0" algn="ctr" rtl="0">
              <a:lnSpc>
                <a:spcPct val="120000"/>
              </a:lnSpc>
              <a:spcBef>
                <a:spcPts val="0"/>
              </a:spcBef>
              <a:spcAft>
                <a:spcPts val="1000"/>
              </a:spcAft>
              <a:buClr>
                <a:srgbClr val="000000"/>
              </a:buClr>
              <a:buSzPct val="100000"/>
              <a:buNone/>
            </a:pPr>
            <a:endParaRPr lang="en-GB" sz="8000" b="1" dirty="0"/>
          </a:p>
          <a:p>
            <a:pPr marL="12700" lvl="0" indent="0" algn="ctr" rtl="0">
              <a:lnSpc>
                <a:spcPct val="120000"/>
              </a:lnSpc>
              <a:spcBef>
                <a:spcPts val="0"/>
              </a:spcBef>
              <a:spcAft>
                <a:spcPts val="1000"/>
              </a:spcAft>
              <a:buClr>
                <a:srgbClr val="000000"/>
              </a:buClr>
              <a:buSzPct val="100000"/>
              <a:buNone/>
            </a:pPr>
            <a:r>
              <a:rPr lang="en-GB" sz="8000" b="1" dirty="0"/>
              <a:t>Video</a:t>
            </a:r>
          </a:p>
          <a:p>
            <a:pPr marL="927100" lvl="0" indent="-914400" algn="l" rtl="0">
              <a:lnSpc>
                <a:spcPct val="120000"/>
              </a:lnSpc>
              <a:spcBef>
                <a:spcPts val="0"/>
              </a:spcBef>
              <a:spcAft>
                <a:spcPts val="1000"/>
              </a:spcAft>
              <a:buClr>
                <a:srgbClr val="000000"/>
              </a:buClr>
              <a:buSzPct val="100000"/>
              <a:buFont typeface="+mj-lt"/>
              <a:buAutoNum type="arabicPeriod" startAt="8"/>
            </a:pPr>
            <a:endParaRPr lang="en-GB" sz="4000" dirty="0"/>
          </a:p>
        </p:txBody>
      </p:sp>
      <p:pic>
        <p:nvPicPr>
          <p:cNvPr id="3" name="Online Media 2" descr="BX2015: Words that matter">
            <a:hlinkClick r:id="" action="ppaction://media"/>
            <a:extLst>
              <a:ext uri="{FF2B5EF4-FFF2-40B4-BE49-F238E27FC236}">
                <a16:creationId xmlns:a16="http://schemas.microsoft.com/office/drawing/2014/main" id="{E12E7843-2529-10BF-FCD4-14DB948466FD}"/>
              </a:ext>
            </a:extLst>
          </p:cNvPr>
          <p:cNvPicPr>
            <a:picLocks noRot="1" noChangeAspect="1"/>
          </p:cNvPicPr>
          <p:nvPr>
            <a:videoFile r:link="rId1"/>
          </p:nvPr>
        </p:nvPicPr>
        <p:blipFill>
          <a:blip r:embed="rId4"/>
          <a:stretch>
            <a:fillRect/>
          </a:stretch>
        </p:blipFill>
        <p:spPr>
          <a:xfrm>
            <a:off x="3207535" y="2802194"/>
            <a:ext cx="17968930" cy="10152446"/>
          </a:xfrm>
          <a:prstGeom prst="rect">
            <a:avLst/>
          </a:prstGeom>
        </p:spPr>
      </p:pic>
    </p:spTree>
    <p:extLst>
      <p:ext uri="{BB962C8B-B14F-4D97-AF65-F5344CB8AC3E}">
        <p14:creationId xmlns:p14="http://schemas.microsoft.com/office/powerpoint/2010/main" val="69038278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8F9CC-25F7-0C59-05AA-A2834A128100}"/>
              </a:ext>
            </a:extLst>
          </p:cNvPr>
          <p:cNvSpPr>
            <a:spLocks noGrp="1"/>
          </p:cNvSpPr>
          <p:nvPr>
            <p:ph type="title"/>
          </p:nvPr>
        </p:nvSpPr>
        <p:spPr/>
        <p:txBody>
          <a:bodyPr/>
          <a:lstStyle/>
          <a:p>
            <a:r>
              <a:rPr lang="en-GB" dirty="0"/>
              <a:t>Steven </a:t>
            </a:r>
            <a:r>
              <a:rPr lang="en-GB" dirty="0" err="1"/>
              <a:t>Pinker’s</a:t>
            </a:r>
            <a:r>
              <a:rPr lang="en-GB" dirty="0"/>
              <a:t> rules for effective writing </a:t>
            </a:r>
          </a:p>
        </p:txBody>
      </p:sp>
      <p:sp>
        <p:nvSpPr>
          <p:cNvPr id="4" name="Text Placeholder 3">
            <a:extLst>
              <a:ext uri="{FF2B5EF4-FFF2-40B4-BE49-F238E27FC236}">
                <a16:creationId xmlns:a16="http://schemas.microsoft.com/office/drawing/2014/main" id="{CDC46AD7-707A-DE33-72DF-5F6F03A874CB}"/>
              </a:ext>
            </a:extLst>
          </p:cNvPr>
          <p:cNvSpPr>
            <a:spLocks noGrp="1"/>
          </p:cNvSpPr>
          <p:nvPr>
            <p:ph type="body" idx="1"/>
          </p:nvPr>
        </p:nvSpPr>
        <p:spPr>
          <a:xfrm>
            <a:off x="1206500" y="2802194"/>
            <a:ext cx="21971000" cy="9702322"/>
          </a:xfrm>
        </p:spPr>
        <p:txBody>
          <a:bodyPr>
            <a:normAutofit fontScale="92500"/>
          </a:bodyPr>
          <a:lstStyle/>
          <a:p>
            <a:pPr marL="927100" lvl="0" indent="-914400" algn="l" rtl="0">
              <a:lnSpc>
                <a:spcPct val="120000"/>
              </a:lnSpc>
              <a:spcBef>
                <a:spcPts val="0"/>
              </a:spcBef>
              <a:spcAft>
                <a:spcPts val="1000"/>
              </a:spcAft>
              <a:buClr>
                <a:srgbClr val="000000"/>
              </a:buClr>
              <a:buSzPct val="100000"/>
              <a:buFont typeface="+mj-lt"/>
              <a:buAutoNum type="arabicPeriod"/>
            </a:pPr>
            <a:r>
              <a:rPr lang="en-GB" sz="4000" dirty="0"/>
              <a:t>Reverse-engineer what you read. If it feels like good writing, what makes it good? If it’s awful, why? </a:t>
            </a:r>
          </a:p>
          <a:p>
            <a:pPr marL="927100" lvl="0" indent="-914400" algn="l" rtl="0">
              <a:lnSpc>
                <a:spcPct val="120000"/>
              </a:lnSpc>
              <a:spcBef>
                <a:spcPts val="280"/>
              </a:spcBef>
              <a:spcAft>
                <a:spcPts val="1000"/>
              </a:spcAft>
              <a:buClr>
                <a:srgbClr val="000000"/>
              </a:buClr>
              <a:buSzPct val="100000"/>
              <a:buFont typeface="+mj-lt"/>
              <a:buAutoNum type="arabicPeriod"/>
            </a:pPr>
            <a:r>
              <a:rPr lang="en-GB" sz="4000" dirty="0"/>
              <a:t>Prose is a window onto the world. Let your readers see what you are seeing by using visual, concrete language.</a:t>
            </a:r>
          </a:p>
          <a:p>
            <a:pPr marL="927100" lvl="0" indent="-914400" algn="l" rtl="0">
              <a:lnSpc>
                <a:spcPct val="120000"/>
              </a:lnSpc>
              <a:spcBef>
                <a:spcPts val="280"/>
              </a:spcBef>
              <a:spcAft>
                <a:spcPts val="1000"/>
              </a:spcAft>
              <a:buClr>
                <a:srgbClr val="000000"/>
              </a:buClr>
              <a:buSzPct val="100000"/>
              <a:buFont typeface="+mj-lt"/>
              <a:buAutoNum type="arabicPeriod"/>
            </a:pPr>
            <a:r>
              <a:rPr lang="en-GB" sz="4000" dirty="0"/>
              <a:t>Don’t go meta. Minimize concepts about concepts, like “approach, assumption, concept, condition, context, framework, issue, level, model, perspective, process, range, role, strategy, tendency,” and “variable.”</a:t>
            </a:r>
          </a:p>
          <a:p>
            <a:pPr marL="927100" lvl="0" indent="-914400" algn="l" rtl="0">
              <a:lnSpc>
                <a:spcPct val="120000"/>
              </a:lnSpc>
              <a:spcBef>
                <a:spcPts val="280"/>
              </a:spcBef>
              <a:spcAft>
                <a:spcPts val="1000"/>
              </a:spcAft>
              <a:buClr>
                <a:srgbClr val="000000"/>
              </a:buClr>
              <a:buSzPct val="100000"/>
              <a:buFont typeface="+mj-lt"/>
              <a:buAutoNum type="arabicPeriod"/>
            </a:pPr>
            <a:r>
              <a:rPr lang="en-GB" sz="4000" dirty="0"/>
              <a:t>Let verbs be verbs. “Appear,” not “make an appearance.”</a:t>
            </a:r>
          </a:p>
          <a:p>
            <a:pPr marL="927100" lvl="0" indent="-914400" algn="l" rtl="0">
              <a:lnSpc>
                <a:spcPct val="120000"/>
              </a:lnSpc>
              <a:spcBef>
                <a:spcPts val="280"/>
              </a:spcBef>
              <a:spcAft>
                <a:spcPts val="1000"/>
              </a:spcAft>
              <a:buClr>
                <a:srgbClr val="000000"/>
              </a:buClr>
              <a:buSzPct val="100000"/>
              <a:buFont typeface="+mj-lt"/>
              <a:buAutoNum type="arabicPeriod"/>
            </a:pPr>
            <a:r>
              <a:rPr lang="en-GB" sz="4000" dirty="0"/>
              <a:t>Beware of the Curse of Knowledge: when you know something, it’s hard to imagine what it’s like not to know it. Minimize acronyms &amp; technical terms. Use “for example” liberally. Show a draft around, &amp; prepare to learn that what’s obvious to you may not be obvious to anyone else.</a:t>
            </a:r>
          </a:p>
          <a:p>
            <a:pPr marL="927100" lvl="0" indent="-914400" algn="l" rtl="0">
              <a:lnSpc>
                <a:spcPct val="120000"/>
              </a:lnSpc>
              <a:spcBef>
                <a:spcPts val="280"/>
              </a:spcBef>
              <a:spcAft>
                <a:spcPts val="1000"/>
              </a:spcAft>
              <a:buClr>
                <a:srgbClr val="000000"/>
              </a:buClr>
              <a:buSzPct val="100000"/>
              <a:buFont typeface="+mj-lt"/>
              <a:buAutoNum type="arabicPeriod"/>
            </a:pPr>
            <a:r>
              <a:rPr lang="en-GB" sz="4000" dirty="0"/>
              <a:t>Omit needless words </a:t>
            </a:r>
          </a:p>
          <a:p>
            <a:pPr marL="927100" lvl="0" indent="-914400" algn="l" rtl="0">
              <a:lnSpc>
                <a:spcPct val="120000"/>
              </a:lnSpc>
              <a:spcBef>
                <a:spcPts val="280"/>
              </a:spcBef>
              <a:spcAft>
                <a:spcPts val="1000"/>
              </a:spcAft>
              <a:buClr>
                <a:srgbClr val="000000"/>
              </a:buClr>
              <a:buSzPct val="100000"/>
              <a:buFont typeface="+mj-lt"/>
              <a:buAutoNum type="arabicPeriod"/>
            </a:pPr>
            <a:r>
              <a:rPr lang="en-GB" sz="4000" dirty="0"/>
              <a:t>Avoid clichés like the plague</a:t>
            </a:r>
          </a:p>
        </p:txBody>
      </p:sp>
    </p:spTree>
    <p:extLst>
      <p:ext uri="{BB962C8B-B14F-4D97-AF65-F5344CB8AC3E}">
        <p14:creationId xmlns:p14="http://schemas.microsoft.com/office/powerpoint/2010/main" val="332925189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24773</TotalTime>
  <Words>1521</Words>
  <Application>Microsoft Macintosh PowerPoint</Application>
  <PresentationFormat>Custom</PresentationFormat>
  <Paragraphs>105</Paragraphs>
  <Slides>17</Slides>
  <Notes>11</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Helvetica Neue</vt:lpstr>
      <vt:lpstr>Helvetica Neue Medium</vt:lpstr>
      <vt:lpstr>Roboto</vt:lpstr>
      <vt:lpstr>Söhne</vt:lpstr>
      <vt:lpstr>21_BasicWhite</vt:lpstr>
      <vt:lpstr>Behavioural Finance</vt:lpstr>
      <vt:lpstr>Outline</vt:lpstr>
      <vt:lpstr>Assessment</vt:lpstr>
      <vt:lpstr>Assessment</vt:lpstr>
      <vt:lpstr>How to write a policy note</vt:lpstr>
      <vt:lpstr>How to write a policy note</vt:lpstr>
      <vt:lpstr>How to write a policy note</vt:lpstr>
      <vt:lpstr>Words that matter - Talk</vt:lpstr>
      <vt:lpstr>Steven Pinker’s rules for effective writing </vt:lpstr>
      <vt:lpstr>Steven Pinker’s rules for effective writing </vt:lpstr>
      <vt:lpstr>PowerPoint Presentation</vt:lpstr>
      <vt:lpstr>Cognitive Biases</vt:lpstr>
      <vt:lpstr>Marshmallow Test</vt:lpstr>
      <vt:lpstr>Hyperbolic discounting</vt:lpstr>
      <vt:lpstr>Hyperbolic discounting</vt:lpstr>
      <vt:lpstr>Hyperbolic discounting</vt:lpstr>
      <vt:lpstr>Hyperbolic discounting &amp; Self-control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Behavioural Finance</dc:title>
  <dc:creator>apsilva</dc:creator>
  <cp:lastModifiedBy>Antonio Silva</cp:lastModifiedBy>
  <cp:revision>39</cp:revision>
  <dcterms:modified xsi:type="dcterms:W3CDTF">2024-05-03T06:48:53Z</dcterms:modified>
</cp:coreProperties>
</file>