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3"/>
  </p:notesMasterIdLst>
  <p:handoutMasterIdLst>
    <p:handoutMasterId r:id="rId24"/>
  </p:handoutMasterIdLst>
  <p:sldIdLst>
    <p:sldId id="298" r:id="rId4"/>
    <p:sldId id="317" r:id="rId5"/>
    <p:sldId id="283" r:id="rId6"/>
    <p:sldId id="299" r:id="rId7"/>
    <p:sldId id="322" r:id="rId8"/>
    <p:sldId id="319" r:id="rId9"/>
    <p:sldId id="320" r:id="rId10"/>
    <p:sldId id="321" r:id="rId11"/>
    <p:sldId id="296" r:id="rId12"/>
    <p:sldId id="303" r:id="rId13"/>
    <p:sldId id="304" r:id="rId14"/>
    <p:sldId id="285" r:id="rId15"/>
    <p:sldId id="307" r:id="rId16"/>
    <p:sldId id="308" r:id="rId17"/>
    <p:sldId id="292" r:id="rId18"/>
    <p:sldId id="315" r:id="rId19"/>
    <p:sldId id="316" r:id="rId20"/>
    <p:sldId id="310" r:id="rId21"/>
    <p:sldId id="318" r:id="rId22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89" d="100"/>
          <a:sy n="89" d="100"/>
        </p:scale>
        <p:origin x="69" y="5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11/10/2025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11/10/2025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0813" y="2811053"/>
            <a:ext cx="9501187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2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0813" y="4061039"/>
            <a:ext cx="7089775" cy="797447"/>
          </a:xfrm>
        </p:spPr>
        <p:txBody>
          <a:bodyPr rtlCol="0"/>
          <a:lstStyle/>
          <a:p>
            <a:r>
              <a:rPr lang="pt-PT" sz="3300" b="1" dirty="0">
                <a:solidFill>
                  <a:srgbClr val="FF0000"/>
                </a:solidFill>
              </a:rPr>
              <a:t>Pilares da Gestão do Conhecimento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 dirty="0"/>
              <a:t>2025/2026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58" y="56688"/>
            <a:ext cx="6636266" cy="1124345"/>
          </a:xfrm>
        </p:spPr>
        <p:txBody>
          <a:bodyPr rtlCol="0"/>
          <a:lstStyle/>
          <a:p>
            <a:pPr rtl="0"/>
            <a:r>
              <a:rPr lang="pt-PT" sz="4000" dirty="0"/>
              <a:t>Como as pessoas na organização fazem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31458" y="1161417"/>
            <a:ext cx="6636266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367" y="56688"/>
            <a:ext cx="7982357" cy="1124345"/>
          </a:xfrm>
        </p:spPr>
        <p:txBody>
          <a:bodyPr rtlCol="0"/>
          <a:lstStyle/>
          <a:p>
            <a:pPr rtl="0"/>
            <a:r>
              <a:rPr lang="pt-PT" sz="4000" dirty="0"/>
              <a:t>Como eu faço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85367" y="1161417"/>
            <a:ext cx="7982357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11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sala de reuniões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1524" y="5210176"/>
            <a:ext cx="3800476" cy="715124"/>
          </a:xfrm>
        </p:spPr>
        <p:txBody>
          <a:bodyPr rtlCol="0"/>
          <a:lstStyle/>
          <a:p>
            <a:pPr algn="l" rtl="0"/>
            <a:r>
              <a:rPr lang="pt-PT" sz="4800" b="1" dirty="0"/>
              <a:t>PROCESSOS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12</a:t>
            </a:fld>
            <a:endParaRPr lang="pt-PT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err="1"/>
              <a:t>Large</a:t>
            </a:r>
            <a:r>
              <a:rPr lang="pt-PT"/>
              <a:t> </a:t>
            </a:r>
            <a:r>
              <a:rPr lang="pt-PT" err="1"/>
              <a:t>image</a:t>
            </a:r>
            <a:endParaRPr lang="pt-P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93485-D192-B7C0-C532-E43ED068485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893" y="56688"/>
            <a:ext cx="6710831" cy="1124345"/>
          </a:xfrm>
        </p:spPr>
        <p:txBody>
          <a:bodyPr rtlCol="0"/>
          <a:lstStyle/>
          <a:p>
            <a:pPr rtl="0"/>
            <a:r>
              <a:rPr lang="pt-PT" sz="4000" dirty="0"/>
              <a:t>Quais os processos da organização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56893" y="1161417"/>
            <a:ext cx="6710831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676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6688"/>
            <a:ext cx="5971724" cy="1124345"/>
          </a:xfrm>
        </p:spPr>
        <p:txBody>
          <a:bodyPr rtlCol="0"/>
          <a:lstStyle/>
          <a:p>
            <a:pPr rtl="0"/>
            <a:r>
              <a:rPr lang="pt-PT" sz="4000" dirty="0"/>
              <a:t>Como eu uso os processos para gerir 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0" y="1161417"/>
            <a:ext cx="597172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14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410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a Imagem 10" descr="Secretária com computador, telemóvel, livros, entre outros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85"/>
            <a:ext cx="12192000" cy="6371351"/>
          </a:xfrm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15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650B6-6EC6-2109-2A27-45429C95EB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arcador de Posição de Conteúdo 3">
            <a:extLst>
              <a:ext uri="{FF2B5EF4-FFF2-40B4-BE49-F238E27FC236}">
                <a16:creationId xmlns:a16="http://schemas.microsoft.com/office/drawing/2014/main" id="{251C0EC5-49FC-8EE7-C675-171EE446A6E6}"/>
              </a:ext>
            </a:extLst>
          </p:cNvPr>
          <p:cNvSpPr txBox="1">
            <a:spLocks/>
          </p:cNvSpPr>
          <p:nvPr/>
        </p:nvSpPr>
        <p:spPr>
          <a:xfrm>
            <a:off x="8077200" y="5210176"/>
            <a:ext cx="4114800" cy="715124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4800" b="1" dirty="0">
                <a:solidFill>
                  <a:schemeClr val="bg1"/>
                </a:solidFill>
              </a:rPr>
              <a:t>TECNOLOGIAS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03" y="56688"/>
            <a:ext cx="6965921" cy="1124345"/>
          </a:xfrm>
        </p:spPr>
        <p:txBody>
          <a:bodyPr rtlCol="0"/>
          <a:lstStyle/>
          <a:p>
            <a:pPr rtl="0"/>
            <a:r>
              <a:rPr lang="pt-PT" sz="4000" dirty="0"/>
              <a:t>Quais as tecnologias da organização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01803" y="1161417"/>
            <a:ext cx="6965921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16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661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320" y="56688"/>
            <a:ext cx="7460404" cy="1124345"/>
          </a:xfrm>
        </p:spPr>
        <p:txBody>
          <a:bodyPr rtlCol="0"/>
          <a:lstStyle/>
          <a:p>
            <a:pPr rtl="0"/>
            <a:r>
              <a:rPr lang="pt-PT" sz="4000" dirty="0"/>
              <a:t>Como eu uso as tecnologias para fazer a gestão do 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07320" y="1161417"/>
            <a:ext cx="746040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17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280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00" y="432000"/>
            <a:ext cx="7637006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tácito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18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DAE7969F-1E1E-D97D-C2D5-03F640AAC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0690" y="2099666"/>
            <a:ext cx="236107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EB614AB3-534E-8EAC-ADE6-025203803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1899" y="2095096"/>
            <a:ext cx="276595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0D02F-9C19-FE39-5946-2018C417D1C6}"/>
              </a:ext>
            </a:extLst>
          </p:cNvPr>
          <p:cNvSpPr txBox="1"/>
          <p:nvPr/>
        </p:nvSpPr>
        <p:spPr>
          <a:xfrm>
            <a:off x="428546" y="1397115"/>
            <a:ext cx="19841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Pessoas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E773F-03D7-CE49-C688-2FF4632D1F53}"/>
              </a:ext>
            </a:extLst>
          </p:cNvPr>
          <p:cNvSpPr txBox="1"/>
          <p:nvPr/>
        </p:nvSpPr>
        <p:spPr>
          <a:xfrm>
            <a:off x="4497435" y="1392539"/>
            <a:ext cx="23610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Processos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E214B-0B49-DE15-4B9E-9679796C1360}"/>
              </a:ext>
            </a:extLst>
          </p:cNvPr>
          <p:cNvSpPr txBox="1"/>
          <p:nvPr/>
        </p:nvSpPr>
        <p:spPr>
          <a:xfrm>
            <a:off x="8946476" y="1387963"/>
            <a:ext cx="276595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Tecnologias</a:t>
            </a:r>
          </a:p>
        </p:txBody>
      </p:sp>
    </p:spTree>
    <p:extLst>
      <p:ext uri="{BB962C8B-B14F-4D97-AF65-F5344CB8AC3E}">
        <p14:creationId xmlns:p14="http://schemas.microsoft.com/office/powerpoint/2010/main" val="232161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97" y="432000"/>
            <a:ext cx="8280617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explícito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19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DAE7969F-1E1E-D97D-C2D5-03F640AAC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0690" y="2099666"/>
            <a:ext cx="236107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EB614AB3-534E-8EAC-ADE6-025203803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1899" y="2095096"/>
            <a:ext cx="276595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0D02F-9C19-FE39-5946-2018C417D1C6}"/>
              </a:ext>
            </a:extLst>
          </p:cNvPr>
          <p:cNvSpPr txBox="1"/>
          <p:nvPr/>
        </p:nvSpPr>
        <p:spPr>
          <a:xfrm>
            <a:off x="428546" y="1397115"/>
            <a:ext cx="19841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Pessoas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E773F-03D7-CE49-C688-2FF4632D1F53}"/>
              </a:ext>
            </a:extLst>
          </p:cNvPr>
          <p:cNvSpPr txBox="1"/>
          <p:nvPr/>
        </p:nvSpPr>
        <p:spPr>
          <a:xfrm>
            <a:off x="4497435" y="1392539"/>
            <a:ext cx="23610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Processos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E214B-0B49-DE15-4B9E-9679796C1360}"/>
              </a:ext>
            </a:extLst>
          </p:cNvPr>
          <p:cNvSpPr txBox="1"/>
          <p:nvPr/>
        </p:nvSpPr>
        <p:spPr>
          <a:xfrm>
            <a:off x="8946476" y="1387963"/>
            <a:ext cx="276595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Tecnologias</a:t>
            </a:r>
          </a:p>
        </p:txBody>
      </p:sp>
    </p:spTree>
    <p:extLst>
      <p:ext uri="{BB962C8B-B14F-4D97-AF65-F5344CB8AC3E}">
        <p14:creationId xmlns:p14="http://schemas.microsoft.com/office/powerpoint/2010/main" val="283887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sz="1800" b="1" dirty="0" err="1"/>
              <a:t>Bougoulia</a:t>
            </a:r>
            <a:r>
              <a:rPr lang="pt-PT" altLang="en-US" sz="1800" b="1" dirty="0"/>
              <a:t> &amp; </a:t>
            </a:r>
            <a:r>
              <a:rPr lang="pt-PT" altLang="en-US" sz="1800" b="1" dirty="0" err="1"/>
              <a:t>Glykas</a:t>
            </a:r>
            <a:r>
              <a:rPr lang="pt-PT" altLang="en-US" sz="1800" b="1" dirty="0"/>
              <a:t> (2023); Curado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(2022); Thomas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(2023).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02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9C8455-5BA3-9473-B8E1-9DD5857CC7C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Pilares da Gestão do Conhecimento (</a:t>
            </a:r>
            <a:r>
              <a:rPr lang="en-US" altLang="en-US" sz="3200" dirty="0"/>
              <a:t>Curado et al., 2011</a:t>
            </a:r>
            <a:r>
              <a:rPr lang="pt-PT" dirty="0">
                <a:latin typeface="+mn-lt"/>
              </a:rPr>
              <a:t>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117AA02-F679-84B5-B019-14FB9724E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52" y="2292892"/>
            <a:ext cx="3464279" cy="25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3F01F-2EAF-4B6B-E16C-AB6E789568D6}"/>
              </a:ext>
            </a:extLst>
          </p:cNvPr>
          <p:cNvSpPr txBox="1"/>
          <p:nvPr/>
        </p:nvSpPr>
        <p:spPr>
          <a:xfrm>
            <a:off x="1652199" y="2401227"/>
            <a:ext cx="35241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4800" b="1" dirty="0" err="1"/>
              <a:t>Pessoas</a:t>
            </a:r>
            <a:endParaRPr lang="en-US" altLang="en-US" sz="4800" b="1" dirty="0"/>
          </a:p>
          <a:p>
            <a:pPr marL="0" indent="0">
              <a:buFontTx/>
              <a:buNone/>
            </a:pPr>
            <a:r>
              <a:rPr lang="en-US" altLang="en-US" sz="4800" b="1" dirty="0" err="1"/>
              <a:t>Processos</a:t>
            </a:r>
            <a:endParaRPr lang="en-US" altLang="en-US" sz="4800" b="1" dirty="0"/>
          </a:p>
          <a:p>
            <a:pPr marL="0" indent="0">
              <a:buFontTx/>
              <a:buNone/>
            </a:pPr>
            <a:r>
              <a:rPr lang="en-US" altLang="en-US" sz="4800" b="1" dirty="0" err="1"/>
              <a:t>Tecnologia</a:t>
            </a: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7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DA9EA-5056-6C35-1DDB-85EFDF72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DA9B2-A40B-6AB7-5AEA-5C239F44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Pilares da Gestão do Conhecimento (</a:t>
            </a:r>
            <a:r>
              <a:rPr lang="en-US" altLang="en-US" sz="3200" dirty="0"/>
              <a:t>Thomas et al., 2023</a:t>
            </a:r>
            <a:r>
              <a:rPr lang="pt-PT" dirty="0">
                <a:latin typeface="+mn-lt"/>
              </a:rPr>
              <a:t>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E2D8413-5CFD-94EC-A7AA-7C22A9E153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F742F3-63B6-A140-69F0-7408A01BA231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DFBB2-B273-D819-1E42-AA26CFF815C7}"/>
              </a:ext>
            </a:extLst>
          </p:cNvPr>
          <p:cNvSpPr txBox="1"/>
          <p:nvPr/>
        </p:nvSpPr>
        <p:spPr>
          <a:xfrm>
            <a:off x="1652199" y="2401227"/>
            <a:ext cx="35241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4800" b="1" dirty="0" err="1"/>
              <a:t>Pessoas</a:t>
            </a:r>
            <a:endParaRPr lang="en-US" altLang="en-US" sz="4800" b="1" dirty="0"/>
          </a:p>
          <a:p>
            <a:pPr marL="0" indent="0">
              <a:buFontTx/>
              <a:buNone/>
            </a:pPr>
            <a:r>
              <a:rPr lang="en-US" altLang="en-US" sz="4800" b="1" dirty="0" err="1"/>
              <a:t>Processos</a:t>
            </a:r>
            <a:endParaRPr lang="en-US" altLang="en-US" sz="4800" b="1" dirty="0"/>
          </a:p>
          <a:p>
            <a:pPr marL="0" indent="0">
              <a:buFontTx/>
              <a:buNone/>
            </a:pPr>
            <a:r>
              <a:rPr lang="en-US" altLang="en-US" sz="4800" b="1" dirty="0" err="1"/>
              <a:t>Tecnologia</a:t>
            </a:r>
            <a:endParaRPr lang="en-US" altLang="en-US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8B42F-C182-F9C9-2DAD-0CB8FEC7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77" y="1095828"/>
            <a:ext cx="5036283" cy="47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7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A6D0-F383-3365-EAB3-B2D8EE80E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58E6-936F-7D5C-A17A-6212D551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Pilares da Gestão do Conhecimento (</a:t>
            </a:r>
            <a:r>
              <a:rPr lang="en-US" altLang="en-US" sz="3200" dirty="0" err="1"/>
              <a:t>Bougoulia</a:t>
            </a:r>
            <a:r>
              <a:rPr lang="en-US" altLang="en-US" sz="3200" dirty="0"/>
              <a:t> &amp; </a:t>
            </a:r>
            <a:r>
              <a:rPr lang="en-US" altLang="en-US" sz="3200" dirty="0" err="1"/>
              <a:t>Glykas</a:t>
            </a:r>
            <a:r>
              <a:rPr lang="en-US" altLang="en-US" sz="3200" dirty="0"/>
              <a:t>, 2023</a:t>
            </a:r>
            <a:r>
              <a:rPr lang="pt-PT" dirty="0">
                <a:latin typeface="+mn-lt"/>
              </a:rPr>
              <a:t>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03175DD5-B295-D9EE-CCA5-1594B277F85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880937-129C-4D33-A2AA-C0E1298CBBD3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196E8-348C-F1F6-5F7C-FF17D486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019" y="1134211"/>
            <a:ext cx="4375598" cy="48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29EDD-770A-4256-03BB-87570FC1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50D76-A09E-5402-8DBF-1654276C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Pilares da Gestão do Conhecimento (</a:t>
            </a:r>
            <a:r>
              <a:rPr lang="en-US" altLang="en-US" sz="3200" dirty="0" err="1"/>
              <a:t>Bougoulia</a:t>
            </a:r>
            <a:r>
              <a:rPr lang="en-US" altLang="en-US" sz="3200" dirty="0"/>
              <a:t> &amp; </a:t>
            </a:r>
            <a:r>
              <a:rPr lang="en-US" altLang="en-US" sz="3200" dirty="0" err="1"/>
              <a:t>Glykas</a:t>
            </a:r>
            <a:r>
              <a:rPr lang="en-US" altLang="en-US" sz="3200" dirty="0"/>
              <a:t>, 2023</a:t>
            </a:r>
            <a:r>
              <a:rPr lang="pt-PT" dirty="0">
                <a:latin typeface="+mn-lt"/>
              </a:rPr>
              <a:t>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91C2EAE-CD2C-0C67-3162-1DCFEDFF5DC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83D1FB-E2BC-9E4D-4453-FD5667AB49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23CDF-3F2F-815B-6AD6-385C8956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2" y="783127"/>
            <a:ext cx="10072567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0BA59-C882-532D-8E42-ABBC2BB1F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A5E25-C3EB-0D6D-02AD-09E06A47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Pilares da Gestão do Conhecimento (</a:t>
            </a:r>
            <a:r>
              <a:rPr lang="en-US" altLang="en-US" sz="3200" dirty="0" err="1"/>
              <a:t>Bougoulia</a:t>
            </a:r>
            <a:r>
              <a:rPr lang="en-US" altLang="en-US" sz="3200" dirty="0"/>
              <a:t> &amp; </a:t>
            </a:r>
            <a:r>
              <a:rPr lang="en-US" altLang="en-US" sz="3200" dirty="0" err="1"/>
              <a:t>Glykas</a:t>
            </a:r>
            <a:r>
              <a:rPr lang="en-US" altLang="en-US" sz="3200" dirty="0"/>
              <a:t>, 2023</a:t>
            </a:r>
            <a:r>
              <a:rPr lang="pt-PT" dirty="0">
                <a:latin typeface="+mn-lt"/>
              </a:rPr>
              <a:t>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036BF6EB-A8D8-9289-4F41-C6978E3880C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E91B5A-A086-2D64-8BF9-29F9A0E96E3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A0172-2506-04A8-1D41-73863C29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06" y="1147541"/>
            <a:ext cx="6490952" cy="46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Posição da Imagem 31" descr="mãos a bater palmas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305550"/>
          </a:xfrm>
        </p:spPr>
      </p:pic>
      <p:sp>
        <p:nvSpPr>
          <p:cNvPr id="12" name="Marcador de Posição do Número do Diapositivo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66169-44E3-17C4-577A-3E27B53E3830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Marcador de Posição de Conteúdo 3">
            <a:extLst>
              <a:ext uri="{FF2B5EF4-FFF2-40B4-BE49-F238E27FC236}">
                <a16:creationId xmlns:a16="http://schemas.microsoft.com/office/drawing/2014/main" id="{624F6B5A-65C4-7CFF-7B92-541806DF9D3C}"/>
              </a:ext>
            </a:extLst>
          </p:cNvPr>
          <p:cNvSpPr txBox="1">
            <a:spLocks/>
          </p:cNvSpPr>
          <p:nvPr/>
        </p:nvSpPr>
        <p:spPr>
          <a:xfrm>
            <a:off x="8391524" y="5364163"/>
            <a:ext cx="3800476" cy="669925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4800" b="1" dirty="0">
                <a:solidFill>
                  <a:schemeClr val="bg1"/>
                </a:solidFill>
              </a:rPr>
              <a:t>PESSOAS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369</TotalTime>
  <Words>271</Words>
  <Application>Microsoft Office PowerPoint</Application>
  <PresentationFormat>Widescreen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Corbel</vt:lpstr>
      <vt:lpstr>Times New Roman</vt:lpstr>
      <vt:lpstr>Tema do Office</vt:lpstr>
      <vt:lpstr>Exercício 2</vt:lpstr>
      <vt:lpstr>Leituras</vt:lpstr>
      <vt:lpstr>Sobre Nós</vt:lpstr>
      <vt:lpstr>Pilares da Gestão do Conhecimento (Curado et al., 2011)</vt:lpstr>
      <vt:lpstr>Pilares da Gestão do Conhecimento (Thomas et al., 2023)</vt:lpstr>
      <vt:lpstr>Pilares da Gestão do Conhecimento (Bougoulia &amp; Glykas, 2023)</vt:lpstr>
      <vt:lpstr>Pilares da Gestão do Conhecimento (Bougoulia &amp; Glykas, 2023)</vt:lpstr>
      <vt:lpstr>Pilares da Gestão do Conhecimento (Bougoulia &amp; Glykas, 2023)</vt:lpstr>
      <vt:lpstr>PowerPoint Presentation</vt:lpstr>
      <vt:lpstr>Como as pessoas na organização fazem a gestão do Conhecimento?</vt:lpstr>
      <vt:lpstr>Como eu faço a gestão do Conhecimento?</vt:lpstr>
      <vt:lpstr>Large image</vt:lpstr>
      <vt:lpstr>Quais os processos da organização para a gestão do Conhecimento?</vt:lpstr>
      <vt:lpstr>Como eu uso os processos para gerir o Conhecimento?</vt:lpstr>
      <vt:lpstr>PowerPoint Presentation</vt:lpstr>
      <vt:lpstr>Quais as tecnologias da organização para a gestão do Conhecimento?</vt:lpstr>
      <vt:lpstr>Como eu uso as tecnologias para fazer a gestão do  Conhecimento?</vt:lpstr>
      <vt:lpstr>Conclusões – conhecimento tácito</vt:lpstr>
      <vt:lpstr>Conclusões – conhecimento explícito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51</cp:revision>
  <dcterms:created xsi:type="dcterms:W3CDTF">2024-06-11T22:22:07Z</dcterms:created>
  <dcterms:modified xsi:type="dcterms:W3CDTF">2025-10-11T17:15:49Z</dcterms:modified>
</cp:coreProperties>
</file>