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98" r:id="rId4"/>
    <p:sldId id="306" r:id="rId5"/>
    <p:sldId id="283" r:id="rId6"/>
    <p:sldId id="295" r:id="rId7"/>
    <p:sldId id="297" r:id="rId8"/>
    <p:sldId id="305" r:id="rId9"/>
    <p:sldId id="303" r:id="rId10"/>
    <p:sldId id="304" r:id="rId11"/>
    <p:sldId id="300" r:id="rId12"/>
    <p:sldId id="307" r:id="rId13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574" autoAdjust="0"/>
  </p:normalViewPr>
  <p:slideViewPr>
    <p:cSldViewPr snapToGrid="0">
      <p:cViewPr varScale="1">
        <p:scale>
          <a:sx n="108" d="100"/>
          <a:sy n="108" d="100"/>
        </p:scale>
        <p:origin x="51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F29FC9-62EE-41DA-8063-29EF3B77BD78}" type="datetime1">
              <a:rPr lang="pt-PT" smtClean="0"/>
              <a:t>21/10/2025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B80A-A944-4517-A4D0-352EFDB07E5A}" type="datetime1">
              <a:rPr lang="pt-PT" smtClean="0"/>
              <a:pPr/>
              <a:t>21/10/2025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78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ctr" anchorCtr="0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pt-PT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1" name="Marcador de Posição do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3" name="Marcador de Posição do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5" name="Marcador de Posição do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7" name="Marcador de Posição do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d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ção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Edite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a Comparação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2" name="Marcador de Posição da Comparação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Introduza a legenda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PT" dirty="0"/>
              <a:t>Obrigado</a:t>
            </a:r>
          </a:p>
        </p:txBody>
      </p:sp>
      <p:sp>
        <p:nvSpPr>
          <p:cNvPr id="9" name="Marcador de Posição do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Nome Completo</a:t>
            </a:r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Número de Telefone</a:t>
            </a:r>
          </a:p>
        </p:txBody>
      </p:sp>
      <p:sp>
        <p:nvSpPr>
          <p:cNvPr id="11" name="Marcador de Posição do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Identificador de Rede Social ou E-mail</a:t>
            </a:r>
          </a:p>
        </p:txBody>
      </p:sp>
      <p:sp>
        <p:nvSpPr>
          <p:cNvPr id="12" name="Marcador de Posição do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Caixa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PT" sz="2500" b="1" i="0" spc="-100">
                <a:solidFill>
                  <a:schemeClr val="accent1"/>
                </a:solidFill>
                <a:latin typeface="+mj-lt"/>
              </a:rPr>
              <a:t>TREY</a:t>
            </a:r>
            <a:r>
              <a:rPr lang="pt-PT" sz="1600" b="1" i="0" spc="-100">
                <a:solidFill>
                  <a:schemeClr val="accent1"/>
                </a:solidFill>
                <a:latin typeface="+mj-lt"/>
              </a:rPr>
              <a:t> </a:t>
            </a:r>
            <a:br>
              <a:rPr lang="pt-PT" sz="1600" b="1" i="0" spc="-100" baseline="0">
                <a:solidFill>
                  <a:schemeClr val="accent1"/>
                </a:solidFill>
                <a:latin typeface="+mj-lt"/>
              </a:rPr>
            </a:br>
            <a:r>
              <a:rPr lang="pt-PT" sz="1200" b="0" i="0" spc="1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ção da Imagem 11" descr="Mãos a juntarem-se num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4971" y="2811053"/>
            <a:ext cx="9437029" cy="1261295"/>
          </a:xfrm>
        </p:spPr>
        <p:txBody>
          <a:bodyPr rtlCol="0"/>
          <a:lstStyle/>
          <a:p>
            <a:pPr algn="l"/>
            <a:r>
              <a:rPr lang="pt-PT" sz="6000" dirty="0">
                <a:latin typeface="+mn-lt"/>
              </a:rPr>
              <a:t>Exercício 3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4972" y="4061039"/>
            <a:ext cx="7025615" cy="797447"/>
          </a:xfrm>
        </p:spPr>
        <p:txBody>
          <a:bodyPr rtlCol="0"/>
          <a:lstStyle/>
          <a:p>
            <a:r>
              <a:rPr lang="pt-PT" sz="3600" b="1" dirty="0">
                <a:solidFill>
                  <a:srgbClr val="FF0000"/>
                </a:solidFill>
              </a:rPr>
              <a:t>Fases da Gestão do Conhecimento</a:t>
            </a:r>
            <a:br>
              <a:rPr lang="pt-PT" sz="3600" dirty="0"/>
            </a:br>
            <a:endParaRPr lang="pt-PT" sz="3600" dirty="0"/>
          </a:p>
        </p:txBody>
      </p:sp>
      <p:pic>
        <p:nvPicPr>
          <p:cNvPr id="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E9E856B9-C3F2-EA52-D758-1ECC8003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251" y="35335"/>
            <a:ext cx="2345634" cy="1017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6D7D4-066A-AF2B-4A30-8282FE8CA6DF}"/>
              </a:ext>
            </a:extLst>
          </p:cNvPr>
          <p:cNvSpPr txBox="1"/>
          <p:nvPr/>
        </p:nvSpPr>
        <p:spPr>
          <a:xfrm>
            <a:off x="10313491" y="6094689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Carla Curado</a:t>
            </a:r>
          </a:p>
          <a:p>
            <a:r>
              <a:rPr lang="pt-PT" b="1" dirty="0"/>
              <a:t>2024/2025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B2DB3-2D56-B229-8980-700D027E8955}"/>
              </a:ext>
            </a:extLst>
          </p:cNvPr>
          <p:cNvSpPr txBox="1"/>
          <p:nvPr/>
        </p:nvSpPr>
        <p:spPr>
          <a:xfrm>
            <a:off x="1094445" y="145211"/>
            <a:ext cx="7672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/>
              <a:t>Mestrado de Gestão de Recursos Humanos</a:t>
            </a:r>
          </a:p>
          <a:p>
            <a:pPr algn="ctr"/>
            <a:r>
              <a:rPr lang="pt-PT" sz="3200" b="1" dirty="0"/>
              <a:t>UC – Gestão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685" y="432000"/>
            <a:ext cx="8335566" cy="432000"/>
          </a:xfrm>
        </p:spPr>
        <p:txBody>
          <a:bodyPr rtlCol="0"/>
          <a:lstStyle/>
          <a:p>
            <a:pPr rtl="0"/>
            <a:r>
              <a:rPr lang="pt-PT" sz="4400" dirty="0">
                <a:latin typeface="+mn-lt"/>
              </a:rPr>
              <a:t>Conclusões – conhecimento </a:t>
            </a:r>
            <a:r>
              <a:rPr lang="pt-PT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explícito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10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11" descr="Bloco de destaques à esquerda">
            <a:extLst>
              <a:ext uri="{FF2B5EF4-FFF2-40B4-BE49-F238E27FC236}">
                <a16:creationId xmlns:a16="http://schemas.microsoft.com/office/drawing/2014/main" id="{35232995-74C1-5A86-C1D3-2D2CF12BE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8343" y="209967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0C1EF7FD-5F5C-7372-0B24-7456B3D1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9754" y="209902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C344E-1EBC-A2FD-E5FB-8742BC6ACC5B}"/>
              </a:ext>
            </a:extLst>
          </p:cNvPr>
          <p:cNvSpPr txBox="1"/>
          <p:nvPr/>
        </p:nvSpPr>
        <p:spPr>
          <a:xfrm>
            <a:off x="722105" y="1424586"/>
            <a:ext cx="139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Regras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C258E-AA89-B289-6CB5-0D6F925444AE}"/>
              </a:ext>
            </a:extLst>
          </p:cNvPr>
          <p:cNvSpPr txBox="1"/>
          <p:nvPr/>
        </p:nvSpPr>
        <p:spPr>
          <a:xfrm>
            <a:off x="4528221" y="1427864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Recompensas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E2694-DC9D-3D65-A7B8-BB876991A53D}"/>
              </a:ext>
            </a:extLst>
          </p:cNvPr>
          <p:cNvSpPr txBox="1"/>
          <p:nvPr/>
        </p:nvSpPr>
        <p:spPr>
          <a:xfrm>
            <a:off x="9707890" y="1419362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Estruturas</a:t>
            </a:r>
          </a:p>
        </p:txBody>
      </p:sp>
    </p:spTree>
    <p:extLst>
      <p:ext uri="{BB962C8B-B14F-4D97-AF65-F5344CB8AC3E}">
        <p14:creationId xmlns:p14="http://schemas.microsoft.com/office/powerpoint/2010/main" val="33023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0901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PT" altLang="en-US" sz="1800" b="1" dirty="0" err="1"/>
              <a:t>Alexandru</a:t>
            </a:r>
            <a:r>
              <a:rPr lang="pt-PT" altLang="en-US" sz="1800" b="1" dirty="0"/>
              <a:t>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(2020); Garcia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(2022): </a:t>
            </a:r>
            <a:r>
              <a:rPr lang="pt-PT" altLang="en-US" sz="1800" b="1" dirty="0" err="1"/>
              <a:t>Vuori</a:t>
            </a:r>
            <a:r>
              <a:rPr lang="pt-PT" altLang="en-US" sz="1800" b="1" dirty="0"/>
              <a:t>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(2019); Oliveira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(2014).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Leituras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2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63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46977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Organização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Indústria</a:t>
            </a:r>
            <a:r>
              <a:rPr lang="pt-BR" dirty="0"/>
              <a:t>: 		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Idade da organização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Departamento de GRH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Sobre Nós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3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53366"/>
            <a:ext cx="11328000" cy="432000"/>
          </a:xfrm>
        </p:spPr>
        <p:txBody>
          <a:bodyPr rtlCol="0"/>
          <a:lstStyle/>
          <a:p>
            <a:pPr rtl="0"/>
            <a:r>
              <a:rPr lang="pt-PT" dirty="0"/>
              <a:t>Fases da Gestão do Conhecimento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599862"/>
            <a:ext cx="11339513" cy="360000"/>
          </a:xfrm>
        </p:spPr>
        <p:txBody>
          <a:bodyPr rtlCol="0"/>
          <a:lstStyle/>
          <a:p>
            <a:pPr rtl="0"/>
            <a:r>
              <a:rPr lang="pt-PT" dirty="0"/>
              <a:t>Identificação das fases e ferramentas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115610"/>
              </p:ext>
            </p:extLst>
          </p:nvPr>
        </p:nvGraphicFramePr>
        <p:xfrm>
          <a:off x="160903" y="1002631"/>
          <a:ext cx="11918600" cy="52638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83509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996457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26321">
                  <a:extLst>
                    <a:ext uri="{9D8B030D-6E8A-4147-A177-3AD203B41FA5}">
                      <a16:colId xmlns:a16="http://schemas.microsoft.com/office/drawing/2014/main" val="3182007536"/>
                    </a:ext>
                  </a:extLst>
                </a:gridCol>
                <a:gridCol w="890853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251904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843759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99289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64665400"/>
                    </a:ext>
                  </a:extLst>
                </a:gridCol>
                <a:gridCol w="1055680">
                  <a:extLst>
                    <a:ext uri="{9D8B030D-6E8A-4147-A177-3AD203B41FA5}">
                      <a16:colId xmlns:a16="http://schemas.microsoft.com/office/drawing/2014/main" val="1263272493"/>
                    </a:ext>
                  </a:extLst>
                </a:gridCol>
                <a:gridCol w="871231">
                  <a:extLst>
                    <a:ext uri="{9D8B030D-6E8A-4147-A177-3AD203B41FA5}">
                      <a16:colId xmlns:a16="http://schemas.microsoft.com/office/drawing/2014/main" val="4226025329"/>
                    </a:ext>
                  </a:extLst>
                </a:gridCol>
                <a:gridCol w="875156">
                  <a:extLst>
                    <a:ext uri="{9D8B030D-6E8A-4147-A177-3AD203B41FA5}">
                      <a16:colId xmlns:a16="http://schemas.microsoft.com/office/drawing/2014/main" val="1757151172"/>
                    </a:ext>
                  </a:extLst>
                </a:gridCol>
                <a:gridCol w="1016440">
                  <a:extLst>
                    <a:ext uri="{9D8B030D-6E8A-4147-A177-3AD203B41FA5}">
                      <a16:colId xmlns:a16="http://schemas.microsoft.com/office/drawing/2014/main" val="3589827927"/>
                    </a:ext>
                  </a:extLst>
                </a:gridCol>
              </a:tblGrid>
              <a:tr h="456629">
                <a:tc>
                  <a:txBody>
                    <a:bodyPr/>
                    <a:lstStyle/>
                    <a:p>
                      <a:pPr algn="ctr" rtl="0"/>
                      <a:r>
                        <a:rPr lang="pt-PT" sz="1200" dirty="0">
                          <a:solidFill>
                            <a:schemeClr val="bg1"/>
                          </a:solidFill>
                        </a:rPr>
                        <a:t>Ferramentas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Criação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Aquisição</a:t>
                      </a:r>
                    </a:p>
                    <a:p>
                      <a:pPr algn="ctr" rtl="0"/>
                      <a:endParaRPr lang="pt-PT" sz="16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Assimi</a:t>
                      </a:r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-</a:t>
                      </a:r>
                    </a:p>
                    <a:p>
                      <a:pPr algn="ctr" rtl="0"/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lação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Armaze-namento</a:t>
                      </a:r>
                      <a:endParaRPr lang="pt-PT" sz="16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Acesso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Partilha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 err="1">
                          <a:solidFill>
                            <a:schemeClr val="accent5">
                              <a:lumMod val="25000"/>
                              <a:lumOff val="75000"/>
                            </a:schemeClr>
                          </a:solidFill>
                          <a:latin typeface="+mj-lt"/>
                        </a:rPr>
                        <a:t>Transfe-rência</a:t>
                      </a:r>
                      <a:endParaRPr lang="pt-PT" sz="1600" b="1" dirty="0">
                        <a:solidFill>
                          <a:schemeClr val="accent5">
                            <a:lumMod val="25000"/>
                            <a:lumOff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 err="1">
                          <a:solidFill>
                            <a:schemeClr val="accent2"/>
                          </a:solidFill>
                          <a:latin typeface="+mj-lt"/>
                        </a:rPr>
                        <a:t>Acumula-ção</a:t>
                      </a:r>
                      <a:endParaRPr lang="pt-PT" sz="16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>
                          <a:solidFill>
                            <a:schemeClr val="accent2"/>
                          </a:solidFill>
                          <a:latin typeface="+mj-lt"/>
                        </a:rPr>
                        <a:t>Oculta</a:t>
                      </a:r>
                    </a:p>
                    <a:p>
                      <a:pPr algn="ctr" rtl="0"/>
                      <a:r>
                        <a:rPr lang="pt-PT" sz="1600" b="1">
                          <a:solidFill>
                            <a:schemeClr val="accent2"/>
                          </a:solidFill>
                          <a:latin typeface="+mj-lt"/>
                        </a:rPr>
                        <a:t>-</a:t>
                      </a:r>
                      <a:r>
                        <a:rPr lang="pt-PT" sz="1600" b="1" dirty="0" err="1">
                          <a:solidFill>
                            <a:schemeClr val="accent2"/>
                          </a:solidFill>
                          <a:latin typeface="+mj-lt"/>
                        </a:rPr>
                        <a:t>ção</a:t>
                      </a:r>
                      <a:endParaRPr lang="pt-PT" sz="1600" b="1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Utiliza</a:t>
                      </a:r>
                    </a:p>
                    <a:p>
                      <a:pPr algn="ctr" rtl="0"/>
                      <a:r>
                        <a:rPr lang="pt-PT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-</a:t>
                      </a:r>
                      <a:r>
                        <a:rPr lang="pt-PT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ção</a:t>
                      </a:r>
                      <a:endParaRPr lang="pt-PT" sz="16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Proteção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Conversa informal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Reunião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Redes sociais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WhatApp</a:t>
                      </a:r>
                      <a:endParaRPr lang="pt-P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E-mail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Repositório (alimentar)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23426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Repositório (consultar)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958765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Formação</a:t>
                      </a:r>
                    </a:p>
                    <a:p>
                      <a:pPr algn="ctr" rtl="0"/>
                      <a:endParaRPr lang="pt-PT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738017"/>
                  </a:ext>
                </a:extLst>
              </a:tr>
              <a:tr h="477764">
                <a:tc>
                  <a:txBody>
                    <a:bodyPr/>
                    <a:lstStyle/>
                    <a:p>
                      <a:pPr algn="ctr" rtl="0"/>
                      <a:r>
                        <a:rPr lang="pt-P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pt-P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5025"/>
                  </a:ext>
                </a:extLst>
              </a:tr>
            </a:tbl>
          </a:graphicData>
        </a:graphic>
      </p:graphicFrame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4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8B8E1-2029-F8B8-96B5-0E552F2C433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173" y="56688"/>
            <a:ext cx="5478551" cy="1124345"/>
          </a:xfrm>
        </p:spPr>
        <p:txBody>
          <a:bodyPr rtlCol="0"/>
          <a:lstStyle/>
          <a:p>
            <a:pPr rtl="0"/>
            <a:r>
              <a:rPr lang="pt-PT" sz="4000" dirty="0"/>
              <a:t>Existem regras para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95724" y="1161417"/>
            <a:ext cx="5472000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5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001" y="56688"/>
            <a:ext cx="5779724" cy="1124345"/>
          </a:xfrm>
        </p:spPr>
        <p:txBody>
          <a:bodyPr rtlCol="0"/>
          <a:lstStyle/>
          <a:p>
            <a:pPr rtl="0"/>
            <a:r>
              <a:rPr lang="pt-PT" sz="4000" dirty="0"/>
              <a:t>Existem recompensas para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88001" y="1161417"/>
            <a:ext cx="5779724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6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195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000" y="56688"/>
            <a:ext cx="5779724" cy="1124345"/>
          </a:xfrm>
        </p:spPr>
        <p:txBody>
          <a:bodyPr rtlCol="0"/>
          <a:lstStyle/>
          <a:p>
            <a:pPr rtl="0"/>
            <a:r>
              <a:rPr lang="pt-PT" sz="4000" dirty="0"/>
              <a:t>Como a organização estrutura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88000" y="1161417"/>
            <a:ext cx="5779724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7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62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151" y="56688"/>
            <a:ext cx="8594574" cy="1124345"/>
          </a:xfrm>
        </p:spPr>
        <p:txBody>
          <a:bodyPr rtlCol="0"/>
          <a:lstStyle/>
          <a:p>
            <a:pPr rtl="0"/>
            <a:r>
              <a:rPr lang="pt-PT" sz="4000" dirty="0"/>
              <a:t>Como eu pratico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73151" y="1161417"/>
            <a:ext cx="8594573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8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2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518" y="432000"/>
            <a:ext cx="7672326" cy="432000"/>
          </a:xfrm>
        </p:spPr>
        <p:txBody>
          <a:bodyPr rtlCol="0"/>
          <a:lstStyle/>
          <a:p>
            <a:pPr rtl="0"/>
            <a:r>
              <a:rPr lang="pt-PT" sz="4400" dirty="0">
                <a:latin typeface="+mn-lt"/>
              </a:rPr>
              <a:t>Conclusões – conhecimento </a:t>
            </a:r>
            <a:r>
              <a:rPr lang="pt-PT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tácito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9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11" descr="Bloco de destaques à esquerda">
            <a:extLst>
              <a:ext uri="{FF2B5EF4-FFF2-40B4-BE49-F238E27FC236}">
                <a16:creationId xmlns:a16="http://schemas.microsoft.com/office/drawing/2014/main" id="{35232995-74C1-5A86-C1D3-2D2CF12BE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8343" y="209967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0C1EF7FD-5F5C-7372-0B24-7456B3D1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9754" y="209902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C344E-1EBC-A2FD-E5FB-8742BC6ACC5B}"/>
              </a:ext>
            </a:extLst>
          </p:cNvPr>
          <p:cNvSpPr txBox="1"/>
          <p:nvPr/>
        </p:nvSpPr>
        <p:spPr>
          <a:xfrm>
            <a:off x="722105" y="1424586"/>
            <a:ext cx="139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Regras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C258E-AA89-B289-6CB5-0D6F925444AE}"/>
              </a:ext>
            </a:extLst>
          </p:cNvPr>
          <p:cNvSpPr txBox="1"/>
          <p:nvPr/>
        </p:nvSpPr>
        <p:spPr>
          <a:xfrm>
            <a:off x="4528221" y="1427864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Recompensas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E2694-DC9D-3D65-A7B8-BB876991A53D}"/>
              </a:ext>
            </a:extLst>
          </p:cNvPr>
          <p:cNvSpPr txBox="1"/>
          <p:nvPr/>
        </p:nvSpPr>
        <p:spPr>
          <a:xfrm>
            <a:off x="9707890" y="1419362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Estruturas</a:t>
            </a:r>
          </a:p>
        </p:txBody>
      </p:sp>
    </p:spTree>
    <p:extLst>
      <p:ext uri="{BB962C8B-B14F-4D97-AF65-F5344CB8AC3E}">
        <p14:creationId xmlns:p14="http://schemas.microsoft.com/office/powerpoint/2010/main" val="3305087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462_TF16411250.potx" id="{6F743643-5F89-43EA-9F32-EA73F1D9D0E1}" vid="{2AA69D63-689F-4127-8868-3E4F758407F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6dc4bcd6-49db-4c07-9060-8acfc67cef9f"/>
    <ds:schemaRef ds:uri="http://www.w3.org/XML/1998/namespace"/>
    <ds:schemaRef ds:uri="http://schemas.microsoft.com/office/infopath/2007/PartnerControls"/>
    <ds:schemaRef ds:uri="fb0879af-3eba-417a-a55a-ffe6dcd6ca7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{2879570C-755A-4FD5-B5B6-3C55EECB5326}tf16411250_win32</Template>
  <TotalTime>206</TotalTime>
  <Words>201</Words>
  <Application>Microsoft Office PowerPoint</Application>
  <PresentationFormat>Widescreen</PresentationFormat>
  <Paragraphs>89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Candara</vt:lpstr>
      <vt:lpstr>Corbel</vt:lpstr>
      <vt:lpstr>Times New Roman</vt:lpstr>
      <vt:lpstr>Tema do Office</vt:lpstr>
      <vt:lpstr>Exercício 3</vt:lpstr>
      <vt:lpstr>Leituras</vt:lpstr>
      <vt:lpstr>Sobre Nós</vt:lpstr>
      <vt:lpstr>Fases da Gestão do Conhecimento</vt:lpstr>
      <vt:lpstr>Existem regras para a Gestão do Conhecimento?</vt:lpstr>
      <vt:lpstr>Existem recompensas para a Gestão do Conhecimento?</vt:lpstr>
      <vt:lpstr>Como a organização estrutura a Gestão do Conhecimento?</vt:lpstr>
      <vt:lpstr>Como eu pratico a Gestão do Conhecimento?</vt:lpstr>
      <vt:lpstr>Conclusões – conhecimento tácito</vt:lpstr>
      <vt:lpstr>Conclusões – conhecimento explícito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CARLA CURADO</dc:creator>
  <cp:lastModifiedBy>CARLA CURADO</cp:lastModifiedBy>
  <cp:revision>59</cp:revision>
  <dcterms:created xsi:type="dcterms:W3CDTF">2024-06-11T22:22:07Z</dcterms:created>
  <dcterms:modified xsi:type="dcterms:W3CDTF">2025-10-21T01:26:09Z</dcterms:modified>
</cp:coreProperties>
</file>