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310" r:id="rId5"/>
    <p:sldId id="327" r:id="rId6"/>
    <p:sldId id="356" r:id="rId7"/>
    <p:sldId id="357" r:id="rId8"/>
    <p:sldId id="367" r:id="rId9"/>
    <p:sldId id="354" r:id="rId10"/>
    <p:sldId id="355" r:id="rId11"/>
    <p:sldId id="358" r:id="rId12"/>
    <p:sldId id="359" r:id="rId13"/>
    <p:sldId id="361" r:id="rId14"/>
    <p:sldId id="360" r:id="rId15"/>
    <p:sldId id="362" r:id="rId16"/>
    <p:sldId id="363" r:id="rId17"/>
    <p:sldId id="335" r:id="rId18"/>
    <p:sldId id="364" r:id="rId19"/>
    <p:sldId id="365" r:id="rId20"/>
    <p:sldId id="366" r:id="rId21"/>
  </p:sldIdLst>
  <p:sldSz cx="9144000" cy="6858000" type="screen4x3"/>
  <p:notesSz cx="6797675" cy="99266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13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109" autoAdjust="0"/>
    <p:restoredTop sz="73856" autoAdjust="0"/>
  </p:normalViewPr>
  <p:slideViewPr>
    <p:cSldViewPr>
      <p:cViewPr varScale="1">
        <p:scale>
          <a:sx n="81" d="100"/>
          <a:sy n="81" d="100"/>
        </p:scale>
        <p:origin x="208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9116"/>
    </p:cViewPr>
  </p:sorterViewPr>
  <p:notesViewPr>
    <p:cSldViewPr>
      <p:cViewPr varScale="1">
        <p:scale>
          <a:sx n="53" d="100"/>
          <a:sy n="53" d="100"/>
        </p:scale>
        <p:origin x="255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quel Monteiro de Nobre Costa Bernardino" userId="c97ecd14-f69d-4b55-8b58-fe34d0169f1c" providerId="ADAL" clId="{6CC2F252-9D16-4780-9196-92B856D979FB}"/>
    <pc:docChg chg="modSld">
      <pc:chgData name="Raquel Monteiro de Nobre Costa Bernardino" userId="c97ecd14-f69d-4b55-8b58-fe34d0169f1c" providerId="ADAL" clId="{6CC2F252-9D16-4780-9196-92B856D979FB}" dt="2026-01-26T09:34:24.392" v="3" actId="20577"/>
      <pc:docMkLst>
        <pc:docMk/>
      </pc:docMkLst>
      <pc:sldChg chg="modSp mod">
        <pc:chgData name="Raquel Monteiro de Nobre Costa Bernardino" userId="c97ecd14-f69d-4b55-8b58-fe34d0169f1c" providerId="ADAL" clId="{6CC2F252-9D16-4780-9196-92B856D979FB}" dt="2026-01-26T09:34:24.392" v="3" actId="20577"/>
        <pc:sldMkLst>
          <pc:docMk/>
          <pc:sldMk cId="3771339570" sldId="335"/>
        </pc:sldMkLst>
        <pc:spChg chg="mod">
          <ac:chgData name="Raquel Monteiro de Nobre Costa Bernardino" userId="c97ecd14-f69d-4b55-8b58-fe34d0169f1c" providerId="ADAL" clId="{6CC2F252-9D16-4780-9196-92B856D979FB}" dt="2026-01-26T09:34:24.392" v="3" actId="20577"/>
          <ac:spMkLst>
            <pc:docMk/>
            <pc:sldMk cId="3771339570" sldId="335"/>
            <ac:spMk id="11" creationId="{00000000-0000-0000-0000-000000000000}"/>
          </ac:spMkLst>
        </pc:spChg>
      </pc:sldChg>
      <pc:sldChg chg="modSp mod">
        <pc:chgData name="Raquel Monteiro de Nobre Costa Bernardino" userId="c97ecd14-f69d-4b55-8b58-fe34d0169f1c" providerId="ADAL" clId="{6CC2F252-9D16-4780-9196-92B856D979FB}" dt="2026-01-26T09:33:33.251" v="1" actId="20577"/>
        <pc:sldMkLst>
          <pc:docMk/>
          <pc:sldMk cId="1232588386" sldId="363"/>
        </pc:sldMkLst>
        <pc:spChg chg="mod">
          <ac:chgData name="Raquel Monteiro de Nobre Costa Bernardino" userId="c97ecd14-f69d-4b55-8b58-fe34d0169f1c" providerId="ADAL" clId="{6CC2F252-9D16-4780-9196-92B856D979FB}" dt="2026-01-26T09:33:33.251" v="1" actId="20577"/>
          <ac:spMkLst>
            <pc:docMk/>
            <pc:sldMk cId="1232588386" sldId="363"/>
            <ac:spMk id="1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C1576-CA4A-4E7C-BDCA-A756EED6BFCD}" type="datetimeFigureOut">
              <a:rPr lang="pt-PT" smtClean="0"/>
              <a:pPr/>
              <a:t>26/01/2026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BD00E-A742-4D78-9D25-57F0B3C74E22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7489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A030B-752C-4290-A56E-0FE53885B947}" type="datetimeFigureOut">
              <a:rPr lang="pt-PT" smtClean="0"/>
              <a:pPr/>
              <a:t>26/01/2026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>
                <a:solidFill>
                  <a:srgbClr val="FF0000"/>
                </a:solidFill>
              </a:defRPr>
            </a:lvl1pPr>
          </a:lstStyle>
          <a:p>
            <a:fld id="{44B77B5E-79E1-41FB-94EB-883A8C39F369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16308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7240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17444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behavior of operators depends on the variable types (for example, the </a:t>
            </a:r>
            <a:r>
              <a:rPr lang="en-US" b="1" dirty="0"/>
              <a:t>+</a:t>
            </a:r>
            <a:r>
              <a:rPr lang="en-US" dirty="0"/>
              <a:t> operator concatenates strings).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804752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371015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55205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0858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Declarada antes de inicializada</a:t>
            </a:r>
          </a:p>
          <a:p>
            <a:r>
              <a:rPr lang="pt-PT" dirty="0"/>
              <a:t>Não inicializada fica com lixo, boa prática atribuir-lhe sempre um valor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3626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1509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9124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err="1"/>
              <a:t>String</a:t>
            </a:r>
            <a:r>
              <a:rPr lang="pt-PT" dirty="0"/>
              <a:t> aspas e </a:t>
            </a:r>
            <a:r>
              <a:rPr lang="pt-PT" dirty="0" err="1"/>
              <a:t>char</a:t>
            </a:r>
            <a:r>
              <a:rPr lang="pt-PT" dirty="0"/>
              <a:t> apostrofe</a:t>
            </a:r>
          </a:p>
          <a:p>
            <a:r>
              <a:rPr lang="pt-PT" dirty="0"/>
              <a:t>Caso não fizéssemos o </a:t>
            </a:r>
            <a:r>
              <a:rPr lang="pt-PT" dirty="0" err="1"/>
              <a:t>using</a:t>
            </a:r>
            <a:r>
              <a:rPr lang="pt-PT" dirty="0"/>
              <a:t> </a:t>
            </a:r>
            <a:r>
              <a:rPr lang="pt-PT" dirty="0" err="1"/>
              <a:t>namespace</a:t>
            </a:r>
            <a:r>
              <a:rPr lang="pt-PT" dirty="0"/>
              <a:t> tínhamos que fazer </a:t>
            </a:r>
            <a:r>
              <a:rPr lang="pt-PT" dirty="0" err="1"/>
              <a:t>std</a:t>
            </a:r>
            <a:r>
              <a:rPr lang="pt-PT" dirty="0"/>
              <a:t>::</a:t>
            </a:r>
            <a:r>
              <a:rPr lang="pt-PT" dirty="0" err="1"/>
              <a:t>string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9507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8052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465416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22838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77B5E-79E1-41FB-94EB-883A8C39F369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4864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1988840"/>
            <a:ext cx="5040560" cy="609592"/>
          </a:xfrm>
        </p:spPr>
        <p:txBody>
          <a:bodyPr>
            <a:noAutofit/>
          </a:bodyPr>
          <a:lstStyle>
            <a:lvl1pPr marL="0" indent="0" algn="l">
              <a:buNone/>
              <a:defRPr sz="4000" b="0">
                <a:solidFill>
                  <a:schemeClr val="bg1"/>
                </a:solidFill>
                <a:latin typeface="Franklin Gothic Book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Licenciaturas</a:t>
            </a:r>
            <a:endParaRPr lang="pt-PT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755576" y="2852936"/>
            <a:ext cx="6400800" cy="609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>
              <a:buNone/>
              <a:defRPr sz="1600" b="1">
                <a:solidFill>
                  <a:schemeClr val="bg1"/>
                </a:solidFill>
                <a:latin typeface="Franklin Gothic Book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Book" pitchFamily="34" charset="0"/>
              <a:ea typeface="+mn-ea"/>
              <a:cs typeface="+mn-cs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55576" y="2924944"/>
            <a:ext cx="446449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500">
                <a:solidFill>
                  <a:schemeClr val="bg1"/>
                </a:solidFill>
                <a:latin typeface="Franklin Gothic Book" pitchFamily="34" charset="0"/>
              </a:defRPr>
            </a:lvl1pPr>
          </a:lstStyle>
          <a:p>
            <a:r>
              <a:rPr lang="en-US" dirty="0"/>
              <a:t>Gestão</a:t>
            </a:r>
            <a:endParaRPr lang="pt-PT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755576" y="3573463"/>
            <a:ext cx="1584399" cy="503237"/>
          </a:xfrm>
        </p:spPr>
        <p:txBody>
          <a:bodyPr>
            <a:normAutofit/>
          </a:bodyPr>
          <a:lstStyle>
            <a:lvl1pPr>
              <a:buNone/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pt-PT" dirty="0"/>
              <a:t>Set 2011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C41E1-0088-430F-BAF8-1D6D59810DC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65C7E43-DD50-4759-88C4-C7B5A2194701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20" hasCustomPrompt="1"/>
          </p:nvPr>
        </p:nvSpPr>
        <p:spPr>
          <a:xfrm>
            <a:off x="5300618" y="2500306"/>
            <a:ext cx="2871782" cy="411147"/>
          </a:xfrm>
        </p:spPr>
        <p:txBody>
          <a:bodyPr>
            <a:noAutofit/>
          </a:bodyPr>
          <a:lstStyle>
            <a:lvl1pPr>
              <a:buNone/>
              <a:defRPr sz="2000" b="0" baseline="0">
                <a:solidFill>
                  <a:srgbClr val="C1131E"/>
                </a:solidFill>
                <a:latin typeface="Franklin Gothic Book" pitchFamily="34" charset="0"/>
              </a:defRPr>
            </a:lvl1pPr>
            <a:lvl2pPr>
              <a:defRPr b="1"/>
            </a:lvl2pPr>
          </a:lstStyle>
          <a:p>
            <a:pPr lvl="0"/>
            <a:r>
              <a:rPr lang="en-US" dirty="0"/>
              <a:t>2.TÍTULO DO CAPÍTULO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29" hasCustomPrompt="1"/>
          </p:nvPr>
        </p:nvSpPr>
        <p:spPr>
          <a:xfrm>
            <a:off x="1728718" y="3089861"/>
            <a:ext cx="2871782" cy="411147"/>
          </a:xfrm>
        </p:spPr>
        <p:txBody>
          <a:bodyPr>
            <a:noAutofit/>
          </a:bodyPr>
          <a:lstStyle>
            <a:lvl1pPr>
              <a:buNone/>
              <a:defRPr sz="1500" b="0" baseline="0">
                <a:solidFill>
                  <a:srgbClr val="C1131E"/>
                </a:solidFill>
                <a:latin typeface="Franklin Gothic Book" pitchFamily="34" charset="0"/>
              </a:defRPr>
            </a:lvl1pPr>
            <a:lvl2pPr>
              <a:defRPr b="1"/>
            </a:lvl2pPr>
          </a:lstStyle>
          <a:p>
            <a:pPr lvl="0"/>
            <a:r>
              <a:rPr lang="en-US" dirty="0"/>
              <a:t>{ 1.1. </a:t>
            </a:r>
            <a:r>
              <a:rPr lang="en-US" dirty="0" err="1"/>
              <a:t>Substítulo</a:t>
            </a:r>
            <a:r>
              <a:rPr lang="en-US" dirty="0"/>
              <a:t> }</a:t>
            </a:r>
            <a:endParaRPr lang="pt-PT" dirty="0"/>
          </a:p>
        </p:txBody>
      </p:sp>
      <p:sp>
        <p:nvSpPr>
          <p:cNvPr id="10" name="Content Placeholder 2"/>
          <p:cNvSpPr>
            <a:spLocks noGrp="1"/>
          </p:cNvSpPr>
          <p:nvPr>
            <p:ph idx="30" hasCustomPrompt="1"/>
          </p:nvPr>
        </p:nvSpPr>
        <p:spPr>
          <a:xfrm>
            <a:off x="1728718" y="2500306"/>
            <a:ext cx="2871782" cy="411147"/>
          </a:xfrm>
        </p:spPr>
        <p:txBody>
          <a:bodyPr>
            <a:noAutofit/>
          </a:bodyPr>
          <a:lstStyle>
            <a:lvl1pPr>
              <a:buNone/>
              <a:defRPr sz="2000" b="0" baseline="0">
                <a:solidFill>
                  <a:srgbClr val="C1131E"/>
                </a:solidFill>
                <a:latin typeface="Franklin Gothic Book" pitchFamily="34" charset="0"/>
              </a:defRPr>
            </a:lvl1pPr>
            <a:lvl2pPr>
              <a:defRPr b="1"/>
            </a:lvl2pPr>
          </a:lstStyle>
          <a:p>
            <a:pPr lvl="0"/>
            <a:r>
              <a:rPr lang="en-US" dirty="0"/>
              <a:t>1.TÍTULO DO CAPÍTULO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31" hasCustomPrompt="1"/>
          </p:nvPr>
        </p:nvSpPr>
        <p:spPr>
          <a:xfrm>
            <a:off x="1728718" y="3665925"/>
            <a:ext cx="2871782" cy="411147"/>
          </a:xfrm>
        </p:spPr>
        <p:txBody>
          <a:bodyPr>
            <a:noAutofit/>
          </a:bodyPr>
          <a:lstStyle>
            <a:lvl1pPr>
              <a:buNone/>
              <a:defRPr sz="1500" b="0" baseline="0">
                <a:solidFill>
                  <a:srgbClr val="C1131E"/>
                </a:solidFill>
                <a:latin typeface="Franklin Gothic Book" pitchFamily="34" charset="0"/>
              </a:defRPr>
            </a:lvl1pPr>
            <a:lvl2pPr>
              <a:defRPr b="1"/>
            </a:lvl2pPr>
          </a:lstStyle>
          <a:p>
            <a:pPr lvl="0"/>
            <a:r>
              <a:rPr lang="en-US" dirty="0"/>
              <a:t>{ 1.1. </a:t>
            </a:r>
            <a:r>
              <a:rPr lang="en-US" dirty="0" err="1"/>
              <a:t>Subtítulo</a:t>
            </a:r>
            <a:r>
              <a:rPr lang="en-US" dirty="0"/>
              <a:t> }</a:t>
            </a:r>
            <a:endParaRPr lang="pt-PT" dirty="0"/>
          </a:p>
        </p:txBody>
      </p:sp>
      <p:sp>
        <p:nvSpPr>
          <p:cNvPr id="12" name="Content Placeholder 2"/>
          <p:cNvSpPr>
            <a:spLocks noGrp="1"/>
          </p:cNvSpPr>
          <p:nvPr>
            <p:ph idx="32" hasCustomPrompt="1"/>
          </p:nvPr>
        </p:nvSpPr>
        <p:spPr>
          <a:xfrm>
            <a:off x="1728718" y="4241989"/>
            <a:ext cx="2871782" cy="411147"/>
          </a:xfrm>
        </p:spPr>
        <p:txBody>
          <a:bodyPr>
            <a:noAutofit/>
          </a:bodyPr>
          <a:lstStyle>
            <a:lvl1pPr>
              <a:buNone/>
              <a:defRPr sz="1500" b="0" baseline="0">
                <a:solidFill>
                  <a:srgbClr val="C1131E"/>
                </a:solidFill>
                <a:latin typeface="Franklin Gothic Book" pitchFamily="34" charset="0"/>
              </a:defRPr>
            </a:lvl1pPr>
            <a:lvl2pPr>
              <a:defRPr b="1"/>
            </a:lvl2pPr>
          </a:lstStyle>
          <a:p>
            <a:pPr lvl="0"/>
            <a:r>
              <a:rPr lang="en-US" dirty="0"/>
              <a:t>{ 1.1. </a:t>
            </a:r>
            <a:r>
              <a:rPr lang="en-US" dirty="0" err="1"/>
              <a:t>Subtítulo</a:t>
            </a:r>
            <a:r>
              <a:rPr lang="en-US" dirty="0"/>
              <a:t> }</a:t>
            </a:r>
            <a:endParaRPr lang="pt-PT" dirty="0"/>
          </a:p>
        </p:txBody>
      </p:sp>
      <p:sp>
        <p:nvSpPr>
          <p:cNvPr id="13" name="Content Placeholder 2"/>
          <p:cNvSpPr>
            <a:spLocks noGrp="1"/>
          </p:cNvSpPr>
          <p:nvPr>
            <p:ph idx="33" hasCustomPrompt="1"/>
          </p:nvPr>
        </p:nvSpPr>
        <p:spPr>
          <a:xfrm>
            <a:off x="5286356" y="3089861"/>
            <a:ext cx="2871782" cy="411147"/>
          </a:xfrm>
        </p:spPr>
        <p:txBody>
          <a:bodyPr>
            <a:noAutofit/>
          </a:bodyPr>
          <a:lstStyle>
            <a:lvl1pPr>
              <a:buNone/>
              <a:defRPr sz="1500" b="0" baseline="0">
                <a:solidFill>
                  <a:srgbClr val="C1131E"/>
                </a:solidFill>
                <a:latin typeface="Franklin Gothic Book" pitchFamily="34" charset="0"/>
              </a:defRPr>
            </a:lvl1pPr>
            <a:lvl2pPr>
              <a:defRPr b="1"/>
            </a:lvl2pPr>
          </a:lstStyle>
          <a:p>
            <a:pPr lvl="0"/>
            <a:r>
              <a:rPr lang="en-US" dirty="0"/>
              <a:t>{ 2.1. </a:t>
            </a:r>
            <a:r>
              <a:rPr lang="en-US" dirty="0" err="1"/>
              <a:t>Subtítulo</a:t>
            </a:r>
            <a:r>
              <a:rPr lang="en-US" dirty="0"/>
              <a:t> }</a:t>
            </a:r>
            <a:endParaRPr lang="pt-PT" dirty="0"/>
          </a:p>
        </p:txBody>
      </p:sp>
      <p:sp>
        <p:nvSpPr>
          <p:cNvPr id="14" name="Content Placeholder 2"/>
          <p:cNvSpPr>
            <a:spLocks noGrp="1"/>
          </p:cNvSpPr>
          <p:nvPr>
            <p:ph idx="34" hasCustomPrompt="1"/>
          </p:nvPr>
        </p:nvSpPr>
        <p:spPr>
          <a:xfrm>
            <a:off x="5286356" y="3665925"/>
            <a:ext cx="2871782" cy="411147"/>
          </a:xfrm>
        </p:spPr>
        <p:txBody>
          <a:bodyPr>
            <a:noAutofit/>
          </a:bodyPr>
          <a:lstStyle>
            <a:lvl1pPr>
              <a:buNone/>
              <a:defRPr sz="1500" b="0" baseline="0">
                <a:solidFill>
                  <a:srgbClr val="C1131E"/>
                </a:solidFill>
                <a:latin typeface="Franklin Gothic Book" pitchFamily="34" charset="0"/>
              </a:defRPr>
            </a:lvl1pPr>
            <a:lvl2pPr>
              <a:defRPr b="1"/>
            </a:lvl2pPr>
          </a:lstStyle>
          <a:p>
            <a:pPr lvl="0"/>
            <a:r>
              <a:rPr lang="en-US" dirty="0"/>
              <a:t>{ 2.1. </a:t>
            </a:r>
            <a:r>
              <a:rPr lang="en-US" dirty="0" err="1"/>
              <a:t>Subtítulo</a:t>
            </a:r>
            <a:r>
              <a:rPr lang="en-US" dirty="0"/>
              <a:t> }</a:t>
            </a:r>
            <a:endParaRPr lang="pt-PT" dirty="0"/>
          </a:p>
        </p:txBody>
      </p:sp>
      <p:sp>
        <p:nvSpPr>
          <p:cNvPr id="15" name="Content Placeholder 2"/>
          <p:cNvSpPr>
            <a:spLocks noGrp="1"/>
          </p:cNvSpPr>
          <p:nvPr>
            <p:ph idx="35" hasCustomPrompt="1"/>
          </p:nvPr>
        </p:nvSpPr>
        <p:spPr>
          <a:xfrm>
            <a:off x="5286356" y="4241989"/>
            <a:ext cx="2871782" cy="411147"/>
          </a:xfrm>
        </p:spPr>
        <p:txBody>
          <a:bodyPr>
            <a:noAutofit/>
          </a:bodyPr>
          <a:lstStyle>
            <a:lvl1pPr>
              <a:buNone/>
              <a:defRPr sz="1500" b="0" baseline="0">
                <a:solidFill>
                  <a:srgbClr val="C1131E"/>
                </a:solidFill>
                <a:latin typeface="Franklin Gothic Book" pitchFamily="34" charset="0"/>
              </a:defRPr>
            </a:lvl1pPr>
            <a:lvl2pPr>
              <a:defRPr b="1"/>
            </a:lvl2pPr>
          </a:lstStyle>
          <a:p>
            <a:pPr lvl="0"/>
            <a:r>
              <a:rPr lang="en-US" dirty="0"/>
              <a:t>{ 2.1. </a:t>
            </a:r>
            <a:r>
              <a:rPr lang="en-US" dirty="0" err="1"/>
              <a:t>Subtítulo</a:t>
            </a:r>
            <a:r>
              <a:rPr lang="en-US" dirty="0"/>
              <a:t> }  </a:t>
            </a:r>
            <a:endParaRPr lang="pt-P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04899-3713-49AD-A264-51ABFD432AAD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65C7E43-DD50-4759-88C4-C7B5A2194701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57158" y="2060848"/>
            <a:ext cx="8429684" cy="3939920"/>
          </a:xfrm>
        </p:spPr>
        <p:txBody>
          <a:bodyPr lIns="72000" anchor="t" anchorCtr="0">
            <a:normAutofit/>
          </a:bodyPr>
          <a:lstStyle>
            <a:lvl1pPr marL="0" indent="0">
              <a:lnSpc>
                <a:spcPct val="150000"/>
              </a:lnSpc>
              <a:buNone/>
              <a:defRPr sz="1600" b="0" baseline="0">
                <a:solidFill>
                  <a:schemeClr val="tx1"/>
                </a:solidFill>
                <a:latin typeface="Franklin Gothic Book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Kvlcmbknbjkvcnxbjcvnbmjvc,nxbm,vcnbjvcnbjkvcbnjkcvbkjcvbnjvkcbnjcvkbnkjvcnbjkvcbnjvkcbnkjvcbnkjvcfdgfdgfdgfdgfdgdgdfgdfgfd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3528" y="1268760"/>
            <a:ext cx="3168352" cy="64294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rgbClr val="C1131E"/>
                </a:solidFill>
                <a:latin typeface="Franklin Gothic Book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{ 1.1.  SUBTÍTULO }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0CC4F-5F2D-4F13-BB45-E465BFAAE5C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974904" y="6453336"/>
            <a:ext cx="2133600" cy="365125"/>
          </a:xfrm>
        </p:spPr>
        <p:txBody>
          <a:bodyPr/>
          <a:lstStyle>
            <a:lvl1pPr>
              <a:defRPr b="0">
                <a:latin typeface="Franklin Gothic Medium" panose="020B0603020102020204" pitchFamily="34" charset="0"/>
              </a:defRPr>
            </a:lvl1pPr>
          </a:lstStyle>
          <a:p>
            <a:fld id="{A65C7E43-DD50-4759-88C4-C7B5A2194701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46912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FF0000"/>
                </a:solidFill>
              </a:defRPr>
            </a:lvl1pPr>
          </a:lstStyle>
          <a:p>
            <a:fld id="{A65C7E43-DD50-4759-88C4-C7B5A2194701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 txBox="1">
            <a:spLocks/>
          </p:cNvSpPr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rgbClr val="FF0000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noProof="0" dirty="0">
                <a:solidFill>
                  <a:schemeClr val="bg1"/>
                </a:solidFill>
              </a:rPr>
              <a:t>  course unit: </a:t>
            </a:r>
          </a:p>
          <a:p>
            <a:pPr marL="0" indent="0">
              <a:buNone/>
            </a:pPr>
            <a:r>
              <a:rPr lang="en-US" noProof="0" dirty="0">
                <a:solidFill>
                  <a:schemeClr val="bg1"/>
                </a:solidFill>
              </a:rPr>
              <a:t>  Programming Languages</a:t>
            </a:r>
          </a:p>
        </p:txBody>
      </p:sp>
      <p:sp>
        <p:nvSpPr>
          <p:cNvPr id="11" name="Title 2"/>
          <p:cNvSpPr txBox="1">
            <a:spLocks/>
          </p:cNvSpPr>
          <p:nvPr/>
        </p:nvSpPr>
        <p:spPr>
          <a:xfrm>
            <a:off x="0" y="1556792"/>
            <a:ext cx="9144000" cy="1224136"/>
          </a:xfrm>
          <a:prstGeom prst="rect">
            <a:avLst/>
          </a:prstGeom>
          <a:solidFill>
            <a:srgbClr val="FF000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noProof="0" dirty="0">
                <a:solidFill>
                  <a:schemeClr val="bg1"/>
                </a:solidFill>
              </a:rPr>
              <a:t>  Chapter 1: </a:t>
            </a:r>
          </a:p>
          <a:p>
            <a:pPr algn="l">
              <a:spcBef>
                <a:spcPts val="768"/>
              </a:spcBef>
            </a:pPr>
            <a:r>
              <a:rPr lang="en-US" sz="3200" noProof="0" dirty="0">
                <a:solidFill>
                  <a:schemeClr val="bg1"/>
                </a:solidFill>
              </a:rPr>
              <a:t>  Variables and Operators</a:t>
            </a: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BBA7033A-E633-FA42-8319-1A2123091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212976"/>
            <a:ext cx="6310064" cy="341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575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788657"/>
            <a:ext cx="8429684" cy="573668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FF0000"/>
                </a:solidFill>
              </a:rPr>
              <a:t>Example: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“Output: \n”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</a:t>
            </a:r>
            <a:r>
              <a:rPr lang="en-US" sz="2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“\n”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10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Writing to the screen: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90788" y="3224963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54A63D2-37F6-DAC4-5B18-2671CF396EC1}"/>
              </a:ext>
            </a:extLst>
          </p:cNvPr>
          <p:cNvCxnSpPr>
            <a:cxnSpLocks/>
          </p:cNvCxnSpPr>
          <p:nvPr/>
        </p:nvCxnSpPr>
        <p:spPr>
          <a:xfrm flipV="1">
            <a:off x="7092280" y="5879813"/>
            <a:ext cx="0" cy="3960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2EE7871-5189-8831-242A-F414CF60DBFA}"/>
              </a:ext>
            </a:extLst>
          </p:cNvPr>
          <p:cNvCxnSpPr>
            <a:cxnSpLocks/>
          </p:cNvCxnSpPr>
          <p:nvPr/>
        </p:nvCxnSpPr>
        <p:spPr>
          <a:xfrm flipV="1">
            <a:off x="4154948" y="5879813"/>
            <a:ext cx="0" cy="3960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173A3421-ECFB-BB4F-3F16-941B0D80EAB6}"/>
              </a:ext>
            </a:extLst>
          </p:cNvPr>
          <p:cNvSpPr txBox="1"/>
          <p:nvPr/>
        </p:nvSpPr>
        <p:spPr>
          <a:xfrm>
            <a:off x="4154952" y="6069342"/>
            <a:ext cx="2937328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noProof="0" dirty="0">
                <a:latin typeface="Franklin Gothic Book" panose="020B0503020102020204" pitchFamily="34" charset="0"/>
              </a:rPr>
              <a:t>New line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24954E-339D-4D5D-4467-B208CB819D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16" y="1304815"/>
            <a:ext cx="7680967" cy="405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092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1124745"/>
            <a:ext cx="8429684" cy="487602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It is possible to read information from the screen using the command</a:t>
            </a:r>
            <a:endParaRPr lang="en-US" sz="2400" noProof="0" dirty="0"/>
          </a:p>
          <a:p>
            <a:pPr algn="ctr">
              <a:lnSpc>
                <a:spcPct val="120000"/>
              </a:lnSpc>
              <a:buClr>
                <a:srgbClr val="FF0000"/>
              </a:buClr>
            </a:pPr>
            <a:r>
              <a:rPr lang="en-US" sz="2400" i="1" noProof="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400" i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i="1" noProof="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</a:t>
            </a:r>
          </a:p>
          <a:p>
            <a:pPr>
              <a:lnSpc>
                <a:spcPct val="120000"/>
              </a:lnSpc>
              <a:buClr>
                <a:srgbClr val="FF0000"/>
              </a:buClr>
            </a:pPr>
            <a:r>
              <a:rPr lang="en-US" sz="2400" i="1" noProof="0" dirty="0"/>
              <a:t>     </a:t>
            </a:r>
            <a:r>
              <a:rPr lang="en-US" sz="2400" noProof="0" dirty="0"/>
              <a:t>from the </a:t>
            </a:r>
            <a:r>
              <a:rPr lang="en-US" sz="2400" noProof="0" dirty="0">
                <a:solidFill>
                  <a:srgbClr val="FF0000"/>
                </a:solidFill>
              </a:rPr>
              <a:t>iostream</a:t>
            </a:r>
            <a:r>
              <a:rPr lang="en-US" sz="2400" noProof="0" dirty="0"/>
              <a:t> package and store it in a variable.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 err="1">
                <a:solidFill>
                  <a:srgbClr val="FF0000"/>
                </a:solidFill>
              </a:rPr>
              <a:t>Exemplo</a:t>
            </a:r>
            <a:r>
              <a:rPr lang="en-US" sz="2400" noProof="0" dirty="0">
                <a:solidFill>
                  <a:srgbClr val="FF0000"/>
                </a:solidFill>
              </a:rPr>
              <a:t>: </a:t>
            </a:r>
            <a:r>
              <a:rPr lang="en-US" sz="2400" i="1" noProof="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400" i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i="1" noProof="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sz="2400" i="1" noProof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VariableName</a:t>
            </a:r>
            <a:r>
              <a:rPr lang="en-US" sz="2400" i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i="1" noProof="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Variable </a:t>
            </a:r>
            <a:r>
              <a:rPr lang="en-US" sz="2400" i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VariableName</a:t>
            </a:r>
            <a:r>
              <a:rPr lang="en-US" sz="2400" i="1" noProof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/>
              <a:t>must be declared before.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If the entered value does not match the type of the variable </a:t>
            </a:r>
            <a:r>
              <a:rPr lang="en-US" sz="2400" i="1" noProof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VariableName</a:t>
            </a:r>
            <a:r>
              <a:rPr lang="en-US" sz="2400" dirty="0"/>
              <a:t>, the </a:t>
            </a:r>
            <a:r>
              <a:rPr lang="en-US" sz="2400" i="1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400" dirty="0"/>
              <a:t> command will </a:t>
            </a:r>
            <a:r>
              <a:rPr lang="en-US" sz="2400" dirty="0" err="1"/>
              <a:t>procude</a:t>
            </a:r>
            <a:r>
              <a:rPr lang="en-US" sz="2400" dirty="0"/>
              <a:t> an error.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11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Reading from the screen: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30721" y="2996952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6257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1124745"/>
            <a:ext cx="8429684" cy="487602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FF0000"/>
                </a:solidFill>
              </a:rPr>
              <a:t>Example: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12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Reading from the screen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30721" y="2996952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52BAF3-9AC0-5A2D-C0F3-EDE76B03885B}"/>
              </a:ext>
            </a:extLst>
          </p:cNvPr>
          <p:cNvSpPr txBox="1"/>
          <p:nvPr/>
        </p:nvSpPr>
        <p:spPr>
          <a:xfrm>
            <a:off x="5194115" y="2996952"/>
            <a:ext cx="3482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noProof="0" dirty="0">
                <a:latin typeface="Franklin Gothic Book" panose="020B0503020102020204" pitchFamily="34" charset="0"/>
              </a:rPr>
              <a:t>Waits for the age to be entered.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A638C27-1194-A24C-F35D-A96067970E27}"/>
              </a:ext>
            </a:extLst>
          </p:cNvPr>
          <p:cNvSpPr txBox="1"/>
          <p:nvPr/>
        </p:nvSpPr>
        <p:spPr>
          <a:xfrm>
            <a:off x="5252944" y="5205412"/>
            <a:ext cx="34823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noProof="0" dirty="0">
                <a:latin typeface="Franklin Gothic Book" panose="020B0503020102020204" pitchFamily="34" charset="0"/>
              </a:rPr>
              <a:t>After being entered, age is displayed </a:t>
            </a:r>
            <a:r>
              <a:rPr lang="en-US" sz="1600" dirty="0">
                <a:latin typeface="Franklin Gothic Book" panose="020B0503020102020204" pitchFamily="34" charset="0"/>
              </a:rPr>
              <a:t>on the screen</a:t>
            </a:r>
            <a:r>
              <a:rPr lang="en-US" sz="1600" noProof="0" dirty="0">
                <a:latin typeface="Franklin Gothic Book" panose="020B0503020102020204" pitchFamily="34" charset="0"/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6B7FE1-D81D-39D5-D5C4-2F121F44B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54" y="1776754"/>
            <a:ext cx="4687278" cy="3380438"/>
          </a:xfrm>
          <a:prstGeom prst="rect">
            <a:avLst/>
          </a:prstGeom>
        </p:spPr>
      </p:pic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7CE08512-4279-BF01-1C6F-9782D3936B5A}"/>
              </a:ext>
            </a:extLst>
          </p:cNvPr>
          <p:cNvCxnSpPr>
            <a:cxnSpLocks/>
          </p:cNvCxnSpPr>
          <p:nvPr/>
        </p:nvCxnSpPr>
        <p:spPr>
          <a:xfrm rot="10800000">
            <a:off x="2066716" y="3718344"/>
            <a:ext cx="3108188" cy="107880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C5B803CF-9759-9F86-7F83-6DED1BD4D5D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653"/>
          <a:stretch>
            <a:fillRect/>
          </a:stretch>
        </p:blipFill>
        <p:spPr>
          <a:xfrm>
            <a:off x="5364088" y="1749671"/>
            <a:ext cx="2883730" cy="117876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EFB5482-25B0-9CE8-B6FC-7D4F5D812CD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5359308" y="3935439"/>
            <a:ext cx="2804193" cy="110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773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1124745"/>
            <a:ext cx="8429684" cy="487602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A </a:t>
            </a:r>
            <a:r>
              <a:rPr lang="en-US" sz="2400" noProof="0" dirty="0">
                <a:solidFill>
                  <a:srgbClr val="FF0000"/>
                </a:solidFill>
              </a:rPr>
              <a:t>constant</a:t>
            </a:r>
            <a:r>
              <a:rPr lang="en-US" sz="2400" noProof="0" dirty="0"/>
              <a:t> variable cannot have its value changed.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To declare a constant variable, add the </a:t>
            </a:r>
            <a:r>
              <a:rPr lang="en-US" sz="24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400" noProof="0" dirty="0"/>
              <a:t> keyword before the usual declaration.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FF0000"/>
                </a:solidFill>
              </a:rPr>
              <a:t>Ex</a:t>
            </a:r>
            <a:r>
              <a:rPr lang="en-US" sz="2400" dirty="0">
                <a:solidFill>
                  <a:srgbClr val="FF0000"/>
                </a:solidFill>
              </a:rPr>
              <a:t>a</a:t>
            </a:r>
            <a:r>
              <a:rPr lang="en-US" sz="2400" noProof="0" dirty="0" err="1">
                <a:solidFill>
                  <a:srgbClr val="FF0000"/>
                </a:solidFill>
              </a:rPr>
              <a:t>mple</a:t>
            </a:r>
            <a:r>
              <a:rPr lang="en-US" sz="2400" noProof="0" dirty="0">
                <a:solidFill>
                  <a:srgbClr val="FF0000"/>
                </a:solidFill>
              </a:rPr>
              <a:t>: </a:t>
            </a:r>
            <a:r>
              <a:rPr lang="en-US" sz="2400" noProof="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double </a:t>
            </a:r>
            <a:r>
              <a:rPr lang="en-US" sz="2400" noProof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3.141592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13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Constants: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30721" y="2996952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040A0E-4DF3-6116-33C2-E450DFB49F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200" y="3766183"/>
            <a:ext cx="5363599" cy="199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588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908721"/>
            <a:ext cx="8146908" cy="554461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 err="1"/>
              <a:t>Similars</a:t>
            </a:r>
            <a:r>
              <a:rPr lang="en-US" sz="2400" noProof="0" dirty="0"/>
              <a:t> to the usual mathematical operators.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FF0000"/>
                </a:solidFill>
              </a:rPr>
              <a:t>Example: </a:t>
            </a:r>
            <a:r>
              <a:rPr lang="en-US" sz="2400" noProof="0" dirty="0"/>
              <a:t>a = 13 and b = 5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a </a:t>
            </a:r>
            <a:r>
              <a:rPr lang="en-US" sz="2400" dirty="0"/>
              <a:t>or</a:t>
            </a:r>
            <a:r>
              <a:rPr lang="en-US" sz="2400" noProof="0" dirty="0"/>
              <a:t> b </a:t>
            </a:r>
            <a:r>
              <a:rPr lang="en-US" sz="2400" dirty="0"/>
              <a:t>of type</a:t>
            </a:r>
            <a:r>
              <a:rPr lang="en-US" sz="2400" noProof="0" dirty="0"/>
              <a:t>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2400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→</a:t>
            </a:r>
            <a:r>
              <a:rPr lang="en-US" sz="2400" noProof="0" dirty="0"/>
              <a:t> Operator </a:t>
            </a:r>
            <a:r>
              <a:rPr lang="en-US" sz="2400" noProof="0" dirty="0">
                <a:solidFill>
                  <a:srgbClr val="FF0000"/>
                </a:solidFill>
              </a:rPr>
              <a:t>/</a:t>
            </a:r>
            <a:r>
              <a:rPr lang="en-US" sz="2400" noProof="0" dirty="0"/>
              <a:t> is the decimal division.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Operator </a:t>
            </a:r>
            <a:r>
              <a:rPr lang="en-US" sz="2400" noProof="0" dirty="0">
                <a:solidFill>
                  <a:srgbClr val="FF0000"/>
                </a:solidFill>
              </a:rPr>
              <a:t>%</a:t>
            </a:r>
            <a:r>
              <a:rPr lang="en-US" sz="2400" noProof="0" dirty="0"/>
              <a:t> is only defined for variables of type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noProof="0" dirty="0"/>
              <a:t>.</a:t>
            </a: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/>
              <a:t>The </a:t>
            </a:r>
            <a:r>
              <a:rPr lang="en-US" sz="2400" noProof="0" dirty="0"/>
              <a:t>behavior of operators depends on the variable types (for example, the + operator concatenates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strings</a:t>
            </a:r>
            <a:r>
              <a:rPr lang="en-US" sz="2400" noProof="0" dirty="0"/>
              <a:t>).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14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0" y="-2868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j-ea"/>
                <a:cs typeface="+mj-cs"/>
              </a:rPr>
              <a:t>Arithmetic operators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47C6EAD0-C689-40D0-8DD3-F634913D4ADA}"/>
              </a:ext>
            </a:extLst>
          </p:cNvPr>
          <p:cNvSpPr txBox="1">
            <a:spLocks/>
          </p:cNvSpPr>
          <p:nvPr/>
        </p:nvSpPr>
        <p:spPr>
          <a:xfrm>
            <a:off x="434422" y="1963785"/>
            <a:ext cx="8069644" cy="1754327"/>
          </a:xfrm>
          <a:prstGeom prst="rect">
            <a:avLst/>
          </a:prstGeom>
        </p:spPr>
        <p:txBody>
          <a:bodyPr vert="horz" lIns="7200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 sz="1600" b="0" kern="1200" baseline="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en-US" sz="1400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10FD0D-B241-B7A1-BEE1-46D51FACB9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327" y="1963785"/>
            <a:ext cx="7545817" cy="188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339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908721"/>
            <a:ext cx="8146908" cy="554461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Change the variable’s value.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FF0000"/>
                </a:solidFill>
              </a:rPr>
              <a:t>Example: </a:t>
            </a:r>
            <a:r>
              <a:rPr lang="en-US" sz="2400" noProof="0" dirty="0"/>
              <a:t>a = 6 and b = 2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15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0" y="-2868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j-ea"/>
                <a:cs typeface="+mj-cs"/>
              </a:rPr>
              <a:t>Arithmetic assignment operators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47C6EAD0-C689-40D0-8DD3-F634913D4ADA}"/>
              </a:ext>
            </a:extLst>
          </p:cNvPr>
          <p:cNvSpPr txBox="1">
            <a:spLocks/>
          </p:cNvSpPr>
          <p:nvPr/>
        </p:nvSpPr>
        <p:spPr>
          <a:xfrm>
            <a:off x="434422" y="1963785"/>
            <a:ext cx="8069644" cy="1754327"/>
          </a:xfrm>
          <a:prstGeom prst="rect">
            <a:avLst/>
          </a:prstGeom>
        </p:spPr>
        <p:txBody>
          <a:bodyPr vert="horz" lIns="7200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 sz="1600" b="0" kern="1200" baseline="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en-US" sz="1400" noProof="0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3F360D6-7B28-4F59-84C7-A4F58204682C}"/>
              </a:ext>
            </a:extLst>
          </p:cNvPr>
          <p:cNvSpPr txBox="1">
            <a:spLocks/>
          </p:cNvSpPr>
          <p:nvPr/>
        </p:nvSpPr>
        <p:spPr>
          <a:xfrm>
            <a:off x="434422" y="5445224"/>
            <a:ext cx="8069644" cy="1008111"/>
          </a:xfrm>
          <a:prstGeom prst="rect">
            <a:avLst/>
          </a:prstGeom>
        </p:spPr>
        <p:txBody>
          <a:bodyPr vert="horz" lIns="7200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 sz="1600" b="0" kern="1200" baseline="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Clr>
                <a:srgbClr val="FF0000"/>
              </a:buClr>
            </a:pPr>
            <a:r>
              <a:rPr lang="en-US" sz="1200" b="1" noProof="0" dirty="0"/>
              <a:t>	</a:t>
            </a:r>
            <a:endParaRPr lang="en-US" sz="1400" noProof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01CDD1-851A-D095-92EF-5EDCDE07D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422" y="2453239"/>
            <a:ext cx="8069644" cy="246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753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908721"/>
            <a:ext cx="8146908" cy="554461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Compare values and return a bool.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FF0000"/>
                </a:solidFill>
              </a:rPr>
              <a:t>Very Important:</a:t>
            </a:r>
            <a:r>
              <a:rPr lang="en-US" sz="2400" noProof="0" dirty="0"/>
              <a:t> D</a:t>
            </a:r>
            <a:r>
              <a:rPr lang="en-US" sz="2400" dirty="0"/>
              <a:t>o not confuse the equal operator (==)  with the assignment operator (=)</a:t>
            </a:r>
            <a:r>
              <a:rPr lang="en-US" sz="2400" noProof="0" dirty="0"/>
              <a:t>.</a:t>
            </a: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16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0" y="-2868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j-ea"/>
                <a:cs typeface="+mj-cs"/>
              </a:rPr>
              <a:t>Relational operators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47C6EAD0-C689-40D0-8DD3-F634913D4ADA}"/>
              </a:ext>
            </a:extLst>
          </p:cNvPr>
          <p:cNvSpPr txBox="1">
            <a:spLocks/>
          </p:cNvSpPr>
          <p:nvPr/>
        </p:nvSpPr>
        <p:spPr>
          <a:xfrm>
            <a:off x="434422" y="1963785"/>
            <a:ext cx="8069644" cy="1754327"/>
          </a:xfrm>
          <a:prstGeom prst="rect">
            <a:avLst/>
          </a:prstGeom>
        </p:spPr>
        <p:txBody>
          <a:bodyPr vert="horz" lIns="7200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 sz="1600" b="0" kern="1200" baseline="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en-US" sz="1400" noProof="0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3F360D6-7B28-4F59-84C7-A4F58204682C}"/>
              </a:ext>
            </a:extLst>
          </p:cNvPr>
          <p:cNvSpPr txBox="1">
            <a:spLocks/>
          </p:cNvSpPr>
          <p:nvPr/>
        </p:nvSpPr>
        <p:spPr>
          <a:xfrm>
            <a:off x="434422" y="5445224"/>
            <a:ext cx="8069644" cy="1008111"/>
          </a:xfrm>
          <a:prstGeom prst="rect">
            <a:avLst/>
          </a:prstGeom>
        </p:spPr>
        <p:txBody>
          <a:bodyPr vert="horz" lIns="7200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 sz="1600" b="0" kern="1200" baseline="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Clr>
                <a:srgbClr val="FF0000"/>
              </a:buClr>
            </a:pPr>
            <a:r>
              <a:rPr lang="en-US" sz="1200" b="1" noProof="0" dirty="0"/>
              <a:t>	</a:t>
            </a:r>
            <a:endParaRPr lang="en-US" sz="1400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F09216-898F-9EB5-EE14-6893FA477B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209" y="1615689"/>
            <a:ext cx="5977581" cy="322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9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908721"/>
            <a:ext cx="8146908" cy="554461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Compare expressions </a:t>
            </a:r>
            <a:r>
              <a:rPr lang="en-US" sz="2400" noProof="0"/>
              <a:t>and return a bool.</a:t>
            </a: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17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0" y="-2868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Logical operators: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47C6EAD0-C689-40D0-8DD3-F634913D4ADA}"/>
              </a:ext>
            </a:extLst>
          </p:cNvPr>
          <p:cNvSpPr txBox="1">
            <a:spLocks/>
          </p:cNvSpPr>
          <p:nvPr/>
        </p:nvSpPr>
        <p:spPr>
          <a:xfrm>
            <a:off x="434422" y="1963785"/>
            <a:ext cx="8069644" cy="1754327"/>
          </a:xfrm>
          <a:prstGeom prst="rect">
            <a:avLst/>
          </a:prstGeom>
        </p:spPr>
        <p:txBody>
          <a:bodyPr vert="horz" lIns="7200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 sz="1600" b="0" kern="1200" baseline="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en-US" sz="1400" noProof="0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3F360D6-7B28-4F59-84C7-A4F58204682C}"/>
              </a:ext>
            </a:extLst>
          </p:cNvPr>
          <p:cNvSpPr txBox="1">
            <a:spLocks/>
          </p:cNvSpPr>
          <p:nvPr/>
        </p:nvSpPr>
        <p:spPr>
          <a:xfrm>
            <a:off x="434422" y="5445224"/>
            <a:ext cx="8069644" cy="1008111"/>
          </a:xfrm>
          <a:prstGeom prst="rect">
            <a:avLst/>
          </a:prstGeom>
        </p:spPr>
        <p:txBody>
          <a:bodyPr vert="horz" lIns="72000" tIns="45720" rIns="91440" bIns="4572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 sz="1600" b="0" kern="1200" baseline="0">
                <a:solidFill>
                  <a:schemeClr val="tx1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Clr>
                <a:srgbClr val="FF0000"/>
              </a:buClr>
            </a:pPr>
            <a:r>
              <a:rPr lang="en-US" sz="1200" b="1" noProof="0" dirty="0"/>
              <a:t>	</a:t>
            </a:r>
            <a:endParaRPr lang="en-US" sz="1400" noProof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330D35-FEFB-1938-F2CC-EBB28F032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066" y="2569646"/>
            <a:ext cx="6321286" cy="222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88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1124745"/>
            <a:ext cx="8429684" cy="4876023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An </a:t>
            </a:r>
            <a:r>
              <a:rPr lang="en-US" sz="2400" dirty="0">
                <a:solidFill>
                  <a:srgbClr val="FF0000"/>
                </a:solidFill>
              </a:rPr>
              <a:t>object</a:t>
            </a:r>
            <a:r>
              <a:rPr lang="en-US" sz="2400" dirty="0"/>
              <a:t> is a region of the computer’s memory that can hold a value. A </a:t>
            </a:r>
            <a:r>
              <a:rPr lang="en-US" sz="2400" dirty="0">
                <a:solidFill>
                  <a:srgbClr val="FF0000"/>
                </a:solidFill>
              </a:rPr>
              <a:t>variable</a:t>
            </a:r>
            <a:r>
              <a:rPr lang="en-US" sz="2400" dirty="0"/>
              <a:t> is an object with a name.</a:t>
            </a:r>
          </a:p>
          <a:p>
            <a:pPr marL="285750" indent="-285750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Each variable has a </a:t>
            </a:r>
            <a:r>
              <a:rPr lang="en-US" sz="2400" dirty="0">
                <a:solidFill>
                  <a:srgbClr val="FF0000"/>
                </a:solidFill>
              </a:rPr>
              <a:t>name</a:t>
            </a:r>
            <a:r>
              <a:rPr lang="en-US" sz="2400" dirty="0"/>
              <a:t> and a </a:t>
            </a:r>
            <a:r>
              <a:rPr lang="en-US" sz="2400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.</a:t>
            </a:r>
            <a:br>
              <a:rPr lang="en-US" sz="2400" dirty="0"/>
            </a:b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2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Variables: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90788" y="3224963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Arrow: Bent 9">
            <a:extLst>
              <a:ext uri="{FF2B5EF4-FFF2-40B4-BE49-F238E27FC236}">
                <a16:creationId xmlns:a16="http://schemas.microsoft.com/office/drawing/2014/main" id="{EA659DD7-D558-158F-DDE1-F4867B0B3BE5}"/>
              </a:ext>
            </a:extLst>
          </p:cNvPr>
          <p:cNvSpPr/>
          <p:nvPr/>
        </p:nvSpPr>
        <p:spPr>
          <a:xfrm>
            <a:off x="1771383" y="3117420"/>
            <a:ext cx="2607284" cy="1178710"/>
          </a:xfrm>
          <a:prstGeom prst="ben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E5BD13-01FD-391E-A32C-F9699D30F43C}"/>
              </a:ext>
            </a:extLst>
          </p:cNvPr>
          <p:cNvSpPr txBox="1"/>
          <p:nvPr/>
        </p:nvSpPr>
        <p:spPr>
          <a:xfrm>
            <a:off x="899591" y="4365104"/>
            <a:ext cx="28362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noProof="0" dirty="0"/>
              <a:t>Variable </a:t>
            </a:r>
            <a:r>
              <a:rPr lang="en-US" sz="2800" noProof="0" dirty="0">
                <a:solidFill>
                  <a:srgbClr val="FF0000"/>
                </a:solidFill>
                <a:latin typeface="Franklin Gothic Book" panose="020B0503020102020204" pitchFamily="34" charset="0"/>
              </a:rPr>
              <a:t>age</a:t>
            </a:r>
            <a:r>
              <a:rPr lang="en-US" sz="2800" noProof="0" dirty="0"/>
              <a:t> with value 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F2214B-09A3-E024-9FF2-988ACD4E0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992" y="2636912"/>
            <a:ext cx="4045158" cy="320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71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1124745"/>
            <a:ext cx="8429684" cy="4876023"/>
          </a:xfrm>
        </p:spPr>
        <p:txBody>
          <a:bodyPr>
            <a:normAutofit/>
          </a:bodyPr>
          <a:lstStyle/>
          <a:p>
            <a:pPr marL="285750" indent="-285750" algn="just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To create a variable, it must be </a:t>
            </a:r>
            <a:r>
              <a:rPr lang="en-US" sz="2400" dirty="0">
                <a:solidFill>
                  <a:srgbClr val="FF0000"/>
                </a:solidFill>
              </a:rPr>
              <a:t>declared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FF0000"/>
                </a:solidFill>
              </a:rPr>
              <a:t>initialized</a:t>
            </a:r>
            <a:r>
              <a:rPr lang="en-US" sz="2400" noProof="0" dirty="0"/>
              <a:t>.</a:t>
            </a:r>
          </a:p>
          <a:p>
            <a:pPr marL="285750" indent="-285750" algn="just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Variable declaration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VariableType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VariableName</a:t>
            </a:r>
            <a:r>
              <a:rPr lang="en-US" sz="2400" dirty="0"/>
              <a:t>;</a:t>
            </a:r>
          </a:p>
          <a:p>
            <a:pPr marL="285750" indent="-285750" algn="just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noProof="0" dirty="0">
                <a:solidFill>
                  <a:srgbClr val="FF0000"/>
                </a:solidFill>
              </a:rPr>
              <a:t>Example: </a:t>
            </a:r>
            <a:r>
              <a:rPr lang="en-US" sz="2400" noProof="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2400" noProof="0" dirty="0"/>
              <a:t>;</a:t>
            </a:r>
          </a:p>
          <a:p>
            <a:pPr marL="285750" indent="-285750" algn="just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sz="2400" noProof="0" dirty="0"/>
          </a:p>
          <a:p>
            <a:pPr marL="285750" indent="-285750" algn="just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noProof="0" dirty="0"/>
              <a:t>Variable initialization: </a:t>
            </a:r>
            <a:r>
              <a:rPr lang="en-US" sz="2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VariableName</a:t>
            </a:r>
            <a:r>
              <a:rPr lang="en-US" sz="2400" noProof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= value</a:t>
            </a:r>
            <a:r>
              <a:rPr lang="en-US" sz="2400" noProof="0" dirty="0"/>
              <a:t>;</a:t>
            </a:r>
          </a:p>
          <a:p>
            <a:pPr marL="285750" indent="-285750" algn="just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FF0000"/>
                </a:solidFill>
              </a:rPr>
              <a:t>Example : </a:t>
            </a:r>
            <a:r>
              <a:rPr lang="en-US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 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= 18</a:t>
            </a:r>
            <a:r>
              <a:rPr lang="en-US" sz="2400" noProof="0" dirty="0"/>
              <a:t>;</a:t>
            </a:r>
          </a:p>
          <a:p>
            <a:pPr algn="just"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  <a:p>
            <a:pPr marL="285750" indent="-285750" algn="just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In the declaration, the variable is created, and in the initialization, a value is assigned to it.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3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Variables: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90788" y="3224963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457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4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Variable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s: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90788" y="3224963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1277F4-315E-F380-3B97-740D3854D09C}"/>
              </a:ext>
            </a:extLst>
          </p:cNvPr>
          <p:cNvSpPr txBox="1"/>
          <p:nvPr/>
        </p:nvSpPr>
        <p:spPr>
          <a:xfrm>
            <a:off x="675916" y="4163067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0" dirty="0">
                <a:latin typeface="Franklin Gothic Book" panose="020B0503020102020204" pitchFamily="34" charset="0"/>
              </a:rPr>
              <a:t>Variable declaration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0718961-5B2E-1DF0-7A3A-B86AEACACAF8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357187" y="4809231"/>
            <a:ext cx="8429625" cy="2435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It is possible to declare and initialize a variable in the same statement by doing: </a:t>
            </a:r>
            <a:r>
              <a:rPr lang="en-US" sz="2000" noProof="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VariableType</a:t>
            </a:r>
            <a:r>
              <a:rPr lang="en-US" sz="20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noProof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VariableName</a:t>
            </a:r>
            <a:r>
              <a:rPr lang="en-US" sz="2000" noProof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= value;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000" noProof="0" dirty="0">
                <a:solidFill>
                  <a:srgbClr val="FF0000"/>
                </a:solidFill>
              </a:rPr>
              <a:t>Example: </a:t>
            </a:r>
            <a:r>
              <a:rPr lang="en-US" sz="2000" noProof="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2000" noProof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2000" noProof="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= 18</a:t>
            </a:r>
            <a:r>
              <a:rPr lang="en-US" sz="2000" noProof="0" dirty="0"/>
              <a:t>;</a:t>
            </a:r>
          </a:p>
          <a:p>
            <a:pPr>
              <a:buClr>
                <a:srgbClr val="FF0000"/>
              </a:buClr>
            </a:pPr>
            <a:endParaRPr lang="en-US" sz="2000" noProof="0" dirty="0"/>
          </a:p>
          <a:p>
            <a:pPr>
              <a:buClr>
                <a:srgbClr val="FF0000"/>
              </a:buClr>
            </a:pPr>
            <a:endParaRPr lang="en-US" noProof="0" dirty="0">
              <a:latin typeface="Franklin Gothic Book" panose="020B0503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1979A0-208B-A3F9-EB69-280649E78501}"/>
              </a:ext>
            </a:extLst>
          </p:cNvPr>
          <p:cNvSpPr txBox="1"/>
          <p:nvPr/>
        </p:nvSpPr>
        <p:spPr>
          <a:xfrm>
            <a:off x="4932040" y="4160567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0" dirty="0" err="1">
                <a:latin typeface="Franklin Gothic Book" panose="020B0503020102020204" pitchFamily="34" charset="0"/>
              </a:rPr>
              <a:t>Variabl</a:t>
            </a:r>
            <a:r>
              <a:rPr lang="en-US" dirty="0">
                <a:latin typeface="Franklin Gothic Book" panose="020B0503020102020204" pitchFamily="34" charset="0"/>
              </a:rPr>
              <a:t>e initialization</a:t>
            </a:r>
            <a:endParaRPr lang="en-US" noProof="0" dirty="0">
              <a:latin typeface="Franklin Gothic Book" panose="020B05030201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B03357-156F-662B-E78E-768908BF5F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67" y="1061050"/>
            <a:ext cx="8045863" cy="316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406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5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Variables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90788" y="3224963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0718961-5B2E-1DF0-7A3A-B86AEACACAF8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367865" y="908720"/>
            <a:ext cx="8429625" cy="5423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The value of a variable can be changed.</a:t>
            </a:r>
            <a:endParaRPr lang="en-US" sz="2400" noProof="0" dirty="0">
              <a:latin typeface="Franklin Gothic Book" panose="020B0503020102020204" pitchFamily="34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Each variable stores at most one value.</a:t>
            </a:r>
            <a:r>
              <a:rPr lang="en-US" sz="2400" noProof="0" dirty="0">
                <a:latin typeface="Franklin Gothic Book" panose="020B0503020102020204" pitchFamily="34" charset="0"/>
              </a:rPr>
              <a:t> </a:t>
            </a:r>
            <a:endParaRPr lang="en-US" sz="2400" noProof="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noProof="0" dirty="0">
                <a:solidFill>
                  <a:srgbClr val="FF0000"/>
                </a:solidFill>
              </a:rPr>
              <a:t>Example:</a:t>
            </a:r>
            <a:endParaRPr lang="en-US" sz="2400" noProof="0" dirty="0"/>
          </a:p>
          <a:p>
            <a:pPr>
              <a:buClr>
                <a:srgbClr val="FF0000"/>
              </a:buClr>
            </a:pPr>
            <a:endParaRPr lang="en-US" sz="2000" noProof="0" dirty="0"/>
          </a:p>
          <a:p>
            <a:pPr>
              <a:buClr>
                <a:srgbClr val="FF0000"/>
              </a:buClr>
            </a:pPr>
            <a:endParaRPr lang="en-US" sz="2000" noProof="0" dirty="0"/>
          </a:p>
          <a:p>
            <a:pPr>
              <a:buClr>
                <a:srgbClr val="FF0000"/>
              </a:buClr>
            </a:pPr>
            <a:endParaRPr lang="en-US" sz="2000" noProof="0" dirty="0"/>
          </a:p>
          <a:p>
            <a:pPr>
              <a:buClr>
                <a:srgbClr val="FF0000"/>
              </a:buClr>
            </a:pPr>
            <a:endParaRPr lang="en-US" noProof="0" dirty="0">
              <a:latin typeface="Franklin Gothic Book" panose="020B0503020102020204" pitchFamily="34" charset="0"/>
            </a:endParaRPr>
          </a:p>
          <a:p>
            <a:pPr>
              <a:buClr>
                <a:srgbClr val="FF0000"/>
              </a:buClr>
            </a:pPr>
            <a:endParaRPr lang="en-US" noProof="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noProof="0" dirty="0">
                <a:solidFill>
                  <a:srgbClr val="FF0000"/>
                </a:solidFill>
                <a:latin typeface="Franklin Gothic Book" panose="020B0503020102020204" pitchFamily="34" charset="0"/>
              </a:rPr>
              <a:t>Note: </a:t>
            </a:r>
            <a:r>
              <a:rPr lang="en-US" sz="2400" dirty="0"/>
              <a:t>It is not possible to declare a variable with the same name twice </a:t>
            </a:r>
            <a:r>
              <a:rPr lang="en-US" sz="2400" noProof="0" dirty="0">
                <a:latin typeface="Franklin Gothic Book" panose="020B0503020102020204" pitchFamily="34" charset="0"/>
              </a:rPr>
              <a:t>(</a:t>
            </a:r>
            <a:r>
              <a:rPr lang="en-US" sz="2400" noProof="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noProof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noProof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24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400" noProof="0" dirty="0">
                <a:solidFill>
                  <a:srgbClr val="FF0000"/>
                </a:solidFill>
                <a:latin typeface="Franklin Gothic Book" panose="020B0503020102020204" pitchFamily="34" charset="0"/>
              </a:rPr>
              <a:t>→ ERROR</a:t>
            </a:r>
            <a:r>
              <a:rPr lang="en-US" sz="2400" noProof="0" dirty="0">
                <a:latin typeface="Franklin Gothic Book" panose="020B0503020102020204" pitchFamily="34" charset="0"/>
              </a:rPr>
              <a:t>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A5002F-CBF8-DBF7-B0FD-D0048B69C6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1820" y="2420888"/>
            <a:ext cx="2746467" cy="2655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368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1124745"/>
            <a:ext cx="8429684" cy="4876023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Clr>
                <a:srgbClr val="FF0000"/>
              </a:buClr>
            </a:pPr>
            <a:r>
              <a:rPr lang="en-US" sz="2400" dirty="0"/>
              <a:t>Variable names must follow some rules</a:t>
            </a:r>
            <a:r>
              <a:rPr lang="en-US" sz="2400" noProof="0" dirty="0"/>
              <a:t>: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They can only begin with a letter or an underscore</a:t>
            </a:r>
            <a:r>
              <a:rPr lang="en-US" sz="2400" i="1" noProof="0" dirty="0"/>
              <a:t>; 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They cannot be reserved words</a:t>
            </a:r>
            <a:r>
              <a:rPr lang="en-US" sz="2400" noProof="0" dirty="0"/>
              <a:t>;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They cannot contain spaces;</a:t>
            </a:r>
            <a:endParaRPr lang="en-US" sz="2400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They cannot contain characters other than letters, numbers, or the underscore</a:t>
            </a:r>
            <a:r>
              <a:rPr lang="en-US" sz="2400" i="1" noProof="0" dirty="0"/>
              <a:t>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i="1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i="1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i="1" noProof="0" dirty="0"/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FF0000"/>
                </a:solidFill>
              </a:rPr>
              <a:t>Note: </a:t>
            </a:r>
            <a:r>
              <a:rPr lang="en-US" sz="2400" noProof="0" dirty="0"/>
              <a:t>Age ≠ age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noProof="0" dirty="0"/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Variable names: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90788" y="3224963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4E669E11-1499-0D99-52D6-25B3338BE5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711397"/>
              </p:ext>
            </p:extLst>
          </p:nvPr>
        </p:nvGraphicFramePr>
        <p:xfrm>
          <a:off x="1763688" y="4077072"/>
          <a:ext cx="6096000" cy="1097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10608472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106045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noProof="0" dirty="0">
                          <a:latin typeface="Franklin Gothic Book" panose="020B0503020102020204" pitchFamily="34" charset="0"/>
                        </a:rPr>
                        <a:t>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>
                          <a:latin typeface="Franklin Gothic Book" panose="020B0503020102020204" pitchFamily="34" charset="0"/>
                        </a:rPr>
                        <a:t>Not possible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28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noProof="0" dirty="0">
                          <a:latin typeface="Franklin Gothic Book" panose="020B0503020102020204" pitchFamily="34" charset="0"/>
                        </a:rPr>
                        <a:t>Age, house,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noProof="0" dirty="0">
                          <a:latin typeface="Franklin Gothic Book" panose="020B0503020102020204" pitchFamily="34" charset="0"/>
                        </a:rPr>
                        <a:t>4real, main, name 2, name!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463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942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1124745"/>
            <a:ext cx="8429684" cy="487602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The variable type defines its properties.</a:t>
            </a: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7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Variable types: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90788" y="3224963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id="{9C4566C1-85F9-C0C0-112E-F599E613DB1C}"/>
              </a:ext>
            </a:extLst>
          </p:cNvPr>
          <p:cNvSpPr/>
          <p:nvPr/>
        </p:nvSpPr>
        <p:spPr>
          <a:xfrm>
            <a:off x="6084168" y="2584439"/>
            <a:ext cx="818728" cy="216024"/>
          </a:xfrm>
          <a:prstGeom prst="lef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554BB281-0DE4-8555-2691-303A179D32F4}"/>
              </a:ext>
            </a:extLst>
          </p:cNvPr>
          <p:cNvSpPr/>
          <p:nvPr/>
        </p:nvSpPr>
        <p:spPr>
          <a:xfrm>
            <a:off x="6143154" y="4083411"/>
            <a:ext cx="818728" cy="216024"/>
          </a:xfrm>
          <a:prstGeom prst="lef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Arrow: Bent 14">
            <a:extLst>
              <a:ext uri="{FF2B5EF4-FFF2-40B4-BE49-F238E27FC236}">
                <a16:creationId xmlns:a16="http://schemas.microsoft.com/office/drawing/2014/main" id="{AEFE8901-2098-B284-5378-1394CE6D3DA9}"/>
              </a:ext>
            </a:extLst>
          </p:cNvPr>
          <p:cNvSpPr/>
          <p:nvPr/>
        </p:nvSpPr>
        <p:spPr>
          <a:xfrm rot="5400000">
            <a:off x="6147885" y="4845910"/>
            <a:ext cx="911274" cy="598748"/>
          </a:xfrm>
          <a:prstGeom prst="ben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9385A2-B850-1986-FC4F-D692862727FF}"/>
              </a:ext>
            </a:extLst>
          </p:cNvPr>
          <p:cNvSpPr txBox="1"/>
          <p:nvPr/>
        </p:nvSpPr>
        <p:spPr>
          <a:xfrm>
            <a:off x="5148064" y="5733255"/>
            <a:ext cx="3384376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noProof="0" dirty="0">
                <a:latin typeface="Franklin Gothic Book" panose="020B0503020102020204" pitchFamily="34" charset="0"/>
              </a:rPr>
              <a:t>Is the only </a:t>
            </a:r>
            <a:r>
              <a:rPr lang="en-US" sz="2000" dirty="0">
                <a:latin typeface="Franklin Gothic Book" panose="020B0503020102020204" pitchFamily="34" charset="0"/>
              </a:rPr>
              <a:t>date type that is not </a:t>
            </a:r>
            <a:r>
              <a:rPr lang="en-US" sz="2000" noProof="0" dirty="0">
                <a:solidFill>
                  <a:srgbClr val="FF0000"/>
                </a:solidFill>
                <a:latin typeface="Franklin Gothic Book" panose="020B0503020102020204" pitchFamily="34" charset="0"/>
              </a:rPr>
              <a:t>primitive</a:t>
            </a:r>
            <a:r>
              <a:rPr lang="en-US" sz="2000" noProof="0" dirty="0">
                <a:latin typeface="Franklin Gothic Book" panose="020B0503020102020204" pitchFamily="34" charset="0"/>
              </a:rPr>
              <a:t>.</a:t>
            </a:r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448F69B8-605E-E9E5-66C4-C7BC235BC5C3}"/>
              </a:ext>
            </a:extLst>
          </p:cNvPr>
          <p:cNvSpPr/>
          <p:nvPr/>
        </p:nvSpPr>
        <p:spPr>
          <a:xfrm>
            <a:off x="6849870" y="2623716"/>
            <a:ext cx="143036" cy="1610567"/>
          </a:xfrm>
          <a:prstGeom prst="parallelogram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BA5403-E538-F824-5276-EC8D24A7D7A6}"/>
              </a:ext>
            </a:extLst>
          </p:cNvPr>
          <p:cNvSpPr txBox="1"/>
          <p:nvPr/>
        </p:nvSpPr>
        <p:spPr>
          <a:xfrm>
            <a:off x="7005181" y="2725777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noProof="0" dirty="0">
                <a:latin typeface="Franklin Gothic Book" panose="020B0503020102020204" pitchFamily="34" charset="0"/>
              </a:rPr>
              <a:t>To store integer numbers, we use type </a:t>
            </a:r>
            <a:r>
              <a:rPr lang="en-US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noProof="0" dirty="0">
                <a:latin typeface="Franklin Gothic Book" panose="020B0503020102020204" pitchFamily="34" charset="0"/>
              </a:rPr>
              <a:t> and for decimal numbers er use type </a:t>
            </a:r>
            <a:r>
              <a:rPr lang="en-US" noProof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noProof="0" dirty="0">
                <a:latin typeface="Franklin Gothic Book" panose="020B0503020102020204" pitchFamily="34" charset="0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A53C69-7387-1B8D-9252-05B94645C8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923"/>
          <a:stretch>
            <a:fillRect/>
          </a:stretch>
        </p:blipFill>
        <p:spPr>
          <a:xfrm>
            <a:off x="1450910" y="1951308"/>
            <a:ext cx="4653270" cy="330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030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1124745"/>
            <a:ext cx="8429684" cy="487602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Clr>
                <a:srgbClr val="FF0000"/>
              </a:buClr>
            </a:pPr>
            <a:r>
              <a:rPr lang="en-US" sz="2400" noProof="0" dirty="0" err="1"/>
              <a:t>Exemplos</a:t>
            </a:r>
            <a:r>
              <a:rPr lang="en-US" sz="2400" noProof="0" dirty="0"/>
              <a:t> de </a:t>
            </a:r>
            <a:r>
              <a:rPr lang="en-US" sz="2400" noProof="0" dirty="0" err="1"/>
              <a:t>inicialização</a:t>
            </a:r>
            <a:r>
              <a:rPr lang="en-US" sz="2400" noProof="0" dirty="0"/>
              <a:t> dos </a:t>
            </a:r>
            <a:r>
              <a:rPr lang="en-US" sz="2400" noProof="0" dirty="0" err="1"/>
              <a:t>vários</a:t>
            </a:r>
            <a:r>
              <a:rPr lang="en-US" sz="2400" noProof="0" dirty="0"/>
              <a:t> </a:t>
            </a:r>
            <a:r>
              <a:rPr lang="en-US" sz="2400" noProof="0" dirty="0" err="1"/>
              <a:t>tipos</a:t>
            </a:r>
            <a:r>
              <a:rPr lang="en-US" sz="2400" noProof="0" dirty="0"/>
              <a:t> de </a:t>
            </a:r>
            <a:r>
              <a:rPr lang="en-US" sz="2400" noProof="0" dirty="0" err="1"/>
              <a:t>variáveis</a:t>
            </a:r>
            <a:r>
              <a:rPr lang="en-US" sz="2400" noProof="0" dirty="0"/>
              <a:t>:</a:t>
            </a: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8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Variable types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90788" y="3224963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D7C3BF-A8D6-A0A3-1126-DCFBD65B3E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8952" y="1722952"/>
            <a:ext cx="3662991" cy="46015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5A62BC-26FD-7571-0E59-F70543A6B7DB}"/>
              </a:ext>
            </a:extLst>
          </p:cNvPr>
          <p:cNvSpPr txBox="1"/>
          <p:nvPr/>
        </p:nvSpPr>
        <p:spPr>
          <a:xfrm>
            <a:off x="7092280" y="470751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>
                <a:latin typeface="Franklin Gothic Book" panose="020B0503020102020204" pitchFamily="34" charset="0"/>
              </a:rPr>
              <a:t>Variable declared but not initialized.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9045AB-EC45-478D-0281-EF9343728673}"/>
              </a:ext>
            </a:extLst>
          </p:cNvPr>
          <p:cNvSpPr txBox="1"/>
          <p:nvPr/>
        </p:nvSpPr>
        <p:spPr>
          <a:xfrm>
            <a:off x="6012160" y="1674674"/>
            <a:ext cx="2952328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noProof="0" dirty="0"/>
              <a:t>We need to include the package </a:t>
            </a:r>
            <a:r>
              <a:rPr lang="en-US" noProof="0" dirty="0">
                <a:solidFill>
                  <a:srgbClr val="FF0000"/>
                </a:solidFill>
              </a:rPr>
              <a:t>iostream </a:t>
            </a:r>
            <a:r>
              <a:rPr lang="en-US" noProof="0" dirty="0"/>
              <a:t>to use the date type </a:t>
            </a:r>
            <a:r>
              <a:rPr lang="en-US" noProof="0" dirty="0">
                <a:solidFill>
                  <a:srgbClr val="FF0000"/>
                </a:solidFill>
              </a:rPr>
              <a:t>string</a:t>
            </a:r>
            <a:r>
              <a:rPr lang="en-US" noProof="0" dirty="0"/>
              <a:t>. </a:t>
            </a:r>
          </a:p>
          <a:p>
            <a:r>
              <a:rPr lang="en-US" noProof="0" dirty="0"/>
              <a:t>The second instruction tell us where the package is included. → S</a:t>
            </a:r>
            <a:r>
              <a:rPr lang="en-US" i="1" noProof="0" dirty="0"/>
              <a:t>tandard</a:t>
            </a:r>
            <a:r>
              <a:rPr lang="en-US" noProof="0" dirty="0"/>
              <a:t> (std) library.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612B50E-C93F-F764-08BD-BBCB4C48D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3242" y="1772816"/>
            <a:ext cx="3832199" cy="4452799"/>
          </a:xfrm>
          <a:prstGeom prst="rect">
            <a:avLst/>
          </a:prstGeom>
        </p:spPr>
      </p:pic>
      <p:sp>
        <p:nvSpPr>
          <p:cNvPr id="6" name="Arrow: Left 5">
            <a:extLst>
              <a:ext uri="{FF2B5EF4-FFF2-40B4-BE49-F238E27FC236}">
                <a16:creationId xmlns:a16="http://schemas.microsoft.com/office/drawing/2014/main" id="{77097A24-0E6C-2C5C-B4D6-3620D8D0729F}"/>
              </a:ext>
            </a:extLst>
          </p:cNvPr>
          <p:cNvSpPr/>
          <p:nvPr/>
        </p:nvSpPr>
        <p:spPr>
          <a:xfrm>
            <a:off x="4732646" y="1947799"/>
            <a:ext cx="1086292" cy="39691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A06E7AD4-B9F7-114D-0F8B-CAE1385B5F31}"/>
              </a:ext>
            </a:extLst>
          </p:cNvPr>
          <p:cNvSpPr/>
          <p:nvPr/>
        </p:nvSpPr>
        <p:spPr>
          <a:xfrm>
            <a:off x="4413872" y="4894403"/>
            <a:ext cx="2561032" cy="272555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9488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3"/>
          </p:nvPr>
        </p:nvSpPr>
        <p:spPr>
          <a:xfrm>
            <a:off x="357158" y="1124745"/>
            <a:ext cx="8429684" cy="4876023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It is possible to display information on the screen (variable values, text, numbers, etc.) using the command</a:t>
            </a:r>
          </a:p>
          <a:p>
            <a:pPr algn="ctr">
              <a:lnSpc>
                <a:spcPct val="120000"/>
              </a:lnSpc>
              <a:buClr>
                <a:srgbClr val="FF0000"/>
              </a:buClr>
            </a:pPr>
            <a:r>
              <a:rPr lang="en-US" sz="2400" i="1" noProof="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400" i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i="1" noProof="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</a:p>
          <a:p>
            <a:pPr>
              <a:lnSpc>
                <a:spcPct val="120000"/>
              </a:lnSpc>
              <a:buClr>
                <a:srgbClr val="FF0000"/>
              </a:buClr>
            </a:pPr>
            <a:r>
              <a:rPr lang="en-US" sz="2400" i="1" noProof="0" dirty="0"/>
              <a:t>     </a:t>
            </a:r>
            <a:r>
              <a:rPr lang="en-US" sz="2400" noProof="0" dirty="0"/>
              <a:t>from the </a:t>
            </a:r>
            <a:r>
              <a:rPr lang="en-US" sz="2400" noProof="0" dirty="0">
                <a:solidFill>
                  <a:srgbClr val="FF0000"/>
                </a:solidFill>
              </a:rPr>
              <a:t>iostream</a:t>
            </a:r>
            <a:r>
              <a:rPr lang="en-US" sz="2400" noProof="0" dirty="0"/>
              <a:t> package</a:t>
            </a:r>
            <a:r>
              <a:rPr lang="en-US" sz="2400" i="1" noProof="0" dirty="0"/>
              <a:t>.</a:t>
            </a: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>
                <a:solidFill>
                  <a:srgbClr val="FF0000"/>
                </a:solidFill>
              </a:rPr>
              <a:t>Example:</a:t>
            </a:r>
          </a:p>
          <a:p>
            <a:pPr algn="ctr">
              <a:lnSpc>
                <a:spcPct val="120000"/>
              </a:lnSpc>
              <a:buClr>
                <a:srgbClr val="FF0000"/>
              </a:buClr>
            </a:pPr>
            <a:r>
              <a:rPr lang="en-US" sz="2400" i="1" noProof="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400" i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i="1" noProof="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2400" i="1" noProof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400" i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iableName</a:t>
            </a:r>
            <a:r>
              <a:rPr lang="en-US" sz="2400" i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algn="ctr">
              <a:lnSpc>
                <a:spcPct val="120000"/>
              </a:lnSpc>
              <a:buClr>
                <a:srgbClr val="FF0000"/>
              </a:buClr>
            </a:pPr>
            <a:r>
              <a:rPr lang="en-US" sz="2400" i="1" noProof="0" dirty="0" err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400" i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i="1" noProof="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2400" i="1" noProof="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“Text to print on the screen”</a:t>
            </a:r>
            <a:r>
              <a:rPr lang="en-US" sz="2400" i="1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i="1" noProof="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i="1" noProof="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indent="-34290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noProof="0" dirty="0"/>
              <a:t>You can use the </a:t>
            </a:r>
            <a:r>
              <a:rPr lang="en-US" sz="2400" noProof="0" dirty="0" err="1">
                <a:solidFill>
                  <a:srgbClr val="FF0000"/>
                </a:solidFill>
              </a:rPr>
              <a:t>cout</a:t>
            </a:r>
            <a:r>
              <a:rPr lang="en-US" sz="2400" noProof="0" dirty="0">
                <a:solidFill>
                  <a:srgbClr val="FF0000"/>
                </a:solidFill>
              </a:rPr>
              <a:t> &lt;&lt; </a:t>
            </a:r>
            <a:r>
              <a:rPr lang="en-US" sz="2400" noProof="0" dirty="0"/>
              <a:t>command to print any type of data introduced so far.</a:t>
            </a:r>
          </a:p>
          <a:p>
            <a:pPr>
              <a:lnSpc>
                <a:spcPct val="120000"/>
              </a:lnSpc>
              <a:buClr>
                <a:srgbClr val="FF0000"/>
              </a:buClr>
            </a:pPr>
            <a:endParaRPr lang="en-US" sz="2400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E780A7-D2D7-4CC4-9465-85488FA9FB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65C7E43-DD50-4759-88C4-C7B5A2194701}" type="slidenum">
              <a:rPr lang="en-US" noProof="0" smtClean="0"/>
              <a:pPr/>
              <a:t>9</a:t>
            </a:fld>
            <a:endParaRPr lang="en-US" noProof="0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-21516" y="-71717"/>
            <a:ext cx="4176464" cy="669925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j-ea"/>
                <a:cs typeface="+mj-cs"/>
              </a:rPr>
              <a:t>Writing to the screen: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noProof="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60B03F5-D632-4190-A9B3-A3B17E4428A8}"/>
              </a:ext>
            </a:extLst>
          </p:cNvPr>
          <p:cNvSpPr txBox="1">
            <a:spLocks/>
          </p:cNvSpPr>
          <p:nvPr/>
        </p:nvSpPr>
        <p:spPr>
          <a:xfrm>
            <a:off x="390788" y="3224963"/>
            <a:ext cx="5184576" cy="6429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0" kern="1200" baseline="0">
                <a:solidFill>
                  <a:srgbClr val="C1131E"/>
                </a:solidFill>
                <a:latin typeface="Franklin Gothic Book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i="1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7497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4F73BE556FC64CB1C37A26FC740907" ma:contentTypeVersion="6" ma:contentTypeDescription="Create a new document." ma:contentTypeScope="" ma:versionID="8d67450fc0ec3cbdb79ae2eee6007b4c">
  <xsd:schema xmlns:xsd="http://www.w3.org/2001/XMLSchema" xmlns:xs="http://www.w3.org/2001/XMLSchema" xmlns:p="http://schemas.microsoft.com/office/2006/metadata/properties" xmlns:ns2="e4dc5dd3-7362-4f9e-aabe-8e110e43f9e8" targetNamespace="http://schemas.microsoft.com/office/2006/metadata/properties" ma:root="true" ma:fieldsID="473be78ab8bfa01c085397fdc4b720c4" ns2:_="">
    <xsd:import namespace="e4dc5dd3-7362-4f9e-aabe-8e110e43f9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dc5dd3-7362-4f9e-aabe-8e110e43f9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505F52-D62D-4650-886C-6034AEEDCA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D378A3-B1A4-4511-89BB-D7CDC60926D5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e4dc5dd3-7362-4f9e-aabe-8e110e43f9e8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D34054F-2158-4AA4-A65B-0C712E613B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dc5dd3-7362-4f9e-aabe-8e110e43f9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7387</TotalTime>
  <Words>772</Words>
  <Application>Microsoft Office PowerPoint</Application>
  <PresentationFormat>On-screen Show (4:3)</PresentationFormat>
  <Paragraphs>197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Franklin Gothic Book</vt:lpstr>
      <vt:lpstr>Franklin Gothic 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Ogilvy Portugal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ramaral</dc:creator>
  <cp:lastModifiedBy>Raquel Monteiro de Nobre Costa Bernardino</cp:lastModifiedBy>
  <cp:revision>266</cp:revision>
  <cp:lastPrinted>2019-10-28T13:23:30Z</cp:lastPrinted>
  <dcterms:created xsi:type="dcterms:W3CDTF">2011-09-08T09:34:42Z</dcterms:created>
  <dcterms:modified xsi:type="dcterms:W3CDTF">2026-01-26T09:34:33Z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0x010100DC4F73BE556FC64CB1C37A26FC740907</vt:lpwstr>
  </property>
</Properties>
</file>