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8" r:id="rId1"/>
  </p:sldMasterIdLst>
  <p:notesMasterIdLst>
    <p:notesMasterId r:id="rId31"/>
  </p:notesMasterIdLst>
  <p:handoutMasterIdLst>
    <p:handoutMasterId r:id="rId32"/>
  </p:handoutMasterIdLst>
  <p:sldIdLst>
    <p:sldId id="257" r:id="rId2"/>
    <p:sldId id="1103" r:id="rId3"/>
    <p:sldId id="1142" r:id="rId4"/>
    <p:sldId id="1171" r:id="rId5"/>
    <p:sldId id="1164" r:id="rId6"/>
    <p:sldId id="1165" r:id="rId7"/>
    <p:sldId id="1167" r:id="rId8"/>
    <p:sldId id="1168" r:id="rId9"/>
    <p:sldId id="1170" r:id="rId10"/>
    <p:sldId id="1163" r:id="rId11"/>
    <p:sldId id="1145" r:id="rId12"/>
    <p:sldId id="1146" r:id="rId13"/>
    <p:sldId id="1129" r:id="rId14"/>
    <p:sldId id="1147" r:id="rId15"/>
    <p:sldId id="1148" r:id="rId16"/>
    <p:sldId id="1136" r:id="rId17"/>
    <p:sldId id="1139" r:id="rId18"/>
    <p:sldId id="1152" r:id="rId19"/>
    <p:sldId id="1143" r:id="rId20"/>
    <p:sldId id="1119" r:id="rId21"/>
    <p:sldId id="1169" r:id="rId22"/>
    <p:sldId id="1174" r:id="rId23"/>
    <p:sldId id="1149" r:id="rId24"/>
    <p:sldId id="1172" r:id="rId25"/>
    <p:sldId id="1173" r:id="rId26"/>
    <p:sldId id="1108" r:id="rId27"/>
    <p:sldId id="1161" r:id="rId28"/>
    <p:sldId id="1159" r:id="rId29"/>
    <p:sldId id="1031" r:id="rId30"/>
  </p:sldIdLst>
  <p:sldSz cx="12192000" cy="6858000"/>
  <p:notesSz cx="7102475" cy="93884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Falcao Casaca" initials="SFC" lastIdx="2" clrIdx="0"/>
  <p:cmAuthor id="1" name="Sara Falcao Casaca" initials="SF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AEA"/>
    <a:srgbClr val="CCFF99"/>
    <a:srgbClr val="117B79"/>
    <a:srgbClr val="2FE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86679" autoAdjust="0"/>
  </p:normalViewPr>
  <p:slideViewPr>
    <p:cSldViewPr>
      <p:cViewPr varScale="1">
        <p:scale>
          <a:sx n="97" d="100"/>
          <a:sy n="97" d="100"/>
        </p:scale>
        <p:origin x="7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99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John Standring" userId="f4b09891-0bf5-4779-bbf8-b4c971217e96" providerId="ADAL" clId="{5FAB5861-BFB8-488F-B6BA-A257ACAB6415}"/>
    <pc:docChg chg="modSld">
      <pc:chgData name="Adam John Standring" userId="f4b09891-0bf5-4779-bbf8-b4c971217e96" providerId="ADAL" clId="{5FAB5861-BFB8-488F-B6BA-A257ACAB6415}" dt="2026-04-08T21:39:25.901" v="1" actId="20577"/>
      <pc:docMkLst>
        <pc:docMk/>
      </pc:docMkLst>
      <pc:sldChg chg="modSp mod">
        <pc:chgData name="Adam John Standring" userId="f4b09891-0bf5-4779-bbf8-b4c971217e96" providerId="ADAL" clId="{5FAB5861-BFB8-488F-B6BA-A257ACAB6415}" dt="2026-04-08T21:39:25.901" v="1" actId="20577"/>
        <pc:sldMkLst>
          <pc:docMk/>
          <pc:sldMk cId="4111377858" sldId="1170"/>
        </pc:sldMkLst>
        <pc:spChg chg="mod">
          <ac:chgData name="Adam John Standring" userId="f4b09891-0bf5-4779-bbf8-b4c971217e96" providerId="ADAL" clId="{5FAB5861-BFB8-488F-B6BA-A257ACAB6415}" dt="2026-04-08T21:39:25.901" v="1" actId="20577"/>
          <ac:spMkLst>
            <pc:docMk/>
            <pc:sldMk cId="4111377858" sldId="1170"/>
            <ac:spMk id="3" creationId="{0C2A79A8-5171-48E4-AE65-938DDA69EB8C}"/>
          </ac:spMkLst>
        </pc:spChg>
      </pc:sldChg>
      <pc:sldChg chg="modSp mod">
        <pc:chgData name="Adam John Standring" userId="f4b09891-0bf5-4779-bbf8-b4c971217e96" providerId="ADAL" clId="{5FAB5861-BFB8-488F-B6BA-A257ACAB6415}" dt="2026-04-08T21:35:53.333" v="0" actId="20577"/>
        <pc:sldMkLst>
          <pc:docMk/>
          <pc:sldMk cId="672624228" sldId="1171"/>
        </pc:sldMkLst>
        <pc:spChg chg="mod">
          <ac:chgData name="Adam John Standring" userId="f4b09891-0bf5-4779-bbf8-b4c971217e96" providerId="ADAL" clId="{5FAB5861-BFB8-488F-B6BA-A257ACAB6415}" dt="2026-04-08T21:35:53.333" v="0" actId="20577"/>
          <ac:spMkLst>
            <pc:docMk/>
            <pc:sldMk cId="672624228" sldId="1171"/>
            <ac:spMk id="10" creationId="{1157B145-08EE-89EB-99F8-2D3F3CF476E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1F3A5-7F6A-4835-A673-352DECBF6D0D}" type="doc">
      <dgm:prSet loTypeId="urn:microsoft.com/office/officeart/2005/8/layout/pyramid4" loCatId="relationship" qsTypeId="urn:microsoft.com/office/officeart/2005/8/quickstyle/simple1" qsCatId="simple" csTypeId="urn:microsoft.com/office/officeart/2005/8/colors/accent5_4" csCatId="accent5" phldr="1"/>
      <dgm:spPr/>
      <dgm:t>
        <a:bodyPr/>
        <a:lstStyle/>
        <a:p>
          <a:endParaRPr lang="pt-PT"/>
        </a:p>
      </dgm:t>
    </dgm:pt>
    <dgm:pt modelId="{2500B457-29F9-433A-BED8-ECB1295B6D9C}">
      <dgm:prSet phldrT="[Texto]" custT="1"/>
      <dgm:spPr/>
      <dgm:t>
        <a:bodyPr/>
        <a:lstStyle/>
        <a:p>
          <a:pPr algn="ctr"/>
          <a:r>
            <a:rPr lang="pt-PT" sz="1400" b="1" dirty="0">
              <a:latin typeface="Sharp Sans"/>
            </a:rPr>
            <a:t>Volunteer</a:t>
          </a:r>
        </a:p>
        <a:p>
          <a:pPr algn="ctr"/>
          <a:r>
            <a:rPr lang="pt-PT" sz="1400" b="1" dirty="0">
              <a:latin typeface="Sharp Sans"/>
            </a:rPr>
            <a:t>(low regulation and collective barganining)</a:t>
          </a:r>
        </a:p>
      </dgm:t>
    </dgm:pt>
    <dgm:pt modelId="{A3C0726C-0E68-427B-ABAF-2426911EB816}" type="parTrans" cxnId="{2DF6B0C1-245D-43B8-8BFC-183D4B47FD33}">
      <dgm:prSet/>
      <dgm:spPr/>
      <dgm:t>
        <a:bodyPr/>
        <a:lstStyle/>
        <a:p>
          <a:pPr algn="ctr"/>
          <a:endParaRPr lang="pt-PT" sz="1200">
            <a:latin typeface="Sharp Sans"/>
          </a:endParaRPr>
        </a:p>
      </dgm:t>
    </dgm:pt>
    <dgm:pt modelId="{13B8CC8A-C453-46DA-905D-C279D5943571}" type="sibTrans" cxnId="{2DF6B0C1-245D-43B8-8BFC-183D4B47FD33}">
      <dgm:prSet/>
      <dgm:spPr/>
      <dgm:t>
        <a:bodyPr/>
        <a:lstStyle/>
        <a:p>
          <a:pPr algn="ctr"/>
          <a:endParaRPr lang="pt-PT" sz="1200">
            <a:latin typeface="Sharp Sans"/>
          </a:endParaRPr>
        </a:p>
      </dgm:t>
    </dgm:pt>
    <dgm:pt modelId="{3047916D-CA89-427B-A6C1-0684DC6FB38A}">
      <dgm:prSet phldrT="[Texto]" custT="1"/>
      <dgm:spPr/>
      <dgm:t>
        <a:bodyPr/>
        <a:lstStyle/>
        <a:p>
          <a:pPr algn="ctr"/>
          <a:r>
            <a:rPr lang="pt-PT" sz="1400" b="1" dirty="0">
              <a:solidFill>
                <a:schemeClr val="tx1">
                  <a:lumMod val="50000"/>
                </a:schemeClr>
              </a:solidFill>
              <a:latin typeface="Sharp Sans"/>
            </a:rPr>
            <a:t>Economic perspective of the interests of workers (wages and quantitative issues)</a:t>
          </a:r>
        </a:p>
      </dgm:t>
    </dgm:pt>
    <dgm:pt modelId="{7522D10A-7B2C-471C-8A63-5968083AE015}" type="parTrans" cxnId="{8D1F0CFD-F3E9-4287-922B-1D171EFE18D3}">
      <dgm:prSet/>
      <dgm:spPr/>
      <dgm:t>
        <a:bodyPr/>
        <a:lstStyle/>
        <a:p>
          <a:pPr algn="ctr"/>
          <a:endParaRPr lang="pt-PT" sz="1200">
            <a:latin typeface="Sharp Sans"/>
          </a:endParaRPr>
        </a:p>
      </dgm:t>
    </dgm:pt>
    <dgm:pt modelId="{064F2515-757A-4B37-9697-612D282CC1BC}" type="sibTrans" cxnId="{8D1F0CFD-F3E9-4287-922B-1D171EFE18D3}">
      <dgm:prSet/>
      <dgm:spPr/>
      <dgm:t>
        <a:bodyPr/>
        <a:lstStyle/>
        <a:p>
          <a:pPr algn="ctr"/>
          <a:endParaRPr lang="pt-PT" sz="1200">
            <a:latin typeface="Sharp Sans"/>
          </a:endParaRPr>
        </a:p>
      </dgm:t>
    </dgm:pt>
    <dgm:pt modelId="{11CD4791-25DB-4163-B98D-892D99A2B33B}">
      <dgm:prSet phldrT="[Texto]" custT="1"/>
      <dgm:spPr/>
      <dgm:t>
        <a:bodyPr/>
        <a:lstStyle/>
        <a:p>
          <a:pPr algn="ctr"/>
          <a:endParaRPr lang="pt-PT" sz="1400" b="1" dirty="0">
            <a:solidFill>
              <a:schemeClr val="tx1">
                <a:lumMod val="50000"/>
              </a:schemeClr>
            </a:solidFill>
            <a:latin typeface="Sharp Sans"/>
          </a:endParaRPr>
        </a:p>
        <a:p>
          <a:pPr algn="ctr"/>
          <a:r>
            <a:rPr lang="pt-PT" sz="1400" b="1" dirty="0">
              <a:solidFill>
                <a:schemeClr val="tx1">
                  <a:lumMod val="50000"/>
                </a:schemeClr>
              </a:solidFill>
              <a:latin typeface="Sharp Sans"/>
            </a:rPr>
            <a:t>Limited intervention (by trade unions) in other social or economic spheres</a:t>
          </a:r>
        </a:p>
      </dgm:t>
    </dgm:pt>
    <dgm:pt modelId="{FEA5072A-C274-471A-B873-F5D4AF082CFA}" type="parTrans" cxnId="{429B4C84-F084-4AFB-B8C3-29A50E7F128D}">
      <dgm:prSet/>
      <dgm:spPr/>
      <dgm:t>
        <a:bodyPr/>
        <a:lstStyle/>
        <a:p>
          <a:pPr algn="ctr"/>
          <a:endParaRPr lang="pt-PT" sz="1200">
            <a:latin typeface="Sharp Sans"/>
          </a:endParaRPr>
        </a:p>
      </dgm:t>
    </dgm:pt>
    <dgm:pt modelId="{254A7D21-D914-44C1-8379-B1A73536317D}" type="sibTrans" cxnId="{429B4C84-F084-4AFB-B8C3-29A50E7F128D}">
      <dgm:prSet/>
      <dgm:spPr/>
      <dgm:t>
        <a:bodyPr/>
        <a:lstStyle/>
        <a:p>
          <a:pPr algn="ctr"/>
          <a:endParaRPr lang="pt-PT" sz="1200">
            <a:latin typeface="Sharp Sans"/>
          </a:endParaRPr>
        </a:p>
      </dgm:t>
    </dgm:pt>
    <dgm:pt modelId="{FC794749-DB13-462F-9B52-A773517C1688}">
      <dgm:prSet phldrT="[Texto]" custT="1"/>
      <dgm:spPr/>
      <dgm:t>
        <a:bodyPr/>
        <a:lstStyle/>
        <a:p>
          <a:pPr algn="ctr"/>
          <a:r>
            <a:rPr lang="pt-PT" sz="1400" b="1" dirty="0">
              <a:solidFill>
                <a:schemeClr val="tx1">
                  <a:lumMod val="50000"/>
                </a:schemeClr>
              </a:solidFill>
              <a:latin typeface="Sharp Sans"/>
            </a:rPr>
            <a:t>Capitalism is accepted; not part of a broader (European-wide) socialist/social-democrat process</a:t>
          </a:r>
        </a:p>
      </dgm:t>
    </dgm:pt>
    <dgm:pt modelId="{AD036D92-DB99-4DC9-85B4-A744CDD4DF2B}" type="parTrans" cxnId="{2C50691C-4437-43F2-BDF6-E63E45978A8F}">
      <dgm:prSet/>
      <dgm:spPr/>
      <dgm:t>
        <a:bodyPr/>
        <a:lstStyle/>
        <a:p>
          <a:pPr algn="ctr"/>
          <a:endParaRPr lang="pt-PT" sz="1200">
            <a:latin typeface="Sharp Sans"/>
          </a:endParaRPr>
        </a:p>
      </dgm:t>
    </dgm:pt>
    <dgm:pt modelId="{1B5A7E37-94DF-47FD-AFD9-3D68D20D3DE7}" type="sibTrans" cxnId="{2C50691C-4437-43F2-BDF6-E63E45978A8F}">
      <dgm:prSet/>
      <dgm:spPr/>
      <dgm:t>
        <a:bodyPr/>
        <a:lstStyle/>
        <a:p>
          <a:pPr algn="ctr"/>
          <a:endParaRPr lang="pt-PT" sz="1200">
            <a:latin typeface="Sharp Sans"/>
          </a:endParaRPr>
        </a:p>
      </dgm:t>
    </dgm:pt>
    <dgm:pt modelId="{304BEB34-795C-4F5D-A913-A53239BB2585}" type="pres">
      <dgm:prSet presAssocID="{C4A1F3A5-7F6A-4835-A673-352DECBF6D0D}" presName="compositeShape" presStyleCnt="0">
        <dgm:presLayoutVars>
          <dgm:chMax val="9"/>
          <dgm:dir/>
          <dgm:resizeHandles val="exact"/>
        </dgm:presLayoutVars>
      </dgm:prSet>
      <dgm:spPr/>
    </dgm:pt>
    <dgm:pt modelId="{EA60C082-67F6-47F4-A556-8F5F80750569}" type="pres">
      <dgm:prSet presAssocID="{C4A1F3A5-7F6A-4835-A673-352DECBF6D0D}" presName="triangle1" presStyleLbl="node1" presStyleIdx="0" presStyleCnt="4" custScaleX="116150">
        <dgm:presLayoutVars>
          <dgm:bulletEnabled val="1"/>
        </dgm:presLayoutVars>
      </dgm:prSet>
      <dgm:spPr/>
    </dgm:pt>
    <dgm:pt modelId="{88A818C9-758B-43AB-BFA8-766D9B2D5136}" type="pres">
      <dgm:prSet presAssocID="{C4A1F3A5-7F6A-4835-A673-352DECBF6D0D}" presName="triangle2" presStyleLbl="node1" presStyleIdx="1" presStyleCnt="4">
        <dgm:presLayoutVars>
          <dgm:bulletEnabled val="1"/>
        </dgm:presLayoutVars>
      </dgm:prSet>
      <dgm:spPr/>
    </dgm:pt>
    <dgm:pt modelId="{82D5B274-3747-44D3-ABDA-66C6977C57AD}" type="pres">
      <dgm:prSet presAssocID="{C4A1F3A5-7F6A-4835-A673-352DECBF6D0D}" presName="triangle3" presStyleLbl="node1" presStyleIdx="2" presStyleCnt="4" custScaleY="97795">
        <dgm:presLayoutVars>
          <dgm:bulletEnabled val="1"/>
        </dgm:presLayoutVars>
      </dgm:prSet>
      <dgm:spPr/>
    </dgm:pt>
    <dgm:pt modelId="{AE5B44BB-4A73-406B-AD3C-FC9FF1FAC4E1}" type="pres">
      <dgm:prSet presAssocID="{C4A1F3A5-7F6A-4835-A673-352DECBF6D0D}" presName="triangle4" presStyleLbl="node1" presStyleIdx="3" presStyleCnt="4" custScaleX="109177">
        <dgm:presLayoutVars>
          <dgm:bulletEnabled val="1"/>
        </dgm:presLayoutVars>
      </dgm:prSet>
      <dgm:spPr/>
    </dgm:pt>
  </dgm:ptLst>
  <dgm:cxnLst>
    <dgm:cxn modelId="{BB97421C-8AE1-4916-80A6-CFC721069C6E}" type="presOf" srcId="{11CD4791-25DB-4163-B98D-892D99A2B33B}" destId="{82D5B274-3747-44D3-ABDA-66C6977C57AD}" srcOrd="0" destOrd="0" presId="urn:microsoft.com/office/officeart/2005/8/layout/pyramid4"/>
    <dgm:cxn modelId="{2C50691C-4437-43F2-BDF6-E63E45978A8F}" srcId="{C4A1F3A5-7F6A-4835-A673-352DECBF6D0D}" destId="{FC794749-DB13-462F-9B52-A773517C1688}" srcOrd="3" destOrd="0" parTransId="{AD036D92-DB99-4DC9-85B4-A744CDD4DF2B}" sibTransId="{1B5A7E37-94DF-47FD-AFD9-3D68D20D3DE7}"/>
    <dgm:cxn modelId="{1119133E-6283-4A41-806B-2BA832C0FF79}" type="presOf" srcId="{2500B457-29F9-433A-BED8-ECB1295B6D9C}" destId="{EA60C082-67F6-47F4-A556-8F5F80750569}" srcOrd="0" destOrd="0" presId="urn:microsoft.com/office/officeart/2005/8/layout/pyramid4"/>
    <dgm:cxn modelId="{5EEAF456-53D6-4C71-BAB1-5958CA3D5E90}" type="presOf" srcId="{3047916D-CA89-427B-A6C1-0684DC6FB38A}" destId="{88A818C9-758B-43AB-BFA8-766D9B2D5136}" srcOrd="0" destOrd="0" presId="urn:microsoft.com/office/officeart/2005/8/layout/pyramid4"/>
    <dgm:cxn modelId="{C817B578-8444-44B3-9BFE-F9256704A469}" type="presOf" srcId="{FC794749-DB13-462F-9B52-A773517C1688}" destId="{AE5B44BB-4A73-406B-AD3C-FC9FF1FAC4E1}" srcOrd="0" destOrd="0" presId="urn:microsoft.com/office/officeart/2005/8/layout/pyramid4"/>
    <dgm:cxn modelId="{429B4C84-F084-4AFB-B8C3-29A50E7F128D}" srcId="{C4A1F3A5-7F6A-4835-A673-352DECBF6D0D}" destId="{11CD4791-25DB-4163-B98D-892D99A2B33B}" srcOrd="2" destOrd="0" parTransId="{FEA5072A-C274-471A-B873-F5D4AF082CFA}" sibTransId="{254A7D21-D914-44C1-8379-B1A73536317D}"/>
    <dgm:cxn modelId="{2DF6B0C1-245D-43B8-8BFC-183D4B47FD33}" srcId="{C4A1F3A5-7F6A-4835-A673-352DECBF6D0D}" destId="{2500B457-29F9-433A-BED8-ECB1295B6D9C}" srcOrd="0" destOrd="0" parTransId="{A3C0726C-0E68-427B-ABAF-2426911EB816}" sibTransId="{13B8CC8A-C453-46DA-905D-C279D5943571}"/>
    <dgm:cxn modelId="{3E1A89DD-7BDB-4994-9DE3-D826A5067932}" type="presOf" srcId="{C4A1F3A5-7F6A-4835-A673-352DECBF6D0D}" destId="{304BEB34-795C-4F5D-A913-A53239BB2585}" srcOrd="0" destOrd="0" presId="urn:microsoft.com/office/officeart/2005/8/layout/pyramid4"/>
    <dgm:cxn modelId="{8D1F0CFD-F3E9-4287-922B-1D171EFE18D3}" srcId="{C4A1F3A5-7F6A-4835-A673-352DECBF6D0D}" destId="{3047916D-CA89-427B-A6C1-0684DC6FB38A}" srcOrd="1" destOrd="0" parTransId="{7522D10A-7B2C-471C-8A63-5968083AE015}" sibTransId="{064F2515-757A-4B37-9697-612D282CC1BC}"/>
    <dgm:cxn modelId="{B3724066-1D1C-4144-874A-C6EC981F2E15}" type="presParOf" srcId="{304BEB34-795C-4F5D-A913-A53239BB2585}" destId="{EA60C082-67F6-47F4-A556-8F5F80750569}" srcOrd="0" destOrd="0" presId="urn:microsoft.com/office/officeart/2005/8/layout/pyramid4"/>
    <dgm:cxn modelId="{52F0F50D-000E-474A-BF61-65D450A8BC32}" type="presParOf" srcId="{304BEB34-795C-4F5D-A913-A53239BB2585}" destId="{88A818C9-758B-43AB-BFA8-766D9B2D5136}" srcOrd="1" destOrd="0" presId="urn:microsoft.com/office/officeart/2005/8/layout/pyramid4"/>
    <dgm:cxn modelId="{783A49B6-1EC3-4AF6-A04F-7EC89DD6FCDB}" type="presParOf" srcId="{304BEB34-795C-4F5D-A913-A53239BB2585}" destId="{82D5B274-3747-44D3-ABDA-66C6977C57AD}" srcOrd="2" destOrd="0" presId="urn:microsoft.com/office/officeart/2005/8/layout/pyramid4"/>
    <dgm:cxn modelId="{AE54EF25-11BD-44A7-9965-1F2B9552C0D8}" type="presParOf" srcId="{304BEB34-795C-4F5D-A913-A53239BB2585}" destId="{AE5B44BB-4A73-406B-AD3C-FC9FF1FAC4E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0C082-67F6-47F4-A556-8F5F80750569}">
      <dsp:nvSpPr>
        <dsp:cNvPr id="0" name=""/>
        <dsp:cNvSpPr/>
      </dsp:nvSpPr>
      <dsp:spPr>
        <a:xfrm>
          <a:off x="1728506" y="0"/>
          <a:ext cx="2538695" cy="2185704"/>
        </a:xfrm>
        <a:prstGeom prst="triangle">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a:latin typeface="Sharp Sans"/>
            </a:rPr>
            <a:t>Volunteer</a:t>
          </a:r>
        </a:p>
        <a:p>
          <a:pPr marL="0" lvl="0" indent="0" algn="ctr" defTabSz="622300">
            <a:lnSpc>
              <a:spcPct val="90000"/>
            </a:lnSpc>
            <a:spcBef>
              <a:spcPct val="0"/>
            </a:spcBef>
            <a:spcAft>
              <a:spcPct val="35000"/>
            </a:spcAft>
            <a:buNone/>
          </a:pPr>
          <a:r>
            <a:rPr lang="pt-PT" sz="1400" b="1" kern="1200" dirty="0">
              <a:latin typeface="Sharp Sans"/>
            </a:rPr>
            <a:t>(low regulation and collective barganining)</a:t>
          </a:r>
        </a:p>
      </dsp:txBody>
      <dsp:txXfrm>
        <a:off x="2363180" y="1092852"/>
        <a:ext cx="1269347" cy="1092852"/>
      </dsp:txXfrm>
    </dsp:sp>
    <dsp:sp modelId="{88A818C9-758B-43AB-BFA8-766D9B2D5136}">
      <dsp:nvSpPr>
        <dsp:cNvPr id="0" name=""/>
        <dsp:cNvSpPr/>
      </dsp:nvSpPr>
      <dsp:spPr>
        <a:xfrm>
          <a:off x="812150" y="2185704"/>
          <a:ext cx="2185704" cy="2185704"/>
        </a:xfrm>
        <a:prstGeom prst="triangle">
          <a:avLst/>
        </a:prstGeom>
        <a:solidFill>
          <a:schemeClr val="accent5">
            <a:shade val="50000"/>
            <a:hueOff val="-100738"/>
            <a:satOff val="22654"/>
            <a:lumOff val="194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a:solidFill>
                <a:schemeClr val="tx1">
                  <a:lumMod val="50000"/>
                </a:schemeClr>
              </a:solidFill>
              <a:latin typeface="Sharp Sans"/>
            </a:rPr>
            <a:t>Economic perspective of the interests of workers (wages and quantitative issues)</a:t>
          </a:r>
        </a:p>
      </dsp:txBody>
      <dsp:txXfrm>
        <a:off x="1358576" y="3278556"/>
        <a:ext cx="1092852" cy="1092852"/>
      </dsp:txXfrm>
    </dsp:sp>
    <dsp:sp modelId="{82D5B274-3747-44D3-ABDA-66C6977C57AD}">
      <dsp:nvSpPr>
        <dsp:cNvPr id="0" name=""/>
        <dsp:cNvSpPr/>
      </dsp:nvSpPr>
      <dsp:spPr>
        <a:xfrm rot="10800000">
          <a:off x="1905002" y="2209801"/>
          <a:ext cx="2185704" cy="2137509"/>
        </a:xfrm>
        <a:prstGeom prst="triangle">
          <a:avLst/>
        </a:prstGeom>
        <a:solidFill>
          <a:schemeClr val="accent5">
            <a:shade val="50000"/>
            <a:hueOff val="-201475"/>
            <a:satOff val="45308"/>
            <a:lumOff val="389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pt-PT" sz="1400" b="1" kern="1200" dirty="0">
            <a:solidFill>
              <a:schemeClr val="tx1">
                <a:lumMod val="50000"/>
              </a:schemeClr>
            </a:solidFill>
            <a:latin typeface="Sharp Sans"/>
          </a:endParaRPr>
        </a:p>
        <a:p>
          <a:pPr marL="0" lvl="0" indent="0" algn="ctr" defTabSz="622300">
            <a:lnSpc>
              <a:spcPct val="90000"/>
            </a:lnSpc>
            <a:spcBef>
              <a:spcPct val="0"/>
            </a:spcBef>
            <a:spcAft>
              <a:spcPct val="35000"/>
            </a:spcAft>
            <a:buNone/>
          </a:pPr>
          <a:r>
            <a:rPr lang="pt-PT" sz="1400" b="1" kern="1200" dirty="0">
              <a:solidFill>
                <a:schemeClr val="tx1">
                  <a:lumMod val="50000"/>
                </a:schemeClr>
              </a:solidFill>
              <a:latin typeface="Sharp Sans"/>
            </a:rPr>
            <a:t>Limited intervention (by trade unions) in other social or economic spheres</a:t>
          </a:r>
        </a:p>
      </dsp:txBody>
      <dsp:txXfrm rot="10800000">
        <a:off x="2451428" y="2209801"/>
        <a:ext cx="1092852" cy="1068754"/>
      </dsp:txXfrm>
    </dsp:sp>
    <dsp:sp modelId="{AE5B44BB-4A73-406B-AD3C-FC9FF1FAC4E1}">
      <dsp:nvSpPr>
        <dsp:cNvPr id="0" name=""/>
        <dsp:cNvSpPr/>
      </dsp:nvSpPr>
      <dsp:spPr>
        <a:xfrm>
          <a:off x="2897563" y="2185704"/>
          <a:ext cx="2386286" cy="2185704"/>
        </a:xfrm>
        <a:prstGeom prst="triangle">
          <a:avLst/>
        </a:prstGeom>
        <a:solidFill>
          <a:schemeClr val="accent5">
            <a:shade val="50000"/>
            <a:hueOff val="-100738"/>
            <a:satOff val="22654"/>
            <a:lumOff val="194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a:solidFill>
                <a:schemeClr val="tx1">
                  <a:lumMod val="50000"/>
                </a:schemeClr>
              </a:solidFill>
              <a:latin typeface="Sharp Sans"/>
            </a:rPr>
            <a:t>Capitalism is accepted; not part of a broader (European-wide) socialist/social-democrat process</a:t>
          </a:r>
        </a:p>
      </dsp:txBody>
      <dsp:txXfrm>
        <a:off x="3494135" y="3278556"/>
        <a:ext cx="1193143" cy="10928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77" cy="471213"/>
          </a:xfrm>
          <a:prstGeom prst="rect">
            <a:avLst/>
          </a:prstGeom>
        </p:spPr>
        <p:txBody>
          <a:bodyPr vert="horz" lIns="91458" tIns="45729" rIns="91458" bIns="45729" rtlCol="0"/>
          <a:lstStyle>
            <a:lvl1pPr algn="l">
              <a:defRPr sz="1200"/>
            </a:lvl1pPr>
          </a:lstStyle>
          <a:p>
            <a:endParaRPr lang="pt-PT"/>
          </a:p>
        </p:txBody>
      </p:sp>
      <p:sp>
        <p:nvSpPr>
          <p:cNvPr id="3" name="Date Placeholder 2"/>
          <p:cNvSpPr>
            <a:spLocks noGrp="1"/>
          </p:cNvSpPr>
          <p:nvPr>
            <p:ph type="dt" sz="quarter" idx="1"/>
          </p:nvPr>
        </p:nvSpPr>
        <p:spPr>
          <a:xfrm>
            <a:off x="4022657" y="0"/>
            <a:ext cx="3078177" cy="471213"/>
          </a:xfrm>
          <a:prstGeom prst="rect">
            <a:avLst/>
          </a:prstGeom>
        </p:spPr>
        <p:txBody>
          <a:bodyPr vert="horz" lIns="91458" tIns="45729" rIns="91458" bIns="45729" rtlCol="0"/>
          <a:lstStyle>
            <a:lvl1pPr algn="r">
              <a:defRPr sz="1200"/>
            </a:lvl1pPr>
          </a:lstStyle>
          <a:p>
            <a:fld id="{2318C002-E5D8-4EDF-8748-AF3BA62D5A2F}" type="datetimeFigureOut">
              <a:rPr lang="pt-PT" smtClean="0"/>
              <a:t>08/04/2026</a:t>
            </a:fld>
            <a:endParaRPr lang="pt-PT"/>
          </a:p>
        </p:txBody>
      </p:sp>
      <p:sp>
        <p:nvSpPr>
          <p:cNvPr id="4" name="Footer Placeholder 3"/>
          <p:cNvSpPr>
            <a:spLocks noGrp="1"/>
          </p:cNvSpPr>
          <p:nvPr>
            <p:ph type="ftr" sz="quarter" idx="2"/>
          </p:nvPr>
        </p:nvSpPr>
        <p:spPr>
          <a:xfrm>
            <a:off x="2" y="8917263"/>
            <a:ext cx="3078177" cy="471213"/>
          </a:xfrm>
          <a:prstGeom prst="rect">
            <a:avLst/>
          </a:prstGeom>
        </p:spPr>
        <p:txBody>
          <a:bodyPr vert="horz" lIns="91458" tIns="45729" rIns="91458" bIns="45729" rtlCol="0" anchor="b"/>
          <a:lstStyle>
            <a:lvl1pPr algn="l">
              <a:defRPr sz="1200"/>
            </a:lvl1pPr>
          </a:lstStyle>
          <a:p>
            <a:endParaRPr lang="pt-PT"/>
          </a:p>
        </p:txBody>
      </p:sp>
      <p:sp>
        <p:nvSpPr>
          <p:cNvPr id="5" name="Slide Number Placeholder 4"/>
          <p:cNvSpPr>
            <a:spLocks noGrp="1"/>
          </p:cNvSpPr>
          <p:nvPr>
            <p:ph type="sldNum" sz="quarter" idx="3"/>
          </p:nvPr>
        </p:nvSpPr>
        <p:spPr>
          <a:xfrm>
            <a:off x="4022657" y="8917263"/>
            <a:ext cx="3078177" cy="471213"/>
          </a:xfrm>
          <a:prstGeom prst="rect">
            <a:avLst/>
          </a:prstGeom>
        </p:spPr>
        <p:txBody>
          <a:bodyPr vert="horz" lIns="91458" tIns="45729" rIns="91458" bIns="45729" rtlCol="0" anchor="b"/>
          <a:lstStyle>
            <a:lvl1pPr algn="r">
              <a:defRPr sz="1200"/>
            </a:lvl1pPr>
          </a:lstStyle>
          <a:p>
            <a:fld id="{9D94219B-DBE5-4FCB-ACB0-441DD140B957}" type="slidenum">
              <a:rPr lang="pt-PT" smtClean="0"/>
              <a:t>‹#›</a:t>
            </a:fld>
            <a:endParaRPr lang="pt-PT"/>
          </a:p>
        </p:txBody>
      </p:sp>
    </p:spTree>
    <p:extLst>
      <p:ext uri="{BB962C8B-B14F-4D97-AF65-F5344CB8AC3E}">
        <p14:creationId xmlns:p14="http://schemas.microsoft.com/office/powerpoint/2010/main" val="24678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6351" tIns="48176" rIns="96351" bIns="48176" rtlCol="0"/>
          <a:lstStyle>
            <a:lvl1pPr algn="l">
              <a:defRPr sz="1300"/>
            </a:lvl1pPr>
          </a:lstStyle>
          <a:p>
            <a:endParaRPr lang="pt-PT"/>
          </a:p>
        </p:txBody>
      </p:sp>
      <p:sp>
        <p:nvSpPr>
          <p:cNvPr id="3" name="Date Placeholder 2"/>
          <p:cNvSpPr>
            <a:spLocks noGrp="1"/>
          </p:cNvSpPr>
          <p:nvPr>
            <p:ph type="dt" idx="1"/>
          </p:nvPr>
        </p:nvSpPr>
        <p:spPr>
          <a:xfrm>
            <a:off x="4023093" y="0"/>
            <a:ext cx="3077739" cy="469424"/>
          </a:xfrm>
          <a:prstGeom prst="rect">
            <a:avLst/>
          </a:prstGeom>
        </p:spPr>
        <p:txBody>
          <a:bodyPr vert="horz" lIns="96351" tIns="48176" rIns="96351" bIns="48176" rtlCol="0"/>
          <a:lstStyle>
            <a:lvl1pPr algn="r">
              <a:defRPr sz="1300"/>
            </a:lvl1pPr>
          </a:lstStyle>
          <a:p>
            <a:fld id="{B9760B7B-423A-4B7E-8AFD-58F765C37203}" type="datetimeFigureOut">
              <a:rPr lang="pt-PT" smtClean="0"/>
              <a:pPr/>
              <a:t>08/04/2026</a:t>
            </a:fld>
            <a:endParaRPr lang="pt-PT"/>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6351" tIns="48176" rIns="96351" bIns="48176" rtlCol="0" anchor="ctr"/>
          <a:lstStyle/>
          <a:p>
            <a:endParaRPr lang="pt-PT"/>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6351" tIns="48176" rIns="96351" bIns="481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917422"/>
            <a:ext cx="3077739" cy="469424"/>
          </a:xfrm>
          <a:prstGeom prst="rect">
            <a:avLst/>
          </a:prstGeom>
        </p:spPr>
        <p:txBody>
          <a:bodyPr vert="horz" lIns="96351" tIns="48176" rIns="96351" bIns="48176" rtlCol="0" anchor="b"/>
          <a:lstStyle>
            <a:lvl1pPr algn="l">
              <a:defRPr sz="1300"/>
            </a:lvl1pPr>
          </a:lstStyle>
          <a:p>
            <a:endParaRPr lang="pt-PT"/>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6351" tIns="48176" rIns="96351" bIns="48176" rtlCol="0" anchor="b"/>
          <a:lstStyle>
            <a:lvl1pPr algn="r">
              <a:defRPr sz="1300"/>
            </a:lvl1pPr>
          </a:lstStyle>
          <a:p>
            <a:fld id="{377434D8-2F49-426D-8E4B-4D16E1FBCD5B}" type="slidenum">
              <a:rPr lang="pt-PT" smtClean="0"/>
              <a:pPr/>
              <a:t>‹#›</a:t>
            </a:fld>
            <a:endParaRPr lang="pt-PT"/>
          </a:p>
        </p:txBody>
      </p:sp>
    </p:spTree>
    <p:extLst>
      <p:ext uri="{BB962C8B-B14F-4D97-AF65-F5344CB8AC3E}">
        <p14:creationId xmlns:p14="http://schemas.microsoft.com/office/powerpoint/2010/main" val="402922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644525"/>
            <a:ext cx="5722938" cy="321945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332357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16</a:t>
            </a:fld>
            <a:endParaRPr lang="pt-PT"/>
          </a:p>
        </p:txBody>
      </p:sp>
    </p:spTree>
    <p:extLst>
      <p:ext uri="{BB962C8B-B14F-4D97-AF65-F5344CB8AC3E}">
        <p14:creationId xmlns:p14="http://schemas.microsoft.com/office/powerpoint/2010/main" val="14997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17</a:t>
            </a:fld>
            <a:endParaRPr lang="pt-PT"/>
          </a:p>
        </p:txBody>
      </p:sp>
    </p:spTree>
    <p:extLst>
      <p:ext uri="{BB962C8B-B14F-4D97-AF65-F5344CB8AC3E}">
        <p14:creationId xmlns:p14="http://schemas.microsoft.com/office/powerpoint/2010/main" val="195963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18</a:t>
            </a:fld>
            <a:endParaRPr lang="pt-PT"/>
          </a:p>
        </p:txBody>
      </p:sp>
    </p:spTree>
    <p:extLst>
      <p:ext uri="{BB962C8B-B14F-4D97-AF65-F5344CB8AC3E}">
        <p14:creationId xmlns:p14="http://schemas.microsoft.com/office/powerpoint/2010/main" val="3780783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19</a:t>
            </a:fld>
            <a:endParaRPr lang="pt-PT"/>
          </a:p>
        </p:txBody>
      </p:sp>
    </p:spTree>
    <p:extLst>
      <p:ext uri="{BB962C8B-B14F-4D97-AF65-F5344CB8AC3E}">
        <p14:creationId xmlns:p14="http://schemas.microsoft.com/office/powerpoint/2010/main" val="4242997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377434D8-2F49-426D-8E4B-4D16E1FBCD5B}" type="slidenum">
              <a:rPr lang="pt-PT" smtClean="0"/>
              <a:pPr/>
              <a:t>20</a:t>
            </a:fld>
            <a:endParaRPr lang="pt-PT"/>
          </a:p>
        </p:txBody>
      </p:sp>
    </p:spTree>
    <p:extLst>
      <p:ext uri="{BB962C8B-B14F-4D97-AF65-F5344CB8AC3E}">
        <p14:creationId xmlns:p14="http://schemas.microsoft.com/office/powerpoint/2010/main" val="2606178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23</a:t>
            </a:fld>
            <a:endParaRPr lang="pt-PT"/>
          </a:p>
        </p:txBody>
      </p:sp>
    </p:spTree>
    <p:extLst>
      <p:ext uri="{BB962C8B-B14F-4D97-AF65-F5344CB8AC3E}">
        <p14:creationId xmlns:p14="http://schemas.microsoft.com/office/powerpoint/2010/main" val="327548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26</a:t>
            </a:fld>
            <a:endParaRPr lang="pt-PT"/>
          </a:p>
        </p:txBody>
      </p:sp>
    </p:spTree>
    <p:extLst>
      <p:ext uri="{BB962C8B-B14F-4D97-AF65-F5344CB8AC3E}">
        <p14:creationId xmlns:p14="http://schemas.microsoft.com/office/powerpoint/2010/main" val="425368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377434D8-2F49-426D-8E4B-4D16E1FBCD5B}" type="slidenum">
              <a:rPr lang="pt-PT" smtClean="0"/>
              <a:pPr/>
              <a:t>27</a:t>
            </a:fld>
            <a:endParaRPr lang="pt-PT"/>
          </a:p>
        </p:txBody>
      </p:sp>
    </p:spTree>
    <p:extLst>
      <p:ext uri="{BB962C8B-B14F-4D97-AF65-F5344CB8AC3E}">
        <p14:creationId xmlns:p14="http://schemas.microsoft.com/office/powerpoint/2010/main" val="222782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28</a:t>
            </a:fld>
            <a:endParaRPr lang="pt-PT"/>
          </a:p>
        </p:txBody>
      </p:sp>
    </p:spTree>
    <p:extLst>
      <p:ext uri="{BB962C8B-B14F-4D97-AF65-F5344CB8AC3E}">
        <p14:creationId xmlns:p14="http://schemas.microsoft.com/office/powerpoint/2010/main" val="116695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3</a:t>
            </a:fld>
            <a:endParaRPr lang="pt-PT"/>
          </a:p>
        </p:txBody>
      </p:sp>
    </p:spTree>
    <p:extLst>
      <p:ext uri="{BB962C8B-B14F-4D97-AF65-F5344CB8AC3E}">
        <p14:creationId xmlns:p14="http://schemas.microsoft.com/office/powerpoint/2010/main" val="19347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4</a:t>
            </a:fld>
            <a:endParaRPr lang="pt-PT"/>
          </a:p>
        </p:txBody>
      </p:sp>
    </p:spTree>
    <p:extLst>
      <p:ext uri="{BB962C8B-B14F-4D97-AF65-F5344CB8AC3E}">
        <p14:creationId xmlns:p14="http://schemas.microsoft.com/office/powerpoint/2010/main" val="250357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10</a:t>
            </a:fld>
            <a:endParaRPr lang="pt-PT"/>
          </a:p>
        </p:txBody>
      </p:sp>
    </p:spTree>
    <p:extLst>
      <p:ext uri="{BB962C8B-B14F-4D97-AF65-F5344CB8AC3E}">
        <p14:creationId xmlns:p14="http://schemas.microsoft.com/office/powerpoint/2010/main" val="167528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11</a:t>
            </a:fld>
            <a:endParaRPr lang="pt-PT"/>
          </a:p>
        </p:txBody>
      </p:sp>
    </p:spTree>
    <p:extLst>
      <p:ext uri="{BB962C8B-B14F-4D97-AF65-F5344CB8AC3E}">
        <p14:creationId xmlns:p14="http://schemas.microsoft.com/office/powerpoint/2010/main" val="71417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12</a:t>
            </a:fld>
            <a:endParaRPr lang="pt-PT"/>
          </a:p>
        </p:txBody>
      </p:sp>
    </p:spTree>
    <p:extLst>
      <p:ext uri="{BB962C8B-B14F-4D97-AF65-F5344CB8AC3E}">
        <p14:creationId xmlns:p14="http://schemas.microsoft.com/office/powerpoint/2010/main" val="167007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13</a:t>
            </a:fld>
            <a:endParaRPr lang="pt-PT"/>
          </a:p>
        </p:txBody>
      </p:sp>
    </p:spTree>
    <p:extLst>
      <p:ext uri="{BB962C8B-B14F-4D97-AF65-F5344CB8AC3E}">
        <p14:creationId xmlns:p14="http://schemas.microsoft.com/office/powerpoint/2010/main" val="3325995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14</a:t>
            </a:fld>
            <a:endParaRPr lang="pt-PT"/>
          </a:p>
        </p:txBody>
      </p:sp>
    </p:spTree>
    <p:extLst>
      <p:ext uri="{BB962C8B-B14F-4D97-AF65-F5344CB8AC3E}">
        <p14:creationId xmlns:p14="http://schemas.microsoft.com/office/powerpoint/2010/main" val="343762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77434D8-2F49-426D-8E4B-4D16E1FBCD5B}" type="slidenum">
              <a:rPr lang="pt-PT" smtClean="0"/>
              <a:pPr/>
              <a:t>15</a:t>
            </a:fld>
            <a:endParaRPr lang="pt-PT"/>
          </a:p>
        </p:txBody>
      </p:sp>
    </p:spTree>
    <p:extLst>
      <p:ext uri="{BB962C8B-B14F-4D97-AF65-F5344CB8AC3E}">
        <p14:creationId xmlns:p14="http://schemas.microsoft.com/office/powerpoint/2010/main" val="3819462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APA 2">
    <p:bg>
      <p:bgPr>
        <a:solidFill>
          <a:srgbClr val="F8DB65"/>
        </a:solidFill>
        <a:effectLst/>
      </p:bgPr>
    </p:bg>
    <p:spTree>
      <p:nvGrpSpPr>
        <p:cNvPr id="1" name=""/>
        <p:cNvGrpSpPr/>
        <p:nvPr/>
      </p:nvGrpSpPr>
      <p:grpSpPr>
        <a:xfrm>
          <a:off x="0" y="0"/>
          <a:ext cx="0" cy="0"/>
          <a:chOff x="0" y="0"/>
          <a:chExt cx="0" cy="0"/>
        </a:xfrm>
      </p:grpSpPr>
      <p:pic>
        <p:nvPicPr>
          <p:cNvPr id="28" name="Image" descr="Image"/>
          <p:cNvPicPr>
            <a:picLocks noChangeAspect="1"/>
          </p:cNvPicPr>
          <p:nvPr userDrawn="1"/>
        </p:nvPicPr>
        <p:blipFill>
          <a:blip r:embed="rId2"/>
          <a:stretch>
            <a:fillRect/>
          </a:stretch>
        </p:blipFill>
        <p:spPr>
          <a:xfrm>
            <a:off x="-3911864" y="-1628783"/>
            <a:ext cx="11819995" cy="11825833"/>
          </a:xfrm>
          <a:prstGeom prst="rect">
            <a:avLst/>
          </a:prstGeom>
          <a:ln w="12700">
            <a:miter lim="400000"/>
          </a:ln>
        </p:spPr>
      </p:pic>
      <p:sp>
        <p:nvSpPr>
          <p:cNvPr id="29" name="Presentation Title"/>
          <p:cNvSpPr txBox="1">
            <a:spLocks noGrp="1"/>
          </p:cNvSpPr>
          <p:nvPr>
            <p:ph type="title" hasCustomPrompt="1"/>
          </p:nvPr>
        </p:nvSpPr>
        <p:spPr>
          <a:xfrm>
            <a:off x="603248" y="2444750"/>
            <a:ext cx="10985502" cy="2324100"/>
          </a:xfrm>
          <a:prstGeom prst="rect">
            <a:avLst/>
          </a:prstGeom>
        </p:spPr>
        <p:txBody>
          <a:bodyPr/>
          <a:lstStyle>
            <a:lvl1pPr>
              <a:defRPr sz="5000" b="0" spc="-100">
                <a:solidFill>
                  <a:srgbClr val="FFFFFF"/>
                </a:solidFill>
              </a:defRPr>
            </a:lvl1pPr>
          </a:lstStyle>
          <a:p>
            <a:r>
              <a:t>Presentation Title</a:t>
            </a:r>
          </a:p>
        </p:txBody>
      </p:sp>
      <p:pic>
        <p:nvPicPr>
          <p:cNvPr id="31" name="Image" descr="Image"/>
          <p:cNvPicPr>
            <a:picLocks noChangeAspect="1"/>
          </p:cNvPicPr>
          <p:nvPr/>
        </p:nvPicPr>
        <p:blipFill>
          <a:blip r:embed="rId3"/>
          <a:stretch>
            <a:fillRect/>
          </a:stretch>
        </p:blipFill>
        <p:spPr>
          <a:xfrm>
            <a:off x="9690396" y="5724424"/>
            <a:ext cx="1704518" cy="350338"/>
          </a:xfrm>
          <a:prstGeom prst="rect">
            <a:avLst/>
          </a:prstGeom>
          <a:ln w="12700">
            <a:miter lim="400000"/>
          </a:ln>
        </p:spPr>
      </p:pic>
      <p:pic>
        <p:nvPicPr>
          <p:cNvPr id="33" name="Image" descr="Image"/>
          <p:cNvPicPr>
            <a:picLocks noChangeAspect="1"/>
          </p:cNvPicPr>
          <p:nvPr/>
        </p:nvPicPr>
        <p:blipFill>
          <a:blip r:embed="rId4"/>
          <a:stretch>
            <a:fillRect/>
          </a:stretch>
        </p:blipFill>
        <p:spPr>
          <a:xfrm>
            <a:off x="826090" y="5226854"/>
            <a:ext cx="2450117" cy="1171026"/>
          </a:xfrm>
          <a:prstGeom prst="rect">
            <a:avLst/>
          </a:prstGeom>
          <a:ln w="12700">
            <a:miter lim="400000"/>
          </a:ln>
        </p:spPr>
      </p:pic>
      <p:sp>
        <p:nvSpPr>
          <p:cNvPr id="34" name="Slide Number"/>
          <p:cNvSpPr txBox="1">
            <a:spLocks noGrp="1"/>
          </p:cNvSpPr>
          <p:nvPr>
            <p:ph type="sldNum" sz="quarter" idx="2"/>
          </p:nvPr>
        </p:nvSpPr>
        <p:spPr>
          <a:xfrm>
            <a:off x="5971049" y="6486708"/>
            <a:ext cx="243656" cy="241092"/>
          </a:xfrm>
          <a:prstGeom prst="rect">
            <a:avLst/>
          </a:prstGeom>
        </p:spPr>
        <p:txBody>
          <a:bodyPr/>
          <a:lstStyle>
            <a:lvl1pPr>
              <a:defRPr sz="900">
                <a:solidFill>
                  <a:srgbClr val="000000"/>
                </a:solidFill>
                <a:latin typeface="+mn-lt"/>
                <a:ea typeface="+mn-ea"/>
                <a:cs typeface="+mn-cs"/>
                <a:sym typeface="Helvetica Neue"/>
              </a:defRPr>
            </a:lvl1pPr>
          </a:lstStyle>
          <a:p>
            <a:fld id="{86CB4B4D-7CA3-9044-876B-883B54F8677D}" type="slidenum">
              <a:t>‹#›</a:t>
            </a:fld>
            <a:endParaRPr dirty="0"/>
          </a:p>
        </p:txBody>
      </p:sp>
    </p:spTree>
    <p:extLst>
      <p:ext uri="{BB962C8B-B14F-4D97-AF65-F5344CB8AC3E}">
        <p14:creationId xmlns:p14="http://schemas.microsoft.com/office/powerpoint/2010/main" val="28314801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xfrm>
            <a:off x="5971049" y="6486708"/>
            <a:ext cx="243656" cy="241092"/>
          </a:xfrm>
          <a:prstGeom prst="rect">
            <a:avLst/>
          </a:prstGeom>
        </p:spPr>
        <p:txBody>
          <a:bodyPr/>
          <a:lstStyle>
            <a:lvl1pPr>
              <a:defRPr sz="900">
                <a:solidFill>
                  <a:srgbClr val="000000"/>
                </a:solidFill>
                <a:latin typeface="+mn-lt"/>
                <a:ea typeface="+mn-ea"/>
                <a:cs typeface="+mn-cs"/>
                <a:sym typeface="Helvetica Neue"/>
              </a:defRPr>
            </a:lvl1pPr>
          </a:lstStyle>
          <a:p>
            <a:fld id="{86CB4B4D-7CA3-9044-876B-883B54F8677D}" type="slidenum">
              <a:t>‹#›</a:t>
            </a:fld>
            <a:endParaRPr dirty="0"/>
          </a:p>
        </p:txBody>
      </p:sp>
    </p:spTree>
    <p:extLst>
      <p:ext uri="{BB962C8B-B14F-4D97-AF65-F5344CB8AC3E}">
        <p14:creationId xmlns:p14="http://schemas.microsoft.com/office/powerpoint/2010/main" val="28147381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6632"/>
            <a:ext cx="10972800" cy="562074"/>
          </a:xfrm>
          <a:prstGeom prst="rect">
            <a:avLst/>
          </a:prstGeom>
        </p:spPr>
        <p:txBody>
          <a:bodyPr/>
          <a:lstStyle>
            <a:lvl1pPr marL="0" indent="0" algn="l">
              <a:buNone/>
              <a:defRPr sz="3400" b="1">
                <a:solidFill>
                  <a:schemeClr val="bg1"/>
                </a:solidFill>
              </a:defRPr>
            </a:lvl1pPr>
          </a:lstStyle>
          <a:p>
            <a:r>
              <a:rPr lang="en-US" dirty="0"/>
              <a:t>C</a:t>
            </a:r>
            <a:r>
              <a:rPr lang="pt-PT" sz="3600" dirty="0" err="1">
                <a:solidFill>
                  <a:schemeClr val="accent5">
                    <a:lumMod val="75000"/>
                  </a:schemeClr>
                </a:solidFill>
              </a:rPr>
              <a:t>Title</a:t>
            </a:r>
            <a:br>
              <a:rPr lang="pt-PT" sz="3600" dirty="0">
                <a:solidFill>
                  <a:schemeClr val="accent5">
                    <a:lumMod val="75000"/>
                  </a:schemeClr>
                </a:solidFill>
              </a:rPr>
            </a:br>
            <a:r>
              <a:rPr lang="en-US" dirty="0"/>
              <a:t>l</a:t>
            </a:r>
            <a:r>
              <a:rPr lang="pt-PT" sz="3600" dirty="0"/>
              <a:t>Missão, Valores e Visão</a:t>
            </a:r>
            <a:br>
              <a:rPr lang="pt-PT" sz="3600" dirty="0"/>
            </a:br>
            <a:r>
              <a:rPr lang="pt-PT" sz="3600" dirty="0"/>
              <a:t>Oferta formativa </a:t>
            </a:r>
            <a:br>
              <a:rPr lang="pt-PT" sz="3600" dirty="0"/>
            </a:br>
            <a:r>
              <a:rPr lang="pt-PT" sz="3600" dirty="0"/>
              <a:t>Concorrência</a:t>
            </a:r>
            <a:br>
              <a:rPr lang="pt-PT" sz="3600" dirty="0"/>
            </a:br>
            <a:r>
              <a:rPr lang="pt-PT" sz="3600" dirty="0"/>
              <a:t>Análise SWOT</a:t>
            </a:r>
            <a:br>
              <a:rPr lang="pt-PT" sz="3600" dirty="0"/>
            </a:br>
            <a:r>
              <a:rPr lang="pt-PT" sz="3600" dirty="0"/>
              <a:t>Posicionamento</a:t>
            </a:r>
            <a:br>
              <a:rPr lang="pt-PT" sz="3600" dirty="0"/>
            </a:br>
            <a:r>
              <a:rPr lang="pt-PT" sz="3600" dirty="0"/>
              <a:t>Objetivos estratégicos do ISEG </a:t>
            </a:r>
            <a:br>
              <a:rPr lang="pt-PT" sz="3600" dirty="0"/>
            </a:br>
            <a:r>
              <a:rPr lang="pt-PT" sz="3600" dirty="0" err="1"/>
              <a:t>Stakeholders</a:t>
            </a:r>
            <a:r>
              <a:rPr lang="pt-PT" sz="3600" dirty="0"/>
              <a:t> e públicos-alvo</a:t>
            </a:r>
            <a:br>
              <a:rPr lang="pt-PT" sz="3600" dirty="0"/>
            </a:br>
            <a:r>
              <a:rPr lang="pt-PT" sz="3600" dirty="0"/>
              <a:t>Proposta de objetivos estratégicos de Marketing</a:t>
            </a:r>
            <a:br>
              <a:rPr lang="pt-PT" sz="3600" dirty="0"/>
            </a:br>
            <a:r>
              <a:rPr lang="pt-PT" sz="3600" dirty="0"/>
              <a:t>Plano plurianual de marketing e comunicação</a:t>
            </a:r>
            <a:br>
              <a:rPr lang="pt-PT" sz="3600" dirty="0"/>
            </a:br>
            <a:r>
              <a:rPr lang="pt-PT" sz="3600" dirty="0"/>
              <a:t>Plano de marketing e comunicação 2020</a:t>
            </a:r>
            <a:br>
              <a:rPr lang="pt-PT" sz="3600" dirty="0"/>
            </a:br>
            <a:r>
              <a:rPr lang="en-US" dirty="0"/>
              <a:t>ick to edit Master title style</a:t>
            </a:r>
            <a:endParaRPr lang="pt-PT"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288017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lang="pt-PT" sz="3400" b="1">
                <a:solidFill>
                  <a:schemeClr val="bg1"/>
                </a:solidFill>
              </a:defRPr>
            </a:lvl1pPr>
          </a:lstStyle>
          <a:p>
            <a:pPr lvl="0" algn="l"/>
            <a:r>
              <a:rPr lang="en-US"/>
              <a:t>Click to edit Master title style</a:t>
            </a:r>
            <a:endParaRPr lang="pt-PT"/>
          </a:p>
        </p:txBody>
      </p:sp>
    </p:spTree>
    <p:extLst>
      <p:ext uri="{BB962C8B-B14F-4D97-AF65-F5344CB8AC3E}">
        <p14:creationId xmlns:p14="http://schemas.microsoft.com/office/powerpoint/2010/main" val="1478440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6853767" y="6233583"/>
            <a:ext cx="5485408" cy="635001"/>
          </a:xfrm>
          <a:prstGeom prst="rect">
            <a:avLst/>
          </a:prstGeom>
          <a:solidFill>
            <a:srgbClr val="BCBEC0"/>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dirty="0"/>
          </a:p>
        </p:txBody>
      </p:sp>
      <p:sp>
        <p:nvSpPr>
          <p:cNvPr id="3" name="Slide Titl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dirty="0"/>
              <a:t>Slide Title</a:t>
            </a:r>
          </a:p>
        </p:txBody>
      </p:sp>
      <p:pic>
        <p:nvPicPr>
          <p:cNvPr id="4" name="Image" descr="Image"/>
          <p:cNvPicPr>
            <a:picLocks noChangeAspect="1"/>
          </p:cNvPicPr>
          <p:nvPr/>
        </p:nvPicPr>
        <p:blipFill>
          <a:blip r:embed="rId6"/>
          <a:stretch>
            <a:fillRect/>
          </a:stretch>
        </p:blipFill>
        <p:spPr>
          <a:xfrm>
            <a:off x="-25400" y="6227233"/>
            <a:ext cx="7874000" cy="635001"/>
          </a:xfrm>
          <a:prstGeom prst="rect">
            <a:avLst/>
          </a:prstGeom>
          <a:ln w="12700">
            <a:miter lim="400000"/>
          </a:ln>
        </p:spPr>
      </p:pic>
      <p:pic>
        <p:nvPicPr>
          <p:cNvPr id="5" name="Image" descr="Image"/>
          <p:cNvPicPr>
            <a:picLocks noChangeAspect="1"/>
          </p:cNvPicPr>
          <p:nvPr/>
        </p:nvPicPr>
        <p:blipFill>
          <a:blip r:embed="rId7"/>
          <a:stretch>
            <a:fillRect/>
          </a:stretch>
        </p:blipFill>
        <p:spPr>
          <a:xfrm>
            <a:off x="344102" y="6336188"/>
            <a:ext cx="1767130" cy="429791"/>
          </a:xfrm>
          <a:prstGeom prst="rect">
            <a:avLst/>
          </a:prstGeom>
          <a:ln w="12700">
            <a:miter lim="400000"/>
          </a:ln>
        </p:spPr>
      </p:pic>
      <p:sp>
        <p:nvSpPr>
          <p:cNvPr id="6" name="Slide Number"/>
          <p:cNvSpPr txBox="1">
            <a:spLocks noGrp="1"/>
          </p:cNvSpPr>
          <p:nvPr>
            <p:ph type="sldNum" sz="quarter" idx="2"/>
          </p:nvPr>
        </p:nvSpPr>
        <p:spPr>
          <a:xfrm>
            <a:off x="11681690" y="6396690"/>
            <a:ext cx="269306" cy="271869"/>
          </a:xfrm>
          <a:prstGeom prst="rect">
            <a:avLst/>
          </a:prstGeom>
          <a:ln w="12700">
            <a:miter lim="400000"/>
          </a:ln>
        </p:spPr>
        <p:txBody>
          <a:bodyPr wrap="none" lIns="50800" tIns="50800" rIns="50800" bIns="50800" anchor="b">
            <a:spAutoFit/>
          </a:bodyPr>
          <a:lstStyle>
            <a:lvl1pPr defTabSz="292100">
              <a:defRPr sz="1100">
                <a:solidFill>
                  <a:srgbClr val="FFFFFF"/>
                </a:solidFill>
                <a:latin typeface="Sharp Sans Semibold"/>
                <a:ea typeface="Sharp Sans Semibold"/>
                <a:cs typeface="Sharp Sans Semibold"/>
                <a:sym typeface="Sharp Sans Semibold"/>
              </a:defRPr>
            </a:lvl1pPr>
          </a:lstStyle>
          <a:p>
            <a:fld id="{86CB4B4D-7CA3-9044-876B-883B54F8677D}" type="slidenum">
              <a:t>‹#›</a:t>
            </a:fld>
            <a:endParaRPr dirty="0"/>
          </a:p>
        </p:txBody>
      </p:sp>
      <p:sp>
        <p:nvSpPr>
          <p:cNvPr id="7" name="Line"/>
          <p:cNvSpPr/>
          <p:nvPr/>
        </p:nvSpPr>
        <p:spPr>
          <a:xfrm flipV="1">
            <a:off x="11588221" y="6433608"/>
            <a:ext cx="1" cy="234951"/>
          </a:xfrm>
          <a:prstGeom prst="line">
            <a:avLst/>
          </a:prstGeom>
          <a:ln w="25400">
            <a:solidFill>
              <a:srgbClr val="000000"/>
            </a:solidFill>
            <a:miter lim="400000"/>
          </a:ln>
        </p:spPr>
        <p:txBody>
          <a:bodyPr lIns="25400" tIns="25400" rIns="25400" bIns="25400" anchor="ctr"/>
          <a:lstStyle/>
          <a:p>
            <a:endParaRPr dirty="0"/>
          </a:p>
        </p:txBody>
      </p:sp>
      <p:sp>
        <p:nvSpPr>
          <p:cNvPr id="8"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Tree>
    <p:extLst>
      <p:ext uri="{BB962C8B-B14F-4D97-AF65-F5344CB8AC3E}">
        <p14:creationId xmlns:p14="http://schemas.microsoft.com/office/powerpoint/2010/main" val="6554138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2" r:id="rId3"/>
    <p:sldLayoutId id="2147483693" r:id="rId4"/>
  </p:sldLayoutIdLst>
  <p:transition spd="med"/>
  <p:txStyles>
    <p:titleStyle>
      <a:lvl1pPr marL="0" marR="0" indent="0" algn="l" defTabSz="1219169" latinLnBrk="0">
        <a:lnSpc>
          <a:spcPct val="80000"/>
        </a:lnSpc>
        <a:spcBef>
          <a:spcPts val="0"/>
        </a:spcBef>
        <a:spcAft>
          <a:spcPts val="0"/>
        </a:spcAft>
        <a:buClrTx/>
        <a:buSzTx/>
        <a:buFontTx/>
        <a:buNone/>
        <a:tabLst/>
        <a:defRPr sz="4300" b="1" i="0" u="none" strike="noStrike" cap="none" spc="-85" baseline="0">
          <a:solidFill>
            <a:srgbClr val="FF0000"/>
          </a:solidFill>
          <a:uFillTx/>
          <a:latin typeface="Sharp Sans"/>
          <a:ea typeface="Sharp Sans"/>
          <a:cs typeface="Sharp Sans"/>
          <a:sym typeface="Sharp Sans"/>
        </a:defRPr>
      </a:lvl1pPr>
      <a:lvl2pPr marL="0" marR="0" indent="2286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2pPr>
      <a:lvl3pPr marL="0" marR="0" indent="4572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3pPr>
      <a:lvl4pPr marL="0" marR="0" indent="6858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4pPr>
      <a:lvl5pPr marL="0" marR="0" indent="9144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5pPr>
      <a:lvl6pPr marL="0" marR="0" indent="11430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6pPr>
      <a:lvl7pPr marL="0" marR="0" indent="13716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7pPr>
      <a:lvl8pPr marL="0" marR="0" indent="16002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8pPr>
      <a:lvl9pPr marL="0" marR="0" indent="18288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9pPr>
    </p:titleStyle>
    <p:bodyStyle>
      <a:lvl1pPr marL="3048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1pPr>
      <a:lvl2pPr marL="6096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2pPr>
      <a:lvl3pPr marL="9144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3pPr>
      <a:lvl4pPr marL="12192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4pPr>
      <a:lvl5pPr marL="15240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5pPr>
      <a:lvl6pPr marL="18288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6pPr>
      <a:lvl7pPr marL="21336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7pPr>
      <a:lvl8pPr marL="24384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8pPr>
      <a:lvl9pPr marL="27432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9pPr>
    </p:bodyStyle>
    <p:otherStyle>
      <a:lvl1pPr marL="0" marR="0" indent="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1pPr>
      <a:lvl2pPr marL="0" marR="0" indent="2286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2pPr>
      <a:lvl3pPr marL="0" marR="0" indent="4572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3pPr>
      <a:lvl4pPr marL="0" marR="0" indent="6858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4pPr>
      <a:lvl5pPr marL="0" marR="0" indent="9144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5pPr>
      <a:lvl6pPr marL="0" marR="0" indent="11430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6pPr>
      <a:lvl7pPr marL="0" marR="0" indent="13716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7pPr>
      <a:lvl8pPr marL="0" marR="0" indent="16002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8pPr>
      <a:lvl9pPr marL="0" marR="0" indent="18288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nordics.info/show/artikel/trade-unions-in-the-nordic-regio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es.pt/index.php/concertacao-social/acordo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dgert.msess.p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ictwss.org/download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www.core-econ.org/the-economy/book/text/0-3-contents.html#content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11/ilr.12373"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0F38476-F061-4AF8-A866-8752480DA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 y="0"/>
            <a:ext cx="12192000" cy="6858000"/>
          </a:xfrm>
          <a:prstGeom prst="rect">
            <a:avLst/>
          </a:prstGeom>
        </p:spPr>
      </p:pic>
      <p:pic>
        <p:nvPicPr>
          <p:cNvPr id="9" name="Imagem 8">
            <a:extLst>
              <a:ext uri="{FF2B5EF4-FFF2-40B4-BE49-F238E27FC236}">
                <a16:creationId xmlns:a16="http://schemas.microsoft.com/office/drawing/2014/main" id="{69A6EA82-B8F8-4FF9-9D04-1B78FFC97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1758" y="221511"/>
            <a:ext cx="889804" cy="744584"/>
          </a:xfrm>
          <a:prstGeom prst="rect">
            <a:avLst/>
          </a:prstGeom>
        </p:spPr>
      </p:pic>
      <p:sp>
        <p:nvSpPr>
          <p:cNvPr id="14" name="Title 1">
            <a:extLst>
              <a:ext uri="{FF2B5EF4-FFF2-40B4-BE49-F238E27FC236}">
                <a16:creationId xmlns:a16="http://schemas.microsoft.com/office/drawing/2014/main" id="{380E966F-40A5-47DC-9DF4-2D0289A58EE9}"/>
              </a:ext>
            </a:extLst>
          </p:cNvPr>
          <p:cNvSpPr txBox="1">
            <a:spLocks/>
          </p:cNvSpPr>
          <p:nvPr/>
        </p:nvSpPr>
        <p:spPr>
          <a:xfrm>
            <a:off x="238070" y="1905000"/>
            <a:ext cx="6924730" cy="2556510"/>
          </a:xfrm>
          <a:prstGeom prst="rect">
            <a:avLst/>
          </a:prstGeom>
        </p:spPr>
        <p:txBody>
          <a:bodyPr lIns="91440" tIns="45720" rIns="91440" bIns="45720" anchor="t"/>
          <a:lst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FF0000"/>
                </a:solidFill>
                <a:uFillTx/>
                <a:latin typeface="Sharp Sans"/>
                <a:ea typeface="Sharp Sans"/>
                <a:cs typeface="Sharp Sans"/>
                <a:sym typeface="Sharp Sans"/>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9pPr>
          </a:lstStyle>
          <a:p>
            <a:pPr marL="0" marR="0" lvl="0" indent="0" algn="l" defTabSz="2438338" rtl="0" eaLnBrk="1" fontAlgn="auto" latinLnBrk="0" hangingPunct="1">
              <a:lnSpc>
                <a:spcPct val="80000"/>
              </a:lnSpc>
              <a:spcBef>
                <a:spcPts val="0"/>
              </a:spcBef>
              <a:spcAft>
                <a:spcPts val="0"/>
              </a:spcAft>
              <a:buClrTx/>
              <a:buSzTx/>
              <a:buFontTx/>
              <a:buNone/>
              <a:tabLst/>
              <a:defRPr/>
            </a:pPr>
            <a:r>
              <a:rPr kumimoji="0" lang="pt-PT" sz="5000" b="0" i="0" u="none" strike="noStrike" kern="1200" cap="none" spc="-100" normalizeH="0" baseline="0" noProof="0" dirty="0">
                <a:ln>
                  <a:noFill/>
                </a:ln>
                <a:solidFill>
                  <a:srgbClr val="FFFFFF"/>
                </a:solidFill>
                <a:effectLst/>
                <a:uLnTx/>
                <a:uFillTx/>
                <a:latin typeface="Sharp Sans"/>
                <a:sym typeface="Sharp Sans"/>
              </a:rPr>
              <a:t>Sociology of Work</a:t>
            </a:r>
          </a:p>
          <a:p>
            <a:pPr marL="0" marR="0" lvl="0" indent="0" algn="l" defTabSz="2438338" rtl="0" eaLnBrk="1" fontAlgn="auto" latinLnBrk="0" hangingPunct="1">
              <a:lnSpc>
                <a:spcPct val="80000"/>
              </a:lnSpc>
              <a:spcBef>
                <a:spcPts val="0"/>
              </a:spcBef>
              <a:spcAft>
                <a:spcPts val="0"/>
              </a:spcAft>
              <a:buClrTx/>
              <a:buSzTx/>
              <a:buFontTx/>
              <a:buNone/>
              <a:tabLst/>
              <a:defRPr/>
            </a:pPr>
            <a:endParaRPr lang="pt-PT" sz="5000" b="0" spc="-100" dirty="0">
              <a:solidFill>
                <a:srgbClr val="FFFFFF"/>
              </a:solidFill>
            </a:endParaRPr>
          </a:p>
          <a:p>
            <a:pPr lvl="0">
              <a:defRPr/>
            </a:pPr>
            <a:r>
              <a:rPr lang="en-GB" sz="5000" b="0" spc="-100" dirty="0">
                <a:solidFill>
                  <a:srgbClr val="FFFFFF"/>
                </a:solidFill>
              </a:rPr>
              <a:t>The diversity of systems of industrial relations, trends and challenges</a:t>
            </a:r>
          </a:p>
          <a:p>
            <a:pPr lvl="0">
              <a:defRPr/>
            </a:pPr>
            <a:r>
              <a:rPr lang="en-GB" sz="5000" b="0" spc="-100" dirty="0">
                <a:solidFill>
                  <a:srgbClr val="FFFFFF"/>
                </a:solidFill>
              </a:rPr>
              <a:t> </a:t>
            </a:r>
          </a:p>
          <a:p>
            <a:pPr lvl="0">
              <a:defRPr/>
            </a:pPr>
            <a:r>
              <a:rPr kumimoji="0" lang="pt-PT" sz="2000" b="0" i="0" u="none" strike="noStrike" kern="1200" cap="none" spc="-100" normalizeH="0" baseline="0" noProof="0">
                <a:ln>
                  <a:noFill/>
                </a:ln>
                <a:solidFill>
                  <a:srgbClr val="FFFFFF"/>
                </a:solidFill>
                <a:effectLst/>
                <a:uLnTx/>
                <a:uFillTx/>
                <a:latin typeface="Sharp Sans"/>
                <a:sym typeface="Sharp Sans"/>
              </a:rPr>
              <a:t>	</a:t>
            </a:r>
            <a:endParaRPr lang="pt-PT" sz="2000" b="0" spc="-100" dirty="0">
              <a:solidFill>
                <a:srgbClr val="FFFFFF"/>
              </a:solidFill>
            </a:endParaRPr>
          </a:p>
          <a:p>
            <a:pPr marL="0" marR="0" lvl="0" indent="0" defTabSz="2438338" rtl="0" eaLnBrk="1" fontAlgn="auto" latinLnBrk="0" hangingPunct="1">
              <a:lnSpc>
                <a:spcPct val="80000"/>
              </a:lnSpc>
              <a:spcBef>
                <a:spcPts val="0"/>
              </a:spcBef>
              <a:spcAft>
                <a:spcPts val="0"/>
              </a:spcAft>
              <a:buClrTx/>
              <a:buSzTx/>
              <a:buFontTx/>
              <a:buNone/>
              <a:tabLst/>
              <a:defRPr/>
            </a:pPr>
            <a:r>
              <a:rPr kumimoji="0" lang="pt-PT" sz="2000" b="0" i="0" u="none" strike="noStrike" kern="1200" cap="none" spc="-100" normalizeH="0" baseline="0" noProof="0" dirty="0">
                <a:ln>
                  <a:noFill/>
                </a:ln>
                <a:solidFill>
                  <a:srgbClr val="FFFFFF"/>
                </a:solidFill>
                <a:effectLst/>
                <a:uLnTx/>
                <a:uFillTx/>
                <a:latin typeface="Sharp Sans"/>
                <a:sym typeface="Sharp Sans"/>
              </a:rPr>
              <a:t>	</a:t>
            </a:r>
            <a:endParaRPr kumimoji="0" lang="pt-PT" sz="2000" b="1" i="0" u="none" strike="noStrike" kern="1200" cap="none" spc="-170" normalizeH="0" baseline="0" noProof="0" dirty="0">
              <a:ln>
                <a:noFill/>
              </a:ln>
              <a:solidFill>
                <a:srgbClr val="FF0000"/>
              </a:solidFill>
              <a:effectLst/>
              <a:highlight>
                <a:srgbClr val="FFFF00"/>
              </a:highlight>
              <a:uLnTx/>
              <a:uFillTx/>
              <a:latin typeface="Sharp Sans"/>
              <a:sym typeface="Sharp Sans"/>
            </a:endParaRPr>
          </a:p>
          <a:p>
            <a:pPr marL="0" marR="0" lvl="0" indent="0" algn="l" defTabSz="2438338" rtl="0" eaLnBrk="1" fontAlgn="auto" latinLnBrk="0" hangingPunct="1">
              <a:lnSpc>
                <a:spcPct val="80000"/>
              </a:lnSpc>
              <a:spcBef>
                <a:spcPts val="0"/>
              </a:spcBef>
              <a:spcAft>
                <a:spcPts val="0"/>
              </a:spcAft>
              <a:buClrTx/>
              <a:buSzTx/>
              <a:buFontTx/>
              <a:buNone/>
              <a:tabLst/>
              <a:defRPr/>
            </a:pPr>
            <a:endParaRPr kumimoji="0" lang="pt-PT" sz="5000" b="0" i="0" u="none" strike="noStrike" kern="1200" cap="none" spc="-100" normalizeH="0" baseline="0" noProof="0" dirty="0">
              <a:ln>
                <a:noFill/>
              </a:ln>
              <a:solidFill>
                <a:srgbClr val="FFFFFF"/>
              </a:solidFill>
              <a:effectLst/>
              <a:uLnTx/>
              <a:uFillTx/>
              <a:latin typeface="Sharp Sans"/>
              <a:sym typeface="Sharp Sans"/>
            </a:endParaRPr>
          </a:p>
          <a:p>
            <a:pPr marL="0" marR="0" lvl="0" indent="0" algn="l" defTabSz="2438338" rtl="0" eaLnBrk="1" fontAlgn="auto" latinLnBrk="0" hangingPunct="1">
              <a:lnSpc>
                <a:spcPct val="80000"/>
              </a:lnSpc>
              <a:spcBef>
                <a:spcPts val="0"/>
              </a:spcBef>
              <a:spcAft>
                <a:spcPts val="0"/>
              </a:spcAft>
              <a:buClrTx/>
              <a:buSzTx/>
              <a:buFontTx/>
              <a:buNone/>
              <a:tabLst/>
              <a:defRPr/>
            </a:pPr>
            <a:endParaRPr kumimoji="0" lang="pt-PT" sz="8500" b="1" i="0" u="none" strike="noStrike" kern="1200" cap="none" spc="-170" normalizeH="0" baseline="0" noProof="0" dirty="0">
              <a:ln>
                <a:noFill/>
              </a:ln>
              <a:solidFill>
                <a:srgbClr val="FF0000"/>
              </a:solidFill>
              <a:effectLst/>
              <a:uLnTx/>
              <a:uFillTx/>
              <a:latin typeface="Sharp Sans"/>
              <a:sym typeface="Sharp Sans"/>
            </a:endParaRPr>
          </a:p>
        </p:txBody>
      </p:sp>
      <p:pic>
        <p:nvPicPr>
          <p:cNvPr id="2" name="Picture 1">
            <a:extLst>
              <a:ext uri="{FF2B5EF4-FFF2-40B4-BE49-F238E27FC236}">
                <a16:creationId xmlns:a16="http://schemas.microsoft.com/office/drawing/2014/main" id="{1F643F39-AEE2-4284-BFD7-AD39FCACDB2E}"/>
              </a:ext>
            </a:extLst>
          </p:cNvPr>
          <p:cNvPicPr>
            <a:picLocks noChangeAspect="1"/>
          </p:cNvPicPr>
          <p:nvPr/>
        </p:nvPicPr>
        <p:blipFill>
          <a:blip r:embed="rId5"/>
          <a:stretch>
            <a:fillRect/>
          </a:stretch>
        </p:blipFill>
        <p:spPr>
          <a:xfrm>
            <a:off x="5899902" y="463131"/>
            <a:ext cx="2364028" cy="1289470"/>
          </a:xfrm>
          <a:prstGeom prst="rect">
            <a:avLst/>
          </a:prstGeom>
        </p:spPr>
      </p:pic>
      <p:pic>
        <p:nvPicPr>
          <p:cNvPr id="3" name="Imagem 9" descr="Uma imagem com texto&#10;&#10;Descrição gerada automaticamente">
            <a:extLst>
              <a:ext uri="{FF2B5EF4-FFF2-40B4-BE49-F238E27FC236}">
                <a16:creationId xmlns:a16="http://schemas.microsoft.com/office/drawing/2014/main" id="{BBE69905-D90C-4FDE-AA01-36F79D509C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6794" y="4665452"/>
            <a:ext cx="3203922" cy="1821408"/>
          </a:xfrm>
          <a:prstGeom prst="rect">
            <a:avLst/>
          </a:prstGeom>
        </p:spPr>
      </p:pic>
    </p:spTree>
    <p:extLst>
      <p:ext uri="{BB962C8B-B14F-4D97-AF65-F5344CB8AC3E}">
        <p14:creationId xmlns:p14="http://schemas.microsoft.com/office/powerpoint/2010/main" val="14256961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57200"/>
            <a:ext cx="10972800" cy="647700"/>
          </a:xfrm>
        </p:spPr>
        <p:txBody>
          <a:bodyPr>
            <a:noAutofit/>
          </a:bodyPr>
          <a:lstStyle/>
          <a:p>
            <a:pPr eaLnBrk="1" hangingPunct="1">
              <a:spcBef>
                <a:spcPct val="50000"/>
              </a:spcBef>
              <a:buClrTx/>
              <a:buSzTx/>
              <a:buFontTx/>
              <a:buNone/>
            </a:pPr>
            <a:r>
              <a:rPr lang="pt-PT" altLang="pt-PT" sz="3600" b="1" dirty="0">
                <a:solidFill>
                  <a:schemeClr val="tx1">
                    <a:lumMod val="50000"/>
                  </a:schemeClr>
                </a:solidFill>
                <a:cs typeface="Times New Roman" panose="02020603050405020304" pitchFamily="18" charset="0"/>
              </a:rPr>
              <a:t>Main models of industrial relations</a:t>
            </a:r>
            <a:endParaRPr lang="en-US" altLang="pt-PT" sz="3600" b="1" dirty="0">
              <a:solidFill>
                <a:schemeClr val="tx1">
                  <a:lumMod val="50000"/>
                </a:schemeClr>
              </a:solidFill>
              <a:cs typeface="Times New Roman" panose="02020603050405020304" pitchFamily="18" charset="0"/>
            </a:endParaRPr>
          </a:p>
        </p:txBody>
      </p:sp>
      <p:sp>
        <p:nvSpPr>
          <p:cNvPr id="5" name="Marcador de Posição de Conteúdo 4">
            <a:extLst>
              <a:ext uri="{FF2B5EF4-FFF2-40B4-BE49-F238E27FC236}">
                <a16:creationId xmlns:a16="http://schemas.microsoft.com/office/drawing/2014/main" id="{35783065-8C5A-A661-1803-18E4A202BF13}"/>
              </a:ext>
            </a:extLst>
          </p:cNvPr>
          <p:cNvSpPr>
            <a:spLocks noGrp="1"/>
          </p:cNvSpPr>
          <p:nvPr>
            <p:ph idx="1"/>
          </p:nvPr>
        </p:nvSpPr>
        <p:spPr>
          <a:xfrm>
            <a:off x="527050" y="2247900"/>
            <a:ext cx="11137900" cy="2362200"/>
          </a:xfrm>
        </p:spPr>
        <p:txBody>
          <a:bodyPr>
            <a:normAutofit/>
          </a:bodyPr>
          <a:lstStyle/>
          <a:p>
            <a:pPr lvl="1">
              <a:lnSpc>
                <a:spcPct val="100000"/>
              </a:lnSpc>
              <a:buFont typeface="Wingdings" panose="05000000000000000000" pitchFamily="2" charset="2"/>
              <a:buChar char="ü"/>
              <a:defRPr/>
            </a:pPr>
            <a:r>
              <a:rPr lang="pt-PT" altLang="pt-PT" sz="2800" dirty="0">
                <a:solidFill>
                  <a:schemeClr val="tx1"/>
                </a:solidFill>
              </a:rPr>
              <a:t>Social-democrat model (Nordic cluster)</a:t>
            </a:r>
          </a:p>
          <a:p>
            <a:pPr lvl="1">
              <a:lnSpc>
                <a:spcPct val="100000"/>
              </a:lnSpc>
              <a:buFont typeface="Wingdings" panose="05000000000000000000" pitchFamily="2" charset="2"/>
              <a:buChar char="ü"/>
              <a:defRPr/>
            </a:pPr>
            <a:r>
              <a:rPr lang="pt-PT" altLang="pt-PT" sz="2800" dirty="0">
                <a:solidFill>
                  <a:schemeClr val="tx1"/>
                </a:solidFill>
              </a:rPr>
              <a:t>Liberal model (Western cluster)</a:t>
            </a:r>
          </a:p>
          <a:p>
            <a:pPr lvl="1">
              <a:lnSpc>
                <a:spcPct val="100000"/>
              </a:lnSpc>
              <a:buFont typeface="Wingdings" panose="05000000000000000000" pitchFamily="2" charset="2"/>
              <a:buChar char="ü"/>
              <a:defRPr/>
            </a:pPr>
            <a:r>
              <a:rPr lang="pt-PT" altLang="pt-PT" sz="2800" dirty="0">
                <a:solidFill>
                  <a:schemeClr val="tx1"/>
                </a:solidFill>
              </a:rPr>
              <a:t>Mediterranean model (Southern cluster)</a:t>
            </a:r>
            <a:endParaRPr lang="pt-PT" sz="2800" dirty="0"/>
          </a:p>
        </p:txBody>
      </p:sp>
    </p:spTree>
    <p:extLst>
      <p:ext uri="{BB962C8B-B14F-4D97-AF65-F5344CB8AC3E}">
        <p14:creationId xmlns:p14="http://schemas.microsoft.com/office/powerpoint/2010/main" val="168630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19100"/>
            <a:ext cx="10972800" cy="647700"/>
          </a:xfrm>
        </p:spPr>
        <p:txBody>
          <a:bodyPr>
            <a:noAutofit/>
          </a:bodyPr>
          <a:lstStyle/>
          <a:p>
            <a:r>
              <a:rPr lang="pt-PT" altLang="pt-PT" sz="3600" b="1" dirty="0">
                <a:solidFill>
                  <a:schemeClr val="tx1">
                    <a:lumMod val="50000"/>
                  </a:schemeClr>
                </a:solidFill>
              </a:rPr>
              <a:t>Social-democrat model</a:t>
            </a:r>
            <a:endParaRPr lang="pt-PT" sz="3200" dirty="0">
              <a:solidFill>
                <a:schemeClr val="tx1">
                  <a:lumMod val="50000"/>
                </a:schemeClr>
              </a:solidFill>
            </a:endParaRPr>
          </a:p>
        </p:txBody>
      </p:sp>
      <p:sp>
        <p:nvSpPr>
          <p:cNvPr id="5" name="Marcador de Posição de Conteúdo 4">
            <a:extLst>
              <a:ext uri="{FF2B5EF4-FFF2-40B4-BE49-F238E27FC236}">
                <a16:creationId xmlns:a16="http://schemas.microsoft.com/office/drawing/2014/main" id="{35783065-8C5A-A661-1803-18E4A202BF13}"/>
              </a:ext>
            </a:extLst>
          </p:cNvPr>
          <p:cNvSpPr>
            <a:spLocks noGrp="1"/>
          </p:cNvSpPr>
          <p:nvPr>
            <p:ph idx="1"/>
          </p:nvPr>
        </p:nvSpPr>
        <p:spPr>
          <a:xfrm>
            <a:off x="527050" y="1219200"/>
            <a:ext cx="11137900" cy="4419600"/>
          </a:xfrm>
        </p:spPr>
        <p:txBody>
          <a:bodyPr>
            <a:normAutofit/>
          </a:bodyPr>
          <a:lstStyle/>
          <a:p>
            <a:pPr algn="just">
              <a:lnSpc>
                <a:spcPct val="100000"/>
              </a:lnSpc>
              <a:spcBef>
                <a:spcPct val="50000"/>
              </a:spcBef>
              <a:buSzTx/>
              <a:buFont typeface="Wingdings" panose="05000000000000000000" pitchFamily="2" charset="2"/>
              <a:buChar char="ü"/>
            </a:pPr>
            <a:r>
              <a:rPr lang="pt-PT" altLang="pt-PT" sz="2000" dirty="0">
                <a:solidFill>
                  <a:schemeClr val="tx1">
                    <a:lumMod val="50000"/>
                  </a:schemeClr>
                </a:solidFill>
              </a:rPr>
              <a:t>Main principle: compatibility between equity (re-distributive policies) and market</a:t>
            </a:r>
          </a:p>
          <a:p>
            <a:pPr algn="just">
              <a:lnSpc>
                <a:spcPct val="100000"/>
              </a:lnSpc>
              <a:spcBef>
                <a:spcPct val="50000"/>
              </a:spcBef>
              <a:buSzTx/>
              <a:buFont typeface="Wingdings" panose="05000000000000000000" pitchFamily="2" charset="2"/>
              <a:buChar char="ü"/>
            </a:pPr>
            <a:r>
              <a:rPr lang="pt-PT" altLang="pt-PT" sz="2000" dirty="0">
                <a:solidFill>
                  <a:schemeClr val="tx1">
                    <a:lumMod val="50000"/>
                  </a:schemeClr>
                </a:solidFill>
              </a:rPr>
              <a:t>Non-reformist (does not seek to topple capitalism)</a:t>
            </a:r>
          </a:p>
          <a:p>
            <a:pPr algn="just">
              <a:lnSpc>
                <a:spcPct val="100000"/>
              </a:lnSpc>
              <a:spcBef>
                <a:spcPct val="50000"/>
              </a:spcBef>
              <a:buSzTx/>
              <a:buFont typeface="Wingdings" panose="05000000000000000000" pitchFamily="2" charset="2"/>
              <a:buChar char="ü"/>
            </a:pPr>
            <a:r>
              <a:rPr lang="pt-PT" altLang="pt-PT" sz="2000" dirty="0">
                <a:solidFill>
                  <a:schemeClr val="tx1">
                    <a:lumMod val="50000"/>
                  </a:schemeClr>
                </a:solidFill>
              </a:rPr>
              <a:t>Consolidated democracy</a:t>
            </a:r>
          </a:p>
          <a:p>
            <a:pPr algn="just">
              <a:lnSpc>
                <a:spcPct val="100000"/>
              </a:lnSpc>
              <a:spcBef>
                <a:spcPct val="50000"/>
              </a:spcBef>
              <a:buSzTx/>
              <a:buFont typeface="Wingdings" panose="05000000000000000000" pitchFamily="2" charset="2"/>
              <a:buChar char="ü"/>
            </a:pPr>
            <a:r>
              <a:rPr lang="pt-PT" altLang="pt-PT" sz="2000" dirty="0">
                <a:solidFill>
                  <a:schemeClr val="tx1">
                    <a:lumMod val="50000"/>
                  </a:schemeClr>
                </a:solidFill>
              </a:rPr>
              <a:t>Unified and powerful trade unions/confederation of trade unions linked to a strong social-democrat party</a:t>
            </a:r>
          </a:p>
          <a:p>
            <a:pPr algn="just">
              <a:lnSpc>
                <a:spcPct val="100000"/>
              </a:lnSpc>
              <a:spcBef>
                <a:spcPct val="50000"/>
              </a:spcBef>
              <a:buSzTx/>
              <a:buFont typeface="Wingdings" panose="05000000000000000000" pitchFamily="2" charset="2"/>
              <a:buChar char="ü"/>
            </a:pPr>
            <a:r>
              <a:rPr lang="pt-PT" altLang="pt-PT" sz="2000" dirty="0">
                <a:solidFill>
                  <a:schemeClr val="tx1">
                    <a:lumMod val="50000"/>
                  </a:schemeClr>
                </a:solidFill>
              </a:rPr>
              <a:t>Cooperative bargaining/seeking compromise</a:t>
            </a:r>
          </a:p>
          <a:p>
            <a:pPr algn="just">
              <a:lnSpc>
                <a:spcPct val="100000"/>
              </a:lnSpc>
              <a:spcBef>
                <a:spcPct val="50000"/>
              </a:spcBef>
              <a:buSzTx/>
              <a:buFont typeface="Wingdings" panose="05000000000000000000" pitchFamily="2" charset="2"/>
              <a:buChar char="ü"/>
            </a:pPr>
            <a:r>
              <a:rPr lang="pt-PT" altLang="pt-PT" sz="2000" dirty="0">
                <a:solidFill>
                  <a:schemeClr val="tx1">
                    <a:lumMod val="50000"/>
                  </a:schemeClr>
                </a:solidFill>
              </a:rPr>
              <a:t>Centralized and highly regulated collective bargaining process: e.g. collective agreements at sector level</a:t>
            </a:r>
          </a:p>
          <a:p>
            <a:pPr algn="just">
              <a:lnSpc>
                <a:spcPct val="100000"/>
              </a:lnSpc>
              <a:spcBef>
                <a:spcPct val="50000"/>
              </a:spcBef>
              <a:buSzTx/>
              <a:buFont typeface="Wingdings" panose="05000000000000000000" pitchFamily="2" charset="2"/>
              <a:buChar char="ü"/>
            </a:pPr>
            <a:r>
              <a:rPr lang="en-GB" altLang="pt-PT" sz="2000" dirty="0">
                <a:solidFill>
                  <a:schemeClr val="tx1">
                    <a:lumMod val="50000"/>
                  </a:schemeClr>
                </a:solidFill>
              </a:rPr>
              <a:t>Integration of labour/workers at firm level through mechanisms of information and consultation (e.g. workers’ councils).</a:t>
            </a:r>
            <a:endParaRPr lang="pt-PT" altLang="pt-PT" sz="2000" dirty="0">
              <a:solidFill>
                <a:schemeClr val="tx1">
                  <a:lumMod val="50000"/>
                </a:schemeClr>
              </a:solidFill>
            </a:endParaRPr>
          </a:p>
          <a:p>
            <a:pPr algn="just">
              <a:lnSpc>
                <a:spcPct val="100000"/>
              </a:lnSpc>
              <a:spcBef>
                <a:spcPct val="50000"/>
              </a:spcBef>
              <a:buSzTx/>
              <a:buFont typeface="Wingdings" panose="05000000000000000000" pitchFamily="2" charset="2"/>
              <a:buChar char="ü"/>
            </a:pPr>
            <a:r>
              <a:rPr lang="pt-PT" altLang="pt-PT" sz="2000" dirty="0">
                <a:solidFill>
                  <a:schemeClr val="tx1">
                    <a:lumMod val="50000"/>
                  </a:schemeClr>
                </a:solidFill>
              </a:rPr>
              <a:t>High percentage of unionized workers</a:t>
            </a:r>
          </a:p>
        </p:txBody>
      </p:sp>
      <p:sp>
        <p:nvSpPr>
          <p:cNvPr id="4" name="CaixaDeTexto 5">
            <a:extLst>
              <a:ext uri="{FF2B5EF4-FFF2-40B4-BE49-F238E27FC236}">
                <a16:creationId xmlns:a16="http://schemas.microsoft.com/office/drawing/2014/main" id="{99EAEBF5-C986-0D4F-E4C2-37A7C1D2EE29}"/>
              </a:ext>
            </a:extLst>
          </p:cNvPr>
          <p:cNvSpPr txBox="1">
            <a:spLocks noChangeArrowheads="1"/>
          </p:cNvSpPr>
          <p:nvPr/>
        </p:nvSpPr>
        <p:spPr bwMode="auto">
          <a:xfrm>
            <a:off x="2566987" y="5657222"/>
            <a:ext cx="9396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pt-PT" altLang="pt-PT" sz="1200" dirty="0">
                <a:latin typeface="Sharp Sans"/>
              </a:rPr>
              <a:t>Source: Cerdeira, M. C. (2014), “Padrões e mudanças nas relações laborais”, in </a:t>
            </a:r>
            <a:r>
              <a:rPr lang="pt-PT" altLang="pt-PT" sz="1200" dirty="0" err="1">
                <a:latin typeface="Sharp Sans"/>
              </a:rPr>
              <a:t>Kovács</a:t>
            </a:r>
            <a:r>
              <a:rPr lang="pt-PT" altLang="pt-PT" sz="1200" dirty="0">
                <a:latin typeface="Sharp Sans"/>
              </a:rPr>
              <a:t>, </a:t>
            </a:r>
            <a:r>
              <a:rPr lang="pt-PT" altLang="pt-PT" sz="1200" dirty="0" err="1">
                <a:latin typeface="Sharp Sans"/>
              </a:rPr>
              <a:t>Ilona</a:t>
            </a:r>
            <a:r>
              <a:rPr lang="pt-PT" altLang="pt-PT" sz="1200" dirty="0">
                <a:latin typeface="Sharp Sans"/>
              </a:rPr>
              <a:t> (</a:t>
            </a:r>
            <a:r>
              <a:rPr lang="pt-PT" altLang="pt-PT" sz="1200" dirty="0" err="1">
                <a:latin typeface="Sharp Sans"/>
              </a:rPr>
              <a:t>coord</a:t>
            </a:r>
            <a:r>
              <a:rPr lang="pt-PT" altLang="pt-PT" sz="1200" dirty="0">
                <a:latin typeface="Sharp Sans"/>
              </a:rPr>
              <a:t>), </a:t>
            </a:r>
            <a:r>
              <a:rPr lang="pt-PT" altLang="pt-PT" sz="1200" i="1" dirty="0">
                <a:latin typeface="Sharp Sans"/>
              </a:rPr>
              <a:t>et al.,</a:t>
            </a:r>
            <a:r>
              <a:rPr lang="pt-PT" altLang="pt-PT" sz="1200" dirty="0">
                <a:latin typeface="Sharp Sans"/>
              </a:rPr>
              <a:t> </a:t>
            </a:r>
            <a:r>
              <a:rPr lang="pt-PT" altLang="pt-PT" sz="1200" i="1" dirty="0">
                <a:latin typeface="Sharp Sans"/>
              </a:rPr>
              <a:t>Temas atuais em Sociologia do Trabalho</a:t>
            </a:r>
            <a:r>
              <a:rPr lang="pt-PT" altLang="pt-PT" sz="1200" dirty="0">
                <a:latin typeface="Sharp Sans"/>
              </a:rPr>
              <a:t>, Fundação Económicas, Almedina</a:t>
            </a:r>
          </a:p>
        </p:txBody>
      </p:sp>
    </p:spTree>
    <p:extLst>
      <p:ext uri="{BB962C8B-B14F-4D97-AF65-F5344CB8AC3E}">
        <p14:creationId xmlns:p14="http://schemas.microsoft.com/office/powerpoint/2010/main" val="352312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19100"/>
            <a:ext cx="10972800" cy="647700"/>
          </a:xfrm>
        </p:spPr>
        <p:txBody>
          <a:bodyPr>
            <a:noAutofit/>
          </a:bodyPr>
          <a:lstStyle/>
          <a:p>
            <a:r>
              <a:rPr lang="pt-PT" altLang="pt-PT" sz="3600" dirty="0">
                <a:solidFill>
                  <a:schemeClr val="tx1">
                    <a:lumMod val="50000"/>
                  </a:schemeClr>
                </a:solidFill>
              </a:rPr>
              <a:t>Social-democrat model</a:t>
            </a:r>
            <a:endParaRPr lang="pt-PT" sz="3200" dirty="0">
              <a:solidFill>
                <a:schemeClr val="tx1">
                  <a:lumMod val="50000"/>
                </a:schemeClr>
              </a:solidFill>
            </a:endParaRPr>
          </a:p>
        </p:txBody>
      </p:sp>
      <p:sp>
        <p:nvSpPr>
          <p:cNvPr id="5" name="Marcador de Posição de Conteúdo 4">
            <a:extLst>
              <a:ext uri="{FF2B5EF4-FFF2-40B4-BE49-F238E27FC236}">
                <a16:creationId xmlns:a16="http://schemas.microsoft.com/office/drawing/2014/main" id="{35783065-8C5A-A661-1803-18E4A202BF13}"/>
              </a:ext>
            </a:extLst>
          </p:cNvPr>
          <p:cNvSpPr>
            <a:spLocks noGrp="1"/>
          </p:cNvSpPr>
          <p:nvPr>
            <p:ph idx="1"/>
          </p:nvPr>
        </p:nvSpPr>
        <p:spPr>
          <a:xfrm>
            <a:off x="527050" y="1219200"/>
            <a:ext cx="11137900" cy="4876800"/>
          </a:xfrm>
        </p:spPr>
        <p:txBody>
          <a:bodyPr>
            <a:normAutofit lnSpcReduction="10000"/>
          </a:bodyPr>
          <a:lstStyle/>
          <a:p>
            <a:pPr algn="just" eaLnBrk="1" hangingPunct="1">
              <a:lnSpc>
                <a:spcPct val="100000"/>
              </a:lnSpc>
              <a:spcBef>
                <a:spcPct val="50000"/>
              </a:spcBef>
              <a:buSzTx/>
              <a:buFont typeface="Wingdings" panose="05000000000000000000" pitchFamily="2" charset="2"/>
              <a:buNone/>
              <a:defRPr/>
            </a:pPr>
            <a:r>
              <a:rPr lang="pt-PT" altLang="pt-PT" sz="2000" u="sng" dirty="0">
                <a:solidFill>
                  <a:schemeClr val="bg2">
                    <a:lumMod val="10000"/>
                  </a:schemeClr>
                </a:solidFill>
              </a:rPr>
              <a:t>Outcomes:</a:t>
            </a:r>
          </a:p>
          <a:p>
            <a:pPr marL="285750" indent="-285750" algn="just" eaLnBrk="1" hangingPunct="1">
              <a:lnSpc>
                <a:spcPct val="100000"/>
              </a:lnSpc>
              <a:spcBef>
                <a:spcPct val="50000"/>
              </a:spcBef>
              <a:buSzTx/>
              <a:buFont typeface="Wingdings" panose="05000000000000000000" pitchFamily="2" charset="2"/>
              <a:buChar char="ü"/>
              <a:defRPr/>
            </a:pPr>
            <a:r>
              <a:rPr lang="pt-PT" altLang="pt-PT" sz="2000" dirty="0">
                <a:solidFill>
                  <a:schemeClr val="bg2">
                    <a:lumMod val="10000"/>
                  </a:schemeClr>
                </a:solidFill>
              </a:rPr>
              <a:t>Trade unions are part of the political process and society</a:t>
            </a:r>
          </a:p>
          <a:p>
            <a:pPr marL="1028700" lvl="1" algn="just" eaLnBrk="1" hangingPunct="1">
              <a:lnSpc>
                <a:spcPct val="100000"/>
              </a:lnSpc>
              <a:spcBef>
                <a:spcPct val="50000"/>
              </a:spcBef>
              <a:buSzTx/>
              <a:buFont typeface="Wingdings" panose="05000000000000000000" pitchFamily="2" charset="2"/>
              <a:buChar char="ü"/>
              <a:defRPr/>
            </a:pPr>
            <a:r>
              <a:rPr lang="pt-PT" altLang="pt-PT" dirty="0">
                <a:solidFill>
                  <a:schemeClr val="bg2">
                    <a:lumMod val="10000"/>
                  </a:schemeClr>
                </a:solidFill>
              </a:rPr>
              <a:t>Social dialogue is very much favoured and social partners are key actors in society (incl. public policies)</a:t>
            </a:r>
          </a:p>
          <a:p>
            <a:pPr marL="285750" indent="-285750" algn="just" eaLnBrk="1" hangingPunct="1">
              <a:lnSpc>
                <a:spcPct val="100000"/>
              </a:lnSpc>
              <a:spcBef>
                <a:spcPct val="50000"/>
              </a:spcBef>
              <a:buSzTx/>
              <a:buFont typeface="Wingdings" panose="05000000000000000000" pitchFamily="2" charset="2"/>
              <a:buChar char="ü"/>
              <a:defRPr/>
            </a:pPr>
            <a:r>
              <a:rPr lang="pt-PT" altLang="pt-PT" sz="2000" dirty="0">
                <a:solidFill>
                  <a:schemeClr val="bg2">
                    <a:lumMod val="10000"/>
                  </a:schemeClr>
                </a:solidFill>
              </a:rPr>
              <a:t>Bargaining processes extends to other economic and social domains (quantitative and qualitative issues)</a:t>
            </a:r>
          </a:p>
          <a:p>
            <a:pPr marL="285750" indent="-285750" algn="just">
              <a:lnSpc>
                <a:spcPct val="100000"/>
              </a:lnSpc>
              <a:spcBef>
                <a:spcPct val="50000"/>
              </a:spcBef>
              <a:buSzTx/>
              <a:buFont typeface="Wingdings" panose="05000000000000000000" pitchFamily="2" charset="2"/>
              <a:buChar char="ü"/>
              <a:defRPr/>
            </a:pPr>
            <a:r>
              <a:rPr lang="pt-PT" altLang="pt-PT" sz="2000" dirty="0">
                <a:solidFill>
                  <a:schemeClr val="bg2">
                    <a:lumMod val="10000"/>
                  </a:schemeClr>
                </a:solidFill>
              </a:rPr>
              <a:t>Negotiation type: ‘integrative’</a:t>
            </a:r>
          </a:p>
          <a:p>
            <a:pPr algn="just" eaLnBrk="1" hangingPunct="1">
              <a:lnSpc>
                <a:spcPct val="100000"/>
              </a:lnSpc>
              <a:spcBef>
                <a:spcPct val="50000"/>
              </a:spcBef>
              <a:buSzTx/>
              <a:buFont typeface="Wingdings" panose="05000000000000000000" pitchFamily="2" charset="2"/>
              <a:buNone/>
              <a:defRPr/>
            </a:pPr>
            <a:r>
              <a:rPr lang="pt-PT" altLang="pt-PT" sz="2000" dirty="0">
                <a:solidFill>
                  <a:schemeClr val="bg2">
                    <a:lumMod val="10000"/>
                  </a:schemeClr>
                </a:solidFill>
              </a:rPr>
              <a:t>Examples:</a:t>
            </a:r>
          </a:p>
          <a:p>
            <a:pPr marL="285750" indent="-285750" algn="just" eaLnBrk="1" hangingPunct="1">
              <a:lnSpc>
                <a:spcPct val="100000"/>
              </a:lnSpc>
              <a:spcBef>
                <a:spcPct val="50000"/>
              </a:spcBef>
              <a:buSzTx/>
              <a:buFont typeface="Wingdings" panose="05000000000000000000" pitchFamily="2" charset="2"/>
              <a:buChar char="ü"/>
              <a:defRPr/>
            </a:pPr>
            <a:r>
              <a:rPr lang="pt-PT" altLang="pt-PT" sz="2000" dirty="0">
                <a:solidFill>
                  <a:schemeClr val="bg2">
                    <a:lumMod val="10000"/>
                  </a:schemeClr>
                </a:solidFill>
              </a:rPr>
              <a:t>Sweden, Finland, Norway, Denmark</a:t>
            </a:r>
          </a:p>
          <a:p>
            <a:pPr marL="285750" indent="-285750" algn="just" eaLnBrk="1" hangingPunct="1">
              <a:lnSpc>
                <a:spcPct val="100000"/>
              </a:lnSpc>
              <a:spcBef>
                <a:spcPct val="50000"/>
              </a:spcBef>
              <a:buSzTx/>
              <a:buFont typeface="Wingdings" panose="05000000000000000000" pitchFamily="2" charset="2"/>
              <a:buChar char="ü"/>
              <a:defRPr/>
            </a:pPr>
            <a:endParaRPr lang="pt-PT" altLang="pt-PT" sz="2000" dirty="0">
              <a:solidFill>
                <a:schemeClr val="bg2">
                  <a:lumMod val="10000"/>
                </a:schemeClr>
              </a:solidFill>
            </a:endParaRPr>
          </a:p>
          <a:p>
            <a:pPr marL="0" indent="0" algn="just" eaLnBrk="1" hangingPunct="1">
              <a:lnSpc>
                <a:spcPct val="100000"/>
              </a:lnSpc>
              <a:spcBef>
                <a:spcPct val="50000"/>
              </a:spcBef>
              <a:buSzTx/>
              <a:buNone/>
              <a:defRPr/>
            </a:pPr>
            <a:r>
              <a:rPr lang="pt-PT" sz="2000" dirty="0">
                <a:solidFill>
                  <a:schemeClr val="bg2">
                    <a:lumMod val="10000"/>
                  </a:schemeClr>
                </a:solidFill>
              </a:rPr>
              <a:t>If you want to know more:</a:t>
            </a:r>
          </a:p>
          <a:p>
            <a:pPr marL="0" indent="0" algn="just" eaLnBrk="1" hangingPunct="1">
              <a:lnSpc>
                <a:spcPct val="100000"/>
              </a:lnSpc>
              <a:spcBef>
                <a:spcPct val="50000"/>
              </a:spcBef>
              <a:buSzTx/>
              <a:buNone/>
              <a:defRPr/>
            </a:pPr>
            <a:r>
              <a:rPr lang="pt-PT" sz="2000" dirty="0">
                <a:solidFill>
                  <a:schemeClr val="bg2">
                    <a:lumMod val="10000"/>
                  </a:schemeClr>
                </a:solidFill>
                <a:hlinkClick r:id="rId3">
                  <a:extLst>
                    <a:ext uri="{A12FA001-AC4F-418D-AE19-62706E023703}">
                      <ahyp:hlinkClr xmlns:ahyp="http://schemas.microsoft.com/office/drawing/2018/hyperlinkcolor" val="tx"/>
                    </a:ext>
                  </a:extLst>
                </a:hlinkClick>
              </a:rPr>
              <a:t>https://nordics.info/show/artikel/trade-unions-in-the-nordic-region</a:t>
            </a:r>
            <a:endParaRPr lang="pt-PT" sz="2000" dirty="0">
              <a:solidFill>
                <a:schemeClr val="bg2">
                  <a:lumMod val="10000"/>
                </a:schemeClr>
              </a:solidFill>
            </a:endParaRPr>
          </a:p>
          <a:p>
            <a:pPr marL="0" indent="0" algn="just" eaLnBrk="1" hangingPunct="1">
              <a:lnSpc>
                <a:spcPct val="100000"/>
              </a:lnSpc>
              <a:spcBef>
                <a:spcPct val="50000"/>
              </a:spcBef>
              <a:buSzTx/>
              <a:buNone/>
              <a:defRPr/>
            </a:pPr>
            <a:endParaRPr lang="pt-PT" sz="2000" dirty="0">
              <a:solidFill>
                <a:schemeClr val="bg2">
                  <a:lumMod val="10000"/>
                </a:schemeClr>
              </a:solidFill>
            </a:endParaRPr>
          </a:p>
        </p:txBody>
      </p:sp>
    </p:spTree>
    <p:extLst>
      <p:ext uri="{BB962C8B-B14F-4D97-AF65-F5344CB8AC3E}">
        <p14:creationId xmlns:p14="http://schemas.microsoft.com/office/powerpoint/2010/main" val="17068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19100"/>
            <a:ext cx="10972800" cy="647700"/>
          </a:xfrm>
        </p:spPr>
        <p:txBody>
          <a:bodyPr>
            <a:noAutofit/>
          </a:bodyPr>
          <a:lstStyle/>
          <a:p>
            <a:r>
              <a:rPr lang="pt-PT" altLang="pt-PT" sz="3600" b="1" dirty="0">
                <a:solidFill>
                  <a:schemeClr val="tx1">
                    <a:lumMod val="50000"/>
                  </a:schemeClr>
                </a:solidFill>
              </a:rPr>
              <a:t>Liberal model</a:t>
            </a:r>
            <a:endParaRPr lang="pt-PT" sz="3200" dirty="0">
              <a:solidFill>
                <a:schemeClr val="tx1">
                  <a:lumMod val="50000"/>
                </a:schemeClr>
              </a:solidFill>
            </a:endParaRPr>
          </a:p>
        </p:txBody>
      </p:sp>
      <p:graphicFrame>
        <p:nvGraphicFramePr>
          <p:cNvPr id="8" name="Diagrama 7">
            <a:extLst>
              <a:ext uri="{FF2B5EF4-FFF2-40B4-BE49-F238E27FC236}">
                <a16:creationId xmlns:a16="http://schemas.microsoft.com/office/drawing/2014/main" id="{E900A355-F79F-729B-F952-7623C1C0DD84}"/>
              </a:ext>
            </a:extLst>
          </p:cNvPr>
          <p:cNvGraphicFramePr/>
          <p:nvPr>
            <p:extLst>
              <p:ext uri="{D42A27DB-BD31-4B8C-83A1-F6EECF244321}">
                <p14:modId xmlns:p14="http://schemas.microsoft.com/office/powerpoint/2010/main" val="1435908708"/>
              </p:ext>
            </p:extLst>
          </p:nvPr>
        </p:nvGraphicFramePr>
        <p:xfrm>
          <a:off x="990600" y="1524000"/>
          <a:ext cx="6096000" cy="4371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ixaDeTexto 3">
            <a:extLst>
              <a:ext uri="{FF2B5EF4-FFF2-40B4-BE49-F238E27FC236}">
                <a16:creationId xmlns:a16="http://schemas.microsoft.com/office/drawing/2014/main" id="{8CE6369E-CCCF-E7EA-3716-F3E5FC437DC4}"/>
              </a:ext>
            </a:extLst>
          </p:cNvPr>
          <p:cNvSpPr txBox="1">
            <a:spLocks noChangeArrowheads="1"/>
          </p:cNvSpPr>
          <p:nvPr/>
        </p:nvSpPr>
        <p:spPr bwMode="auto">
          <a:xfrm>
            <a:off x="6248400" y="1003042"/>
            <a:ext cx="5562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ts val="0"/>
              </a:spcBef>
              <a:spcAft>
                <a:spcPts val="600"/>
              </a:spcAft>
              <a:buClrTx/>
              <a:buSzTx/>
              <a:buNone/>
            </a:pPr>
            <a:r>
              <a:rPr lang="pt-PT" altLang="pt-PT" sz="2000" dirty="0">
                <a:solidFill>
                  <a:schemeClr val="tx1">
                    <a:lumMod val="50000"/>
                  </a:schemeClr>
                </a:solidFill>
                <a:latin typeface="Sharp Sans"/>
              </a:rPr>
              <a:t>Inspired mostly by the UK model</a:t>
            </a:r>
          </a:p>
          <a:p>
            <a:pPr eaLnBrk="1" hangingPunct="1">
              <a:spcBef>
                <a:spcPts val="0"/>
              </a:spcBef>
              <a:spcAft>
                <a:spcPts val="600"/>
              </a:spcAft>
              <a:buClrTx/>
              <a:buSzTx/>
              <a:buFontTx/>
              <a:buNone/>
            </a:pPr>
            <a:r>
              <a:rPr lang="pt-PT" altLang="pt-PT" sz="2000" b="1" dirty="0">
                <a:solidFill>
                  <a:srgbClr val="C00000"/>
                </a:solidFill>
                <a:latin typeface="Sharp Sans"/>
              </a:rPr>
              <a:t>Most representative example: USA</a:t>
            </a:r>
          </a:p>
          <a:p>
            <a:pPr eaLnBrk="1" hangingPunct="1">
              <a:spcBef>
                <a:spcPts val="0"/>
              </a:spcBef>
              <a:spcAft>
                <a:spcPts val="600"/>
              </a:spcAft>
              <a:buClr>
                <a:schemeClr val="accent2"/>
              </a:buClr>
              <a:buSzTx/>
              <a:buFontTx/>
              <a:buNone/>
            </a:pPr>
            <a:r>
              <a:rPr lang="pt-PT" altLang="pt-PT" sz="2000" dirty="0">
                <a:solidFill>
                  <a:schemeClr val="tx1">
                    <a:lumMod val="50000"/>
                  </a:schemeClr>
                </a:solidFill>
                <a:latin typeface="Sharp Sans"/>
              </a:rPr>
              <a:t>Particularly after the 80s and influence of neo-liberalism:</a:t>
            </a:r>
          </a:p>
          <a:p>
            <a:pPr eaLnBrk="1" hangingPunct="1">
              <a:spcBef>
                <a:spcPts val="0"/>
              </a:spcBef>
              <a:spcAft>
                <a:spcPts val="600"/>
              </a:spcAft>
              <a:buClr>
                <a:schemeClr val="accent2"/>
              </a:buClr>
              <a:buSzTx/>
              <a:buFontTx/>
              <a:buNone/>
            </a:pPr>
            <a:endParaRPr lang="pt-PT" altLang="pt-PT" sz="2000" dirty="0">
              <a:solidFill>
                <a:schemeClr val="tx1">
                  <a:lumMod val="50000"/>
                </a:schemeClr>
              </a:solidFill>
              <a:latin typeface="Sharp Sans"/>
            </a:endParaRPr>
          </a:p>
          <a:p>
            <a:pPr marL="342900" indent="-342900" eaLnBrk="1" hangingPunct="1">
              <a:spcBef>
                <a:spcPts val="0"/>
              </a:spcBef>
              <a:spcAft>
                <a:spcPts val="600"/>
              </a:spcAft>
              <a:buClr>
                <a:srgbClr val="C00000"/>
              </a:buClr>
              <a:buSzTx/>
              <a:buFont typeface="Wingdings" panose="05000000000000000000" pitchFamily="2" charset="2"/>
              <a:buChar char="ü"/>
            </a:pPr>
            <a:r>
              <a:rPr lang="pt-PT" altLang="pt-PT" sz="2000" dirty="0">
                <a:solidFill>
                  <a:schemeClr val="tx1">
                    <a:lumMod val="50000"/>
                  </a:schemeClr>
                </a:solidFill>
                <a:latin typeface="Sharp Sans"/>
              </a:rPr>
              <a:t>Decentralized negotiating bargaining process (at the company/firm level)</a:t>
            </a:r>
          </a:p>
          <a:p>
            <a:pPr marL="342900" indent="-342900" eaLnBrk="1" hangingPunct="1">
              <a:spcBef>
                <a:spcPts val="0"/>
              </a:spcBef>
              <a:spcAft>
                <a:spcPts val="600"/>
              </a:spcAft>
              <a:buClr>
                <a:srgbClr val="C00000"/>
              </a:buClr>
              <a:buSzTx/>
              <a:buFont typeface="Wingdings" panose="05000000000000000000" pitchFamily="2" charset="2"/>
              <a:buChar char="ü"/>
            </a:pPr>
            <a:r>
              <a:rPr lang="pt-PT" altLang="pt-PT" sz="2000" dirty="0">
                <a:solidFill>
                  <a:schemeClr val="tx1">
                    <a:lumMod val="50000"/>
                  </a:schemeClr>
                </a:solidFill>
                <a:latin typeface="Sharp Sans"/>
              </a:rPr>
              <a:t>Low percentage of unionized workers</a:t>
            </a:r>
          </a:p>
          <a:p>
            <a:pPr marL="342900" indent="-342900">
              <a:spcBef>
                <a:spcPts val="0"/>
              </a:spcBef>
              <a:spcAft>
                <a:spcPts val="600"/>
              </a:spcAft>
              <a:buClr>
                <a:srgbClr val="C00000"/>
              </a:buClr>
              <a:buSzTx/>
              <a:buFont typeface="Wingdings" panose="05000000000000000000" pitchFamily="2" charset="2"/>
              <a:buChar char="ü"/>
            </a:pPr>
            <a:r>
              <a:rPr lang="en-GB" altLang="pt-PT" sz="2000" dirty="0">
                <a:solidFill>
                  <a:schemeClr val="tx1">
                    <a:lumMod val="50000"/>
                  </a:schemeClr>
                </a:solidFill>
                <a:latin typeface="Sharp Sans"/>
              </a:rPr>
              <a:t>Low level of regulation (voluntarist basis or ‘free’ collective bargaining). </a:t>
            </a:r>
          </a:p>
          <a:p>
            <a:pPr marL="342900" indent="-342900">
              <a:spcBef>
                <a:spcPts val="0"/>
              </a:spcBef>
              <a:spcAft>
                <a:spcPts val="600"/>
              </a:spcAft>
              <a:buClr>
                <a:srgbClr val="C00000"/>
              </a:buClr>
              <a:buSzTx/>
              <a:buFont typeface="Wingdings" panose="05000000000000000000" pitchFamily="2" charset="2"/>
              <a:buChar char="ü"/>
            </a:pPr>
            <a:r>
              <a:rPr lang="en-GB" altLang="pt-PT" sz="2000" dirty="0">
                <a:solidFill>
                  <a:schemeClr val="tx1">
                    <a:lumMod val="50000"/>
                  </a:schemeClr>
                </a:solidFill>
                <a:latin typeface="Sharp Sans"/>
              </a:rPr>
              <a:t>The actors lack strong central organisations for co-ordination of interests. </a:t>
            </a:r>
          </a:p>
          <a:p>
            <a:pPr marL="342900" indent="-342900">
              <a:spcBef>
                <a:spcPts val="0"/>
              </a:spcBef>
              <a:spcAft>
                <a:spcPts val="600"/>
              </a:spcAft>
              <a:buClr>
                <a:srgbClr val="C00000"/>
              </a:buClr>
              <a:buSzTx/>
              <a:buFont typeface="Wingdings" panose="05000000000000000000" pitchFamily="2" charset="2"/>
              <a:buChar char="ü"/>
            </a:pPr>
            <a:r>
              <a:rPr lang="en-GB" altLang="pt-PT" sz="2000" dirty="0">
                <a:solidFill>
                  <a:schemeClr val="tx1">
                    <a:lumMod val="50000"/>
                  </a:schemeClr>
                </a:solidFill>
                <a:latin typeface="Sharp Sans"/>
              </a:rPr>
              <a:t>Only occasionally do actors play an influential role in policy-making (by lobbying).</a:t>
            </a:r>
            <a:endParaRPr lang="pt-PT" altLang="pt-PT" sz="2000" dirty="0">
              <a:solidFill>
                <a:schemeClr val="tx1">
                  <a:lumMod val="50000"/>
                </a:schemeClr>
              </a:solidFill>
              <a:latin typeface="Sharp Sans"/>
            </a:endParaRPr>
          </a:p>
        </p:txBody>
      </p:sp>
    </p:spTree>
    <p:extLst>
      <p:ext uri="{BB962C8B-B14F-4D97-AF65-F5344CB8AC3E}">
        <p14:creationId xmlns:p14="http://schemas.microsoft.com/office/powerpoint/2010/main" val="320549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57200"/>
            <a:ext cx="10972800" cy="647700"/>
          </a:xfrm>
        </p:spPr>
        <p:txBody>
          <a:bodyPr>
            <a:noAutofit/>
          </a:bodyPr>
          <a:lstStyle/>
          <a:p>
            <a:pPr>
              <a:spcBef>
                <a:spcPct val="50000"/>
              </a:spcBef>
            </a:pPr>
            <a:r>
              <a:rPr lang="pt-PT" altLang="pt-PT" sz="3600" dirty="0">
                <a:solidFill>
                  <a:schemeClr val="tx1">
                    <a:lumMod val="50000"/>
                  </a:schemeClr>
                </a:solidFill>
                <a:cs typeface="Times New Roman" panose="02020603050405020304" pitchFamily="18" charset="0"/>
              </a:rPr>
              <a:t>Mediterranean model</a:t>
            </a:r>
            <a:br>
              <a:rPr lang="en-US" altLang="pt-PT" sz="3600" dirty="0">
                <a:solidFill>
                  <a:schemeClr val="tx2"/>
                </a:solidFill>
                <a:latin typeface="Arial" panose="020B0604020202020204" pitchFamily="34" charset="0"/>
                <a:cs typeface="Times New Roman" panose="02020603050405020304" pitchFamily="18" charset="0"/>
              </a:rPr>
            </a:br>
            <a:endParaRPr lang="en-US" altLang="pt-PT" sz="3600" b="1" dirty="0">
              <a:solidFill>
                <a:srgbClr val="C00000"/>
              </a:solidFill>
              <a:cs typeface="Times New Roman" panose="02020603050405020304" pitchFamily="18" charset="0"/>
            </a:endParaRPr>
          </a:p>
        </p:txBody>
      </p:sp>
      <p:sp>
        <p:nvSpPr>
          <p:cNvPr id="5" name="Marcador de Posição de Conteúdo 4">
            <a:extLst>
              <a:ext uri="{FF2B5EF4-FFF2-40B4-BE49-F238E27FC236}">
                <a16:creationId xmlns:a16="http://schemas.microsoft.com/office/drawing/2014/main" id="{35783065-8C5A-A661-1803-18E4A202BF13}"/>
              </a:ext>
            </a:extLst>
          </p:cNvPr>
          <p:cNvSpPr>
            <a:spLocks noGrp="1"/>
          </p:cNvSpPr>
          <p:nvPr>
            <p:ph idx="1"/>
          </p:nvPr>
        </p:nvSpPr>
        <p:spPr>
          <a:xfrm>
            <a:off x="527050" y="1695450"/>
            <a:ext cx="11137900" cy="3943350"/>
          </a:xfrm>
        </p:spPr>
        <p:txBody>
          <a:bodyPr>
            <a:normAutofit fontScale="92500" lnSpcReduction="10000"/>
          </a:bodyPr>
          <a:lstStyle/>
          <a:p>
            <a:pPr algn="just" eaLnBrk="1" hangingPunct="1">
              <a:lnSpc>
                <a:spcPct val="100000"/>
              </a:lnSpc>
              <a:spcBef>
                <a:spcPct val="50000"/>
              </a:spcBef>
              <a:buSzTx/>
              <a:buFont typeface="Wingdings" panose="05000000000000000000" pitchFamily="2" charset="2"/>
              <a:buChar char="ü"/>
            </a:pPr>
            <a:r>
              <a:rPr lang="pt-PT" altLang="pt-PT" dirty="0">
                <a:solidFill>
                  <a:schemeClr val="bg2">
                    <a:lumMod val="10000"/>
                  </a:schemeClr>
                </a:solidFill>
              </a:rPr>
              <a:t>Co-existence of several trade unions/confederations grouped according to ideology (</a:t>
            </a:r>
            <a:r>
              <a:rPr lang="pt-PT" altLang="pt-PT" b="1" u="sng" dirty="0">
                <a:solidFill>
                  <a:schemeClr val="bg2">
                    <a:lumMod val="10000"/>
                  </a:schemeClr>
                </a:solidFill>
              </a:rPr>
              <a:t>‘pluralism’</a:t>
            </a:r>
            <a:r>
              <a:rPr lang="pt-PT" altLang="pt-PT" dirty="0">
                <a:solidFill>
                  <a:schemeClr val="bg2">
                    <a:lumMod val="10000"/>
                  </a:schemeClr>
                </a:solidFill>
              </a:rPr>
              <a:t>)</a:t>
            </a:r>
          </a:p>
          <a:p>
            <a:pPr algn="just" eaLnBrk="1" hangingPunct="1">
              <a:lnSpc>
                <a:spcPct val="100000"/>
              </a:lnSpc>
              <a:spcBef>
                <a:spcPct val="50000"/>
              </a:spcBef>
              <a:buSzTx/>
              <a:buFont typeface="Wingdings" panose="05000000000000000000" pitchFamily="2" charset="2"/>
              <a:buChar char="ü"/>
            </a:pPr>
            <a:r>
              <a:rPr lang="pt-PT" altLang="pt-PT" dirty="0">
                <a:solidFill>
                  <a:schemeClr val="bg2">
                    <a:lumMod val="10000"/>
                  </a:schemeClr>
                </a:solidFill>
              </a:rPr>
              <a:t>Bargaining relations based on “opposition and conflict”; opposition to the state</a:t>
            </a:r>
          </a:p>
          <a:p>
            <a:pPr algn="just" eaLnBrk="1" hangingPunct="1">
              <a:lnSpc>
                <a:spcPct val="100000"/>
              </a:lnSpc>
              <a:spcBef>
                <a:spcPct val="50000"/>
              </a:spcBef>
              <a:buSzTx/>
              <a:buFont typeface="Wingdings" panose="05000000000000000000" pitchFamily="2" charset="2"/>
              <a:buChar char="ü"/>
            </a:pPr>
            <a:r>
              <a:rPr lang="pt-PT" altLang="pt-PT" dirty="0">
                <a:solidFill>
                  <a:schemeClr val="bg2">
                    <a:lumMod val="10000"/>
                  </a:schemeClr>
                </a:solidFill>
              </a:rPr>
              <a:t>Several structures/trade unions represent/compete for the same workers</a:t>
            </a:r>
            <a:r>
              <a:rPr lang="pt-PT" altLang="pt-PT" dirty="0">
                <a:solidFill>
                  <a:schemeClr val="bg2">
                    <a:lumMod val="10000"/>
                  </a:schemeClr>
                </a:solidFill>
                <a:cs typeface="Arial" panose="020B0604020202020204" pitchFamily="34" charset="0"/>
              </a:rPr>
              <a:t> → </a:t>
            </a:r>
            <a:r>
              <a:rPr lang="pt-PT" altLang="pt-PT" b="1" u="sng" dirty="0">
                <a:solidFill>
                  <a:schemeClr val="bg2">
                    <a:lumMod val="10000"/>
                  </a:schemeClr>
                </a:solidFill>
                <a:cs typeface="Arial" panose="020B0604020202020204" pitchFamily="34" charset="0"/>
              </a:rPr>
              <a:t>conflict</a:t>
            </a:r>
            <a:endParaRPr lang="pt-PT" altLang="pt-PT" dirty="0">
              <a:solidFill>
                <a:schemeClr val="bg2">
                  <a:lumMod val="10000"/>
                </a:schemeClr>
              </a:solidFill>
            </a:endParaRPr>
          </a:p>
          <a:p>
            <a:pPr algn="just" eaLnBrk="1" hangingPunct="1">
              <a:lnSpc>
                <a:spcPct val="100000"/>
              </a:lnSpc>
              <a:spcBef>
                <a:spcPct val="50000"/>
              </a:spcBef>
              <a:buSzTx/>
              <a:buFont typeface="Wingdings" panose="05000000000000000000" pitchFamily="2" charset="2"/>
              <a:buChar char="ü"/>
            </a:pPr>
            <a:r>
              <a:rPr lang="en-GB" altLang="pt-PT" dirty="0">
                <a:solidFill>
                  <a:schemeClr val="bg2">
                    <a:lumMod val="10000"/>
                  </a:schemeClr>
                </a:solidFill>
              </a:rPr>
              <a:t>intersecting politicised trade union divisions and fragmented labour movement</a:t>
            </a:r>
            <a:r>
              <a:rPr lang="pt-PT" altLang="pt-PT" dirty="0">
                <a:solidFill>
                  <a:schemeClr val="bg2">
                    <a:lumMod val="10000"/>
                  </a:schemeClr>
                </a:solidFill>
              </a:rPr>
              <a:t> </a:t>
            </a:r>
            <a:r>
              <a:rPr lang="pt-PT" altLang="pt-PT" dirty="0">
                <a:solidFill>
                  <a:schemeClr val="bg2">
                    <a:lumMod val="10000"/>
                  </a:schemeClr>
                </a:solidFill>
                <a:cs typeface="Arial" panose="020B0604020202020204" pitchFamily="34" charset="0"/>
              </a:rPr>
              <a:t>→ </a:t>
            </a:r>
            <a:r>
              <a:rPr lang="pt-PT" altLang="pt-PT" b="1" u="sng" dirty="0">
                <a:solidFill>
                  <a:schemeClr val="bg2">
                    <a:lumMod val="10000"/>
                  </a:schemeClr>
                </a:solidFill>
                <a:cs typeface="Arial" panose="020B0604020202020204" pitchFamily="34" charset="0"/>
              </a:rPr>
              <a:t>conflict</a:t>
            </a:r>
          </a:p>
          <a:p>
            <a:pPr algn="just">
              <a:lnSpc>
                <a:spcPct val="100000"/>
              </a:lnSpc>
              <a:spcBef>
                <a:spcPct val="50000"/>
              </a:spcBef>
              <a:buSzTx/>
              <a:buFont typeface="Wingdings" panose="05000000000000000000" pitchFamily="2" charset="2"/>
              <a:buChar char="ü"/>
            </a:pPr>
            <a:r>
              <a:rPr lang="pt-PT" altLang="pt-PT" dirty="0">
                <a:solidFill>
                  <a:schemeClr val="bg2">
                    <a:lumMod val="10000"/>
                  </a:schemeClr>
                </a:solidFill>
              </a:rPr>
              <a:t>Negotiation type: ‘distributive’</a:t>
            </a:r>
          </a:p>
          <a:p>
            <a:pPr algn="just" eaLnBrk="1" hangingPunct="1">
              <a:lnSpc>
                <a:spcPct val="100000"/>
              </a:lnSpc>
              <a:spcBef>
                <a:spcPct val="50000"/>
              </a:spcBef>
              <a:buSzTx/>
              <a:buFont typeface="Wingdings" panose="05000000000000000000" pitchFamily="2" charset="2"/>
              <a:buChar char="ü"/>
            </a:pPr>
            <a:r>
              <a:rPr lang="pt-PT" altLang="pt-PT" dirty="0">
                <a:solidFill>
                  <a:schemeClr val="bg2">
                    <a:lumMod val="10000"/>
                  </a:schemeClr>
                </a:solidFill>
                <a:cs typeface="Arial" panose="020B0604020202020204" pitchFamily="34" charset="0"/>
              </a:rPr>
              <a:t>Collective agreements at sector and company/firm level</a:t>
            </a:r>
          </a:p>
          <a:p>
            <a:pPr algn="just" eaLnBrk="1" hangingPunct="1">
              <a:lnSpc>
                <a:spcPct val="100000"/>
              </a:lnSpc>
              <a:spcBef>
                <a:spcPct val="50000"/>
              </a:spcBef>
              <a:buSzTx/>
              <a:buFont typeface="Wingdings" panose="05000000000000000000" pitchFamily="2" charset="2"/>
              <a:buChar char="ü"/>
            </a:pPr>
            <a:r>
              <a:rPr lang="pt-PT" altLang="pt-PT" dirty="0">
                <a:solidFill>
                  <a:schemeClr val="bg2">
                    <a:lumMod val="10000"/>
                  </a:schemeClr>
                </a:solidFill>
                <a:cs typeface="Arial" panose="020B0604020202020204" pitchFamily="34" charset="0"/>
              </a:rPr>
              <a:t>Recent development: Troika intervention decentralized bargaining proccess (e.g. company-level </a:t>
            </a:r>
            <a:r>
              <a:rPr lang="pt-PT" altLang="pt-PT" dirty="0" err="1">
                <a:solidFill>
                  <a:schemeClr val="bg2">
                    <a:lumMod val="10000"/>
                  </a:schemeClr>
                </a:solidFill>
                <a:cs typeface="Arial" panose="020B0604020202020204" pitchFamily="34" charset="0"/>
              </a:rPr>
              <a:t>agreements</a:t>
            </a:r>
            <a:r>
              <a:rPr lang="pt-PT" altLang="pt-PT" dirty="0">
                <a:solidFill>
                  <a:schemeClr val="bg2">
                    <a:lumMod val="10000"/>
                  </a:schemeClr>
                </a:solidFill>
                <a:cs typeface="Arial" panose="020B0604020202020204" pitchFamily="34" charset="0"/>
              </a:rPr>
              <a:t> </a:t>
            </a:r>
            <a:r>
              <a:rPr lang="pt-PT" altLang="pt-PT" b="1" u="sng" dirty="0" err="1">
                <a:solidFill>
                  <a:schemeClr val="bg2">
                    <a:lumMod val="10000"/>
                  </a:schemeClr>
                </a:solidFill>
                <a:cs typeface="Arial" panose="020B0604020202020204" pitchFamily="34" charset="0"/>
              </a:rPr>
              <a:t>now</a:t>
            </a:r>
            <a:r>
              <a:rPr lang="pt-PT" altLang="pt-PT" dirty="0">
                <a:solidFill>
                  <a:schemeClr val="bg2">
                    <a:lumMod val="10000"/>
                  </a:schemeClr>
                </a:solidFill>
                <a:cs typeface="Arial" panose="020B0604020202020204" pitchFamily="34" charset="0"/>
              </a:rPr>
              <a:t> </a:t>
            </a:r>
            <a:r>
              <a:rPr lang="pt-PT" altLang="pt-PT" dirty="0" err="1">
                <a:solidFill>
                  <a:schemeClr val="bg2">
                    <a:lumMod val="10000"/>
                  </a:schemeClr>
                </a:solidFill>
                <a:cs typeface="Arial" panose="020B0604020202020204" pitchFamily="34" charset="0"/>
              </a:rPr>
              <a:t>have</a:t>
            </a:r>
            <a:r>
              <a:rPr lang="pt-PT" altLang="pt-PT" dirty="0">
                <a:solidFill>
                  <a:schemeClr val="bg2">
                    <a:lumMod val="10000"/>
                  </a:schemeClr>
                </a:solidFill>
                <a:cs typeface="Arial" panose="020B0604020202020204" pitchFamily="34" charset="0"/>
              </a:rPr>
              <a:t> priority over sector-wide agreements).</a:t>
            </a:r>
            <a:endParaRPr lang="pt-PT" altLang="pt-PT" dirty="0">
              <a:solidFill>
                <a:schemeClr val="bg2">
                  <a:lumMod val="10000"/>
                </a:schemeClr>
              </a:solidFill>
            </a:endParaRPr>
          </a:p>
        </p:txBody>
      </p:sp>
    </p:spTree>
    <p:extLst>
      <p:ext uri="{BB962C8B-B14F-4D97-AF65-F5344CB8AC3E}">
        <p14:creationId xmlns:p14="http://schemas.microsoft.com/office/powerpoint/2010/main" val="60423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57200"/>
            <a:ext cx="10972800" cy="647700"/>
          </a:xfrm>
        </p:spPr>
        <p:txBody>
          <a:bodyPr>
            <a:noAutofit/>
          </a:bodyPr>
          <a:lstStyle/>
          <a:p>
            <a:pPr>
              <a:spcBef>
                <a:spcPct val="50000"/>
              </a:spcBef>
            </a:pPr>
            <a:r>
              <a:rPr lang="pt-PT" altLang="pt-PT" sz="3600" dirty="0">
                <a:solidFill>
                  <a:schemeClr val="tx1">
                    <a:lumMod val="50000"/>
                  </a:schemeClr>
                </a:solidFill>
                <a:cs typeface="Times New Roman" panose="02020603050405020304" pitchFamily="18" charset="0"/>
              </a:rPr>
              <a:t>Mediterranean model</a:t>
            </a:r>
            <a:br>
              <a:rPr lang="en-US" altLang="pt-PT" sz="3600" dirty="0">
                <a:solidFill>
                  <a:schemeClr val="tx2"/>
                </a:solidFill>
                <a:latin typeface="Arial" panose="020B0604020202020204" pitchFamily="34" charset="0"/>
                <a:cs typeface="Times New Roman" panose="02020603050405020304" pitchFamily="18" charset="0"/>
              </a:rPr>
            </a:br>
            <a:endParaRPr lang="en-US" altLang="pt-PT" sz="3600" b="1" dirty="0">
              <a:solidFill>
                <a:srgbClr val="C00000"/>
              </a:solidFill>
              <a:cs typeface="Times New Roman" panose="02020603050405020304" pitchFamily="18" charset="0"/>
            </a:endParaRPr>
          </a:p>
        </p:txBody>
      </p:sp>
      <p:sp>
        <p:nvSpPr>
          <p:cNvPr id="5" name="Marcador de Posição de Conteúdo 4">
            <a:extLst>
              <a:ext uri="{FF2B5EF4-FFF2-40B4-BE49-F238E27FC236}">
                <a16:creationId xmlns:a16="http://schemas.microsoft.com/office/drawing/2014/main" id="{35783065-8C5A-A661-1803-18E4A202BF13}"/>
              </a:ext>
            </a:extLst>
          </p:cNvPr>
          <p:cNvSpPr>
            <a:spLocks noGrp="1"/>
          </p:cNvSpPr>
          <p:nvPr>
            <p:ph idx="1"/>
          </p:nvPr>
        </p:nvSpPr>
        <p:spPr>
          <a:xfrm>
            <a:off x="527050" y="1447800"/>
            <a:ext cx="11137900" cy="4248150"/>
          </a:xfrm>
        </p:spPr>
        <p:txBody>
          <a:bodyPr>
            <a:normAutofit fontScale="92500"/>
          </a:bodyPr>
          <a:lstStyle/>
          <a:p>
            <a:pPr algn="just" eaLnBrk="1" hangingPunct="1">
              <a:lnSpc>
                <a:spcPct val="110000"/>
              </a:lnSpc>
              <a:spcBef>
                <a:spcPct val="50000"/>
              </a:spcBef>
              <a:buSzTx/>
              <a:buFont typeface="Wingdings" panose="05000000000000000000" pitchFamily="2" charset="2"/>
              <a:buNone/>
              <a:defRPr/>
            </a:pPr>
            <a:r>
              <a:rPr lang="pt-PT" altLang="pt-PT" sz="2400" u="sng" dirty="0">
                <a:solidFill>
                  <a:schemeClr val="tx1"/>
                </a:solidFill>
              </a:rPr>
              <a:t>Outcomes:</a:t>
            </a:r>
          </a:p>
          <a:p>
            <a:pPr marL="285750" indent="-285750" algn="just" eaLnBrk="1" hangingPunct="1">
              <a:lnSpc>
                <a:spcPct val="110000"/>
              </a:lnSpc>
              <a:spcBef>
                <a:spcPct val="50000"/>
              </a:spcBef>
              <a:buSzTx/>
              <a:buFont typeface="Wingdings" panose="05000000000000000000" pitchFamily="2" charset="2"/>
              <a:buChar char="ü"/>
              <a:defRPr/>
            </a:pPr>
            <a:r>
              <a:rPr lang="pt-PT" altLang="pt-PT" sz="2400" dirty="0">
                <a:solidFill>
                  <a:schemeClr val="tx1"/>
                </a:solidFill>
              </a:rPr>
              <a:t>Strong divisions between trade unions: each representing very different visions of change</a:t>
            </a:r>
          </a:p>
          <a:p>
            <a:pPr marL="285750" indent="-285750" algn="just" eaLnBrk="1" hangingPunct="1">
              <a:lnSpc>
                <a:spcPct val="110000"/>
              </a:lnSpc>
              <a:spcBef>
                <a:spcPct val="50000"/>
              </a:spcBef>
              <a:buSzTx/>
              <a:buFont typeface="Wingdings" panose="05000000000000000000" pitchFamily="2" charset="2"/>
              <a:buChar char="ü"/>
              <a:defRPr/>
            </a:pPr>
            <a:r>
              <a:rPr lang="pt-PT" altLang="pt-PT" sz="2400" dirty="0">
                <a:solidFill>
                  <a:schemeClr val="tx1"/>
                </a:solidFill>
              </a:rPr>
              <a:t>Conflict-driven negotiations</a:t>
            </a:r>
          </a:p>
          <a:p>
            <a:pPr marL="285750" indent="-285750" algn="just" eaLnBrk="1" hangingPunct="1">
              <a:lnSpc>
                <a:spcPct val="110000"/>
              </a:lnSpc>
              <a:spcBef>
                <a:spcPct val="50000"/>
              </a:spcBef>
              <a:buSzTx/>
              <a:buFont typeface="Wingdings" panose="05000000000000000000" pitchFamily="2" charset="2"/>
              <a:buChar char="ü"/>
              <a:defRPr/>
            </a:pPr>
            <a:r>
              <a:rPr lang="en-GB" altLang="pt-PT" dirty="0">
                <a:solidFill>
                  <a:schemeClr val="tx1"/>
                </a:solidFill>
              </a:rPr>
              <a:t>Bargaining content: minimalist orientation focused on quantitative topics (wages)</a:t>
            </a:r>
          </a:p>
          <a:p>
            <a:pPr marL="285750" indent="-285750" algn="just" eaLnBrk="1" hangingPunct="1">
              <a:lnSpc>
                <a:spcPct val="110000"/>
              </a:lnSpc>
              <a:spcBef>
                <a:spcPct val="50000"/>
              </a:spcBef>
              <a:buSzTx/>
              <a:buFont typeface="Wingdings" panose="05000000000000000000" pitchFamily="2" charset="2"/>
              <a:buChar char="ü"/>
              <a:defRPr/>
            </a:pPr>
            <a:r>
              <a:rPr lang="en-GB" altLang="pt-PT" dirty="0">
                <a:solidFill>
                  <a:schemeClr val="tx1"/>
                </a:solidFill>
              </a:rPr>
              <a:t>High level of regulation but weak effectiveness (gap between formal level and impact).</a:t>
            </a:r>
            <a:endParaRPr lang="pt-PT" altLang="pt-PT" sz="2400" dirty="0">
              <a:solidFill>
                <a:schemeClr val="tx1"/>
              </a:solidFill>
            </a:endParaRPr>
          </a:p>
          <a:p>
            <a:pPr algn="just" eaLnBrk="1" hangingPunct="1">
              <a:lnSpc>
                <a:spcPct val="110000"/>
              </a:lnSpc>
              <a:spcBef>
                <a:spcPct val="50000"/>
              </a:spcBef>
              <a:buSzTx/>
              <a:buFont typeface="Wingdings" panose="05000000000000000000" pitchFamily="2" charset="2"/>
              <a:buNone/>
              <a:defRPr/>
            </a:pPr>
            <a:endParaRPr lang="pt-PT" altLang="pt-PT" sz="2400" dirty="0">
              <a:solidFill>
                <a:schemeClr val="tx1"/>
              </a:solidFill>
            </a:endParaRPr>
          </a:p>
          <a:p>
            <a:pPr algn="just" eaLnBrk="1" hangingPunct="1">
              <a:lnSpc>
                <a:spcPct val="110000"/>
              </a:lnSpc>
              <a:spcBef>
                <a:spcPct val="50000"/>
              </a:spcBef>
              <a:buSzTx/>
              <a:buFont typeface="Wingdings" panose="05000000000000000000" pitchFamily="2" charset="2"/>
              <a:buNone/>
              <a:defRPr/>
            </a:pPr>
            <a:r>
              <a:rPr lang="pt-PT" altLang="pt-PT" sz="2400" dirty="0">
                <a:solidFill>
                  <a:schemeClr val="tx1"/>
                </a:solidFill>
              </a:rPr>
              <a:t>Examples: </a:t>
            </a:r>
          </a:p>
          <a:p>
            <a:pPr marL="285750" indent="-285750" algn="just">
              <a:lnSpc>
                <a:spcPct val="110000"/>
              </a:lnSpc>
              <a:spcBef>
                <a:spcPct val="50000"/>
              </a:spcBef>
              <a:buSzTx/>
              <a:buFont typeface="Wingdings" panose="05000000000000000000" pitchFamily="2" charset="2"/>
              <a:buChar char="ü"/>
              <a:defRPr/>
            </a:pPr>
            <a:r>
              <a:rPr lang="pt-PT" altLang="pt-PT" dirty="0">
                <a:solidFill>
                  <a:schemeClr val="tx1"/>
                </a:solidFill>
              </a:rPr>
              <a:t>Italy, France, Spain and Portugal</a:t>
            </a:r>
          </a:p>
        </p:txBody>
      </p:sp>
    </p:spTree>
    <p:extLst>
      <p:ext uri="{BB962C8B-B14F-4D97-AF65-F5344CB8AC3E}">
        <p14:creationId xmlns:p14="http://schemas.microsoft.com/office/powerpoint/2010/main" val="293208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57200"/>
            <a:ext cx="10972800" cy="647700"/>
          </a:xfrm>
        </p:spPr>
        <p:txBody>
          <a:bodyPr>
            <a:noAutofit/>
          </a:bodyPr>
          <a:lstStyle/>
          <a:p>
            <a:pPr eaLnBrk="1" hangingPunct="1">
              <a:spcBef>
                <a:spcPct val="50000"/>
              </a:spcBef>
              <a:buClrTx/>
              <a:buSzTx/>
              <a:buFontTx/>
              <a:buNone/>
            </a:pPr>
            <a:r>
              <a:rPr lang="pt-PT" altLang="pt-PT" sz="3600" b="1" dirty="0">
                <a:solidFill>
                  <a:schemeClr val="bg2">
                    <a:lumMod val="10000"/>
                  </a:schemeClr>
                </a:solidFill>
                <a:cs typeface="Times New Roman" panose="02020603050405020304" pitchFamily="18" charset="0"/>
              </a:rPr>
              <a:t>The example of Portugal: collective barganining</a:t>
            </a:r>
          </a:p>
        </p:txBody>
      </p:sp>
      <p:sp>
        <p:nvSpPr>
          <p:cNvPr id="5" name="Marcador de Posição de Conteúdo 4">
            <a:extLst>
              <a:ext uri="{FF2B5EF4-FFF2-40B4-BE49-F238E27FC236}">
                <a16:creationId xmlns:a16="http://schemas.microsoft.com/office/drawing/2014/main" id="{35783065-8C5A-A661-1803-18E4A202BF13}"/>
              </a:ext>
            </a:extLst>
          </p:cNvPr>
          <p:cNvSpPr>
            <a:spLocks noGrp="1"/>
          </p:cNvSpPr>
          <p:nvPr>
            <p:ph idx="1"/>
          </p:nvPr>
        </p:nvSpPr>
        <p:spPr>
          <a:xfrm>
            <a:off x="527050" y="1295400"/>
            <a:ext cx="11137900" cy="4953000"/>
          </a:xfrm>
        </p:spPr>
        <p:txBody>
          <a:bodyPr>
            <a:normAutofit/>
          </a:bodyPr>
          <a:lstStyle/>
          <a:p>
            <a:pPr>
              <a:spcBef>
                <a:spcPct val="50000"/>
              </a:spcBef>
              <a:buSzTx/>
              <a:buNone/>
            </a:pPr>
            <a:r>
              <a:rPr lang="pt-PT" altLang="pt-PT" sz="2800" i="1" dirty="0">
                <a:solidFill>
                  <a:srgbClr val="C00000"/>
                </a:solidFill>
                <a:cs typeface="Times New Roman" panose="02020603050405020304" pitchFamily="18" charset="0"/>
              </a:rPr>
              <a:t>Conselho Económico e Social</a:t>
            </a:r>
            <a:r>
              <a:rPr lang="pt-PT" altLang="pt-PT" sz="2800" dirty="0">
                <a:solidFill>
                  <a:srgbClr val="C00000"/>
                </a:solidFill>
                <a:cs typeface="Times New Roman" panose="02020603050405020304" pitchFamily="18" charset="0"/>
              </a:rPr>
              <a:t>: Economic and Social Council </a:t>
            </a:r>
            <a:r>
              <a:rPr lang="pt-PT" altLang="pt-PT" sz="2800" dirty="0">
                <a:solidFill>
                  <a:schemeClr val="bg2">
                    <a:lumMod val="10000"/>
                  </a:schemeClr>
                </a:solidFill>
                <a:cs typeface="Arial" panose="020B0604020202020204" pitchFamily="34" charset="0"/>
              </a:rPr>
              <a:t>→ to promote social dialogue and involve social partners in decision-making process</a:t>
            </a:r>
          </a:p>
          <a:p>
            <a:pPr>
              <a:spcBef>
                <a:spcPct val="50000"/>
              </a:spcBef>
              <a:buSzTx/>
              <a:buNone/>
            </a:pPr>
            <a:r>
              <a:rPr lang="pt-PT" altLang="pt-PT" sz="2800" i="1" dirty="0">
                <a:solidFill>
                  <a:srgbClr val="C00000"/>
                </a:solidFill>
              </a:rPr>
              <a:t>Comissão Permanente de Concertação Social</a:t>
            </a:r>
            <a:r>
              <a:rPr lang="pt-PT" altLang="pt-PT" sz="2800" dirty="0">
                <a:solidFill>
                  <a:srgbClr val="C00000"/>
                </a:solidFill>
              </a:rPr>
              <a:t>:  Social Concertation Standing Committee</a:t>
            </a:r>
            <a:endParaRPr lang="en-US" altLang="pt-PT" sz="2800" dirty="0">
              <a:solidFill>
                <a:schemeClr val="bg2">
                  <a:lumMod val="10000"/>
                </a:schemeClr>
              </a:solidFill>
              <a:cs typeface="Times New Roman" panose="02020603050405020304" pitchFamily="18" charset="0"/>
            </a:endParaRPr>
          </a:p>
          <a:p>
            <a:pPr marL="0" indent="0" algn="just" eaLnBrk="1" hangingPunct="1">
              <a:spcBef>
                <a:spcPct val="50000"/>
              </a:spcBef>
              <a:buSzTx/>
              <a:buNone/>
              <a:defRPr/>
            </a:pPr>
            <a:endParaRPr lang="pt-PT" altLang="pt-PT" sz="2800" dirty="0">
              <a:solidFill>
                <a:schemeClr val="bg2">
                  <a:lumMod val="10000"/>
                </a:schemeClr>
              </a:solidFill>
            </a:endParaRPr>
          </a:p>
          <a:p>
            <a:pPr marL="0" indent="0" algn="just" eaLnBrk="1" hangingPunct="1">
              <a:spcBef>
                <a:spcPct val="50000"/>
              </a:spcBef>
              <a:buSzTx/>
              <a:buNone/>
              <a:defRPr/>
            </a:pPr>
            <a:endParaRPr lang="pt-PT" altLang="pt-PT" sz="2800" dirty="0">
              <a:solidFill>
                <a:schemeClr val="bg2">
                  <a:lumMod val="10000"/>
                </a:schemeClr>
              </a:solidFill>
            </a:endParaRPr>
          </a:p>
          <a:p>
            <a:pPr marL="0" indent="0" algn="just" eaLnBrk="1" hangingPunct="1">
              <a:spcBef>
                <a:spcPct val="50000"/>
              </a:spcBef>
              <a:buSzTx/>
              <a:buNone/>
              <a:defRPr/>
            </a:pPr>
            <a:endParaRPr lang="pt-PT" altLang="pt-PT" sz="2800" dirty="0">
              <a:solidFill>
                <a:schemeClr val="bg2">
                  <a:lumMod val="10000"/>
                </a:schemeClr>
              </a:solidFill>
            </a:endParaRPr>
          </a:p>
          <a:p>
            <a:pPr algn="just" eaLnBrk="1" hangingPunct="1">
              <a:spcBef>
                <a:spcPct val="50000"/>
              </a:spcBef>
              <a:buSzTx/>
              <a:buFont typeface="Wingdings" panose="05000000000000000000" pitchFamily="2" charset="2"/>
              <a:buChar char="ü"/>
              <a:defRPr/>
            </a:pPr>
            <a:endParaRPr lang="pt-PT" altLang="pt-PT" sz="2800" dirty="0">
              <a:solidFill>
                <a:schemeClr val="bg2">
                  <a:lumMod val="10000"/>
                </a:schemeClr>
              </a:solidFill>
            </a:endParaRPr>
          </a:p>
          <a:p>
            <a:pPr algn="just" eaLnBrk="1" hangingPunct="1">
              <a:spcBef>
                <a:spcPct val="50000"/>
              </a:spcBef>
              <a:buSzTx/>
              <a:buFont typeface="Wingdings" panose="05000000000000000000" pitchFamily="2" charset="2"/>
              <a:buChar char="ü"/>
              <a:defRPr/>
            </a:pPr>
            <a:r>
              <a:rPr lang="pt-PT" altLang="pt-PT" sz="2800" dirty="0">
                <a:solidFill>
                  <a:schemeClr val="bg2">
                    <a:lumMod val="10000"/>
                  </a:schemeClr>
                </a:solidFill>
              </a:rPr>
              <a:t>Type of agreements: </a:t>
            </a:r>
            <a:r>
              <a:rPr lang="pt-PT" altLang="pt-PT" sz="2800" dirty="0">
                <a:solidFill>
                  <a:srgbClr val="C00000"/>
                </a:solidFill>
                <a:hlinkClick r:id="rId3">
                  <a:extLst>
                    <a:ext uri="{A12FA001-AC4F-418D-AE19-62706E023703}">
                      <ahyp:hlinkClr xmlns:ahyp="http://schemas.microsoft.com/office/drawing/2018/hyperlinkcolor" val="tx"/>
                    </a:ext>
                  </a:extLst>
                </a:hlinkClick>
              </a:rPr>
              <a:t>here</a:t>
            </a:r>
            <a:endParaRPr lang="pt-PT" altLang="pt-PT" sz="2800" dirty="0">
              <a:solidFill>
                <a:srgbClr val="C00000"/>
              </a:solidFill>
            </a:endParaRPr>
          </a:p>
          <a:p>
            <a:pPr marL="0" indent="0" algn="just" eaLnBrk="1" hangingPunct="1">
              <a:spcBef>
                <a:spcPct val="50000"/>
              </a:spcBef>
              <a:buSzTx/>
              <a:buFont typeface="Wingdings" panose="05000000000000000000" pitchFamily="2" charset="2"/>
              <a:buNone/>
              <a:defRPr/>
            </a:pPr>
            <a:endParaRPr lang="pt-PT" altLang="pt-PT" sz="2800" dirty="0">
              <a:solidFill>
                <a:srgbClr val="C00000"/>
              </a:solidFill>
            </a:endParaRPr>
          </a:p>
        </p:txBody>
      </p:sp>
      <p:graphicFrame>
        <p:nvGraphicFramePr>
          <p:cNvPr id="3" name="Table 2">
            <a:extLst>
              <a:ext uri="{FF2B5EF4-FFF2-40B4-BE49-F238E27FC236}">
                <a16:creationId xmlns:a16="http://schemas.microsoft.com/office/drawing/2014/main" id="{AA4294AF-8190-4132-A9F9-F9D6C2EB7EBB}"/>
              </a:ext>
            </a:extLst>
          </p:cNvPr>
          <p:cNvGraphicFramePr>
            <a:graphicFrameLocks noGrp="1"/>
          </p:cNvGraphicFramePr>
          <p:nvPr>
            <p:extLst>
              <p:ext uri="{D42A27DB-BD31-4B8C-83A1-F6EECF244321}">
                <p14:modId xmlns:p14="http://schemas.microsoft.com/office/powerpoint/2010/main" val="2341145021"/>
              </p:ext>
            </p:extLst>
          </p:nvPr>
        </p:nvGraphicFramePr>
        <p:xfrm>
          <a:off x="758824" y="3276600"/>
          <a:ext cx="10674351" cy="2286000"/>
        </p:xfrm>
        <a:graphic>
          <a:graphicData uri="http://schemas.openxmlformats.org/drawingml/2006/table">
            <a:tbl>
              <a:tblPr firstRow="1" bandRow="1">
                <a:tableStyleId>{74C1A8A3-306A-4EB7-A6B1-4F7E0EB9C5D6}</a:tableStyleId>
              </a:tblPr>
              <a:tblGrid>
                <a:gridCol w="2627631">
                  <a:extLst>
                    <a:ext uri="{9D8B030D-6E8A-4147-A177-3AD203B41FA5}">
                      <a16:colId xmlns:a16="http://schemas.microsoft.com/office/drawing/2014/main" val="3667045347"/>
                    </a:ext>
                  </a:extLst>
                </a:gridCol>
                <a:gridCol w="4800600">
                  <a:extLst>
                    <a:ext uri="{9D8B030D-6E8A-4147-A177-3AD203B41FA5}">
                      <a16:colId xmlns:a16="http://schemas.microsoft.com/office/drawing/2014/main" val="3315850812"/>
                    </a:ext>
                  </a:extLst>
                </a:gridCol>
                <a:gridCol w="3246120">
                  <a:extLst>
                    <a:ext uri="{9D8B030D-6E8A-4147-A177-3AD203B41FA5}">
                      <a16:colId xmlns:a16="http://schemas.microsoft.com/office/drawing/2014/main" val="4025230502"/>
                    </a:ext>
                  </a:extLst>
                </a:gridCol>
              </a:tblGrid>
              <a:tr h="370840">
                <a:tc>
                  <a:txBody>
                    <a:bodyPr/>
                    <a:lstStyle/>
                    <a:p>
                      <a:r>
                        <a:rPr lang="pt-PT" sz="2400" dirty="0">
                          <a:latin typeface="Sharp Sans"/>
                        </a:rPr>
                        <a:t>Employees</a:t>
                      </a:r>
                    </a:p>
                  </a:txBody>
                  <a:tcPr/>
                </a:tc>
                <a:tc>
                  <a:txBody>
                    <a:bodyPr/>
                    <a:lstStyle/>
                    <a:p>
                      <a:r>
                        <a:rPr lang="pt-PT" sz="2400" dirty="0">
                          <a:latin typeface="Sharp Sans"/>
                        </a:rPr>
                        <a:t>Employers</a:t>
                      </a:r>
                    </a:p>
                  </a:txBody>
                  <a:tcPr/>
                </a:tc>
                <a:tc>
                  <a:txBody>
                    <a:bodyPr/>
                    <a:lstStyle/>
                    <a:p>
                      <a:r>
                        <a:rPr lang="pt-PT" sz="2400" dirty="0">
                          <a:latin typeface="Sharp Sans"/>
                        </a:rPr>
                        <a:t>State (Ministry of Labour/Employment )</a:t>
                      </a:r>
                    </a:p>
                  </a:txBody>
                  <a:tcPr/>
                </a:tc>
                <a:extLst>
                  <a:ext uri="{0D108BD9-81ED-4DB2-BD59-A6C34878D82A}">
                    <a16:rowId xmlns:a16="http://schemas.microsoft.com/office/drawing/2014/main" val="3988880562"/>
                  </a:ext>
                </a:extLst>
              </a:tr>
              <a:tr h="370840">
                <a:tc>
                  <a:txBody>
                    <a:bodyPr/>
                    <a:lstStyle/>
                    <a:p>
                      <a:pPr marL="0" marR="0" lvl="0" indent="0" algn="l" defTabSz="292100" eaLnBrk="1" fontAlgn="auto" latinLnBrk="0" hangingPunct="1">
                        <a:lnSpc>
                          <a:spcPct val="100000"/>
                        </a:lnSpc>
                        <a:spcBef>
                          <a:spcPts val="0"/>
                        </a:spcBef>
                        <a:spcAft>
                          <a:spcPts val="0"/>
                        </a:spcAft>
                        <a:buClrTx/>
                        <a:buSzTx/>
                        <a:buFontTx/>
                        <a:buNone/>
                        <a:tabLst/>
                        <a:defRPr/>
                      </a:pPr>
                      <a:r>
                        <a:rPr lang="pt-PT" altLang="pt-PT" sz="1800" b="1" dirty="0">
                          <a:solidFill>
                            <a:schemeClr val="bg2">
                              <a:lumMod val="10000"/>
                            </a:schemeClr>
                          </a:solidFill>
                          <a:latin typeface="Sharp Sans"/>
                        </a:rPr>
                        <a:t>CGTP-IN</a:t>
                      </a:r>
                      <a:r>
                        <a:rPr lang="pt-PT" altLang="pt-PT" sz="1800" dirty="0">
                          <a:solidFill>
                            <a:schemeClr val="bg2">
                              <a:lumMod val="10000"/>
                            </a:schemeClr>
                          </a:solidFill>
                          <a:latin typeface="Sharp Sans"/>
                        </a:rPr>
                        <a:t> (Confederação Geral dos Trabalhadores Portugueses – IN)</a:t>
                      </a:r>
                    </a:p>
                    <a:p>
                      <a:pPr marL="0" marR="0" lvl="0" indent="0" algn="l" defTabSz="292100" eaLnBrk="1" fontAlgn="auto" latinLnBrk="0" hangingPunct="1">
                        <a:lnSpc>
                          <a:spcPct val="100000"/>
                        </a:lnSpc>
                        <a:spcBef>
                          <a:spcPts val="0"/>
                        </a:spcBef>
                        <a:spcAft>
                          <a:spcPts val="0"/>
                        </a:spcAft>
                        <a:buClrTx/>
                        <a:buSzTx/>
                        <a:buFontTx/>
                        <a:buNone/>
                        <a:tabLst/>
                        <a:defRPr/>
                      </a:pPr>
                      <a:r>
                        <a:rPr lang="pt-PT" altLang="pt-PT" sz="1800" b="1" dirty="0">
                          <a:solidFill>
                            <a:schemeClr val="bg2">
                              <a:lumMod val="10000"/>
                            </a:schemeClr>
                          </a:solidFill>
                          <a:latin typeface="Sharp Sans"/>
                        </a:rPr>
                        <a:t>UGT</a:t>
                      </a:r>
                      <a:r>
                        <a:rPr lang="pt-PT" altLang="pt-PT" sz="1800" dirty="0">
                          <a:solidFill>
                            <a:schemeClr val="bg2">
                              <a:lumMod val="10000"/>
                            </a:schemeClr>
                          </a:solidFill>
                          <a:latin typeface="Sharp Sans"/>
                        </a:rPr>
                        <a:t> (União Geral de Trabalhadores)</a:t>
                      </a:r>
                      <a:endParaRPr lang="pt-PT" sz="1800" dirty="0">
                        <a:solidFill>
                          <a:schemeClr val="bg2">
                            <a:lumMod val="10000"/>
                          </a:schemeClr>
                        </a:solidFill>
                        <a:latin typeface="Sharp Sans"/>
                      </a:endParaRPr>
                    </a:p>
                  </a:txBody>
                  <a:tcPr/>
                </a:tc>
                <a:tc>
                  <a:txBody>
                    <a:bodyPr/>
                    <a:lstStyle/>
                    <a:p>
                      <a:pPr marL="0" marR="0" lvl="0" indent="0" algn="l" defTabSz="292100" eaLnBrk="1" fontAlgn="auto" latinLnBrk="0" hangingPunct="1">
                        <a:lnSpc>
                          <a:spcPct val="100000"/>
                        </a:lnSpc>
                        <a:spcBef>
                          <a:spcPts val="0"/>
                        </a:spcBef>
                        <a:spcAft>
                          <a:spcPts val="0"/>
                        </a:spcAft>
                        <a:buClrTx/>
                        <a:buSzTx/>
                        <a:buFontTx/>
                        <a:buNone/>
                        <a:tabLst/>
                        <a:defRPr/>
                      </a:pPr>
                      <a:r>
                        <a:rPr lang="pt-BR" altLang="pt-PT" sz="1800" b="1" dirty="0">
                          <a:solidFill>
                            <a:schemeClr val="bg2">
                              <a:lumMod val="10000"/>
                            </a:schemeClr>
                          </a:solidFill>
                          <a:latin typeface="Sharp Sans"/>
                        </a:rPr>
                        <a:t>CIP</a:t>
                      </a:r>
                      <a:r>
                        <a:rPr lang="pt-BR" altLang="pt-PT" sz="1800" b="0" dirty="0">
                          <a:solidFill>
                            <a:schemeClr val="bg2">
                              <a:lumMod val="10000"/>
                            </a:schemeClr>
                          </a:solidFill>
                          <a:latin typeface="Sharp Sans"/>
                        </a:rPr>
                        <a:t> (Conf. Empresarial de Portugal) (mostly industry)</a:t>
                      </a:r>
                    </a:p>
                    <a:p>
                      <a:pPr marL="0" marR="0" lvl="0" indent="0" algn="l" defTabSz="292100" eaLnBrk="1" fontAlgn="auto" latinLnBrk="0" hangingPunct="1">
                        <a:lnSpc>
                          <a:spcPct val="100000"/>
                        </a:lnSpc>
                        <a:spcBef>
                          <a:spcPts val="0"/>
                        </a:spcBef>
                        <a:spcAft>
                          <a:spcPts val="0"/>
                        </a:spcAft>
                        <a:buClrTx/>
                        <a:buSzTx/>
                        <a:buFontTx/>
                        <a:buNone/>
                        <a:tabLst/>
                        <a:defRPr/>
                      </a:pPr>
                      <a:r>
                        <a:rPr lang="pt-BR" altLang="pt-PT" sz="1800" b="1" dirty="0">
                          <a:solidFill>
                            <a:schemeClr val="bg2">
                              <a:lumMod val="10000"/>
                            </a:schemeClr>
                          </a:solidFill>
                          <a:latin typeface="Sharp Sans"/>
                        </a:rPr>
                        <a:t>CCP </a:t>
                      </a:r>
                      <a:r>
                        <a:rPr lang="pt-BR" altLang="pt-PT" sz="1800" b="0" dirty="0">
                          <a:solidFill>
                            <a:schemeClr val="bg2">
                              <a:lumMod val="10000"/>
                            </a:schemeClr>
                          </a:solidFill>
                          <a:latin typeface="Sharp Sans"/>
                        </a:rPr>
                        <a:t>(Conf. Com. e Serviços de Portugal) (services)</a:t>
                      </a:r>
                    </a:p>
                    <a:p>
                      <a:pPr marL="0" marR="0" lvl="0" indent="0" algn="l" defTabSz="292100" eaLnBrk="1" fontAlgn="auto" latinLnBrk="0" hangingPunct="1">
                        <a:lnSpc>
                          <a:spcPct val="100000"/>
                        </a:lnSpc>
                        <a:spcBef>
                          <a:spcPts val="0"/>
                        </a:spcBef>
                        <a:spcAft>
                          <a:spcPts val="0"/>
                        </a:spcAft>
                        <a:buClrTx/>
                        <a:buSzTx/>
                        <a:buFontTx/>
                        <a:buNone/>
                        <a:tabLst/>
                        <a:defRPr/>
                      </a:pPr>
                      <a:r>
                        <a:rPr lang="pt-BR" altLang="pt-PT" sz="1800" b="1" dirty="0">
                          <a:solidFill>
                            <a:schemeClr val="bg2">
                              <a:lumMod val="10000"/>
                            </a:schemeClr>
                          </a:solidFill>
                          <a:latin typeface="Sharp Sans"/>
                        </a:rPr>
                        <a:t>CAP </a:t>
                      </a:r>
                      <a:r>
                        <a:rPr lang="pt-BR" altLang="pt-PT" sz="1800" b="0" dirty="0">
                          <a:solidFill>
                            <a:schemeClr val="bg2">
                              <a:lumMod val="10000"/>
                            </a:schemeClr>
                          </a:solidFill>
                          <a:latin typeface="Sharp Sans"/>
                        </a:rPr>
                        <a:t>(Conf. Agricultores de Portugal) (agriculture)</a:t>
                      </a:r>
                    </a:p>
                    <a:p>
                      <a:pPr marL="0" marR="0" lvl="0" indent="0" algn="l" defTabSz="292100" eaLnBrk="1" fontAlgn="auto" latinLnBrk="0" hangingPunct="1">
                        <a:lnSpc>
                          <a:spcPct val="100000"/>
                        </a:lnSpc>
                        <a:spcBef>
                          <a:spcPts val="0"/>
                        </a:spcBef>
                        <a:spcAft>
                          <a:spcPts val="0"/>
                        </a:spcAft>
                        <a:buClrTx/>
                        <a:buSzTx/>
                        <a:buFontTx/>
                        <a:buNone/>
                        <a:tabLst/>
                        <a:defRPr/>
                      </a:pPr>
                      <a:r>
                        <a:rPr lang="pt-BR" altLang="pt-PT" sz="1800" b="1" dirty="0">
                          <a:solidFill>
                            <a:schemeClr val="bg2">
                              <a:lumMod val="10000"/>
                            </a:schemeClr>
                          </a:solidFill>
                          <a:latin typeface="Sharp Sans"/>
                        </a:rPr>
                        <a:t>CTP:</a:t>
                      </a:r>
                      <a:r>
                        <a:rPr lang="pt-BR" altLang="pt-PT" sz="1800" b="0" dirty="0">
                          <a:solidFill>
                            <a:schemeClr val="bg2">
                              <a:lumMod val="10000"/>
                            </a:schemeClr>
                          </a:solidFill>
                          <a:latin typeface="Sharp Sans"/>
                        </a:rPr>
                        <a:t>(Conf. Turismo Português) (tourism)</a:t>
                      </a:r>
                    </a:p>
                  </a:txBody>
                  <a:tcPr/>
                </a:tc>
                <a:tc>
                  <a:txBody>
                    <a:bodyPr/>
                    <a:lstStyle/>
                    <a:p>
                      <a:pPr marL="0" marR="0" lvl="0" indent="0" algn="l" defTabSz="292100" eaLnBrk="1" fontAlgn="auto" latinLnBrk="0" hangingPunct="1">
                        <a:lnSpc>
                          <a:spcPct val="100000"/>
                        </a:lnSpc>
                        <a:spcBef>
                          <a:spcPts val="0"/>
                        </a:spcBef>
                        <a:spcAft>
                          <a:spcPts val="0"/>
                        </a:spcAft>
                        <a:buClrTx/>
                        <a:buSzTx/>
                        <a:buFontTx/>
                        <a:buNone/>
                        <a:tabLst/>
                        <a:defRPr/>
                      </a:pPr>
                      <a:r>
                        <a:rPr lang="pt-BR" altLang="pt-PT" sz="1800" b="0" dirty="0">
                          <a:solidFill>
                            <a:schemeClr val="bg2">
                              <a:lumMod val="10000"/>
                            </a:schemeClr>
                          </a:solidFill>
                          <a:latin typeface="Sharp Sans"/>
                        </a:rPr>
                        <a:t>DG Employment and Labour Relations (</a:t>
                      </a:r>
                      <a:r>
                        <a:rPr lang="pt-BR" altLang="pt-PT" sz="1800" b="0" dirty="0">
                          <a:solidFill>
                            <a:schemeClr val="bg2">
                              <a:lumMod val="10000"/>
                            </a:schemeClr>
                          </a:solidFill>
                          <a:latin typeface="Sharp Sans"/>
                          <a:hlinkClick r:id="rId4">
                            <a:extLst>
                              <a:ext uri="{A12FA001-AC4F-418D-AE19-62706E023703}">
                                <ahyp:hlinkClr xmlns:ahyp="http://schemas.microsoft.com/office/drawing/2018/hyperlinkcolor" val="tx"/>
                              </a:ext>
                            </a:extLst>
                          </a:hlinkClick>
                        </a:rPr>
                        <a:t>www.dgert.msess.pt/</a:t>
                      </a:r>
                      <a:r>
                        <a:rPr lang="pt-BR" altLang="pt-PT" sz="1800" b="0" dirty="0">
                          <a:solidFill>
                            <a:schemeClr val="bg2">
                              <a:lumMod val="10000"/>
                            </a:schemeClr>
                          </a:solidFill>
                          <a:latin typeface="Sharp Sans"/>
                        </a:rPr>
                        <a:t>)</a:t>
                      </a:r>
                    </a:p>
                    <a:p>
                      <a:pPr marL="0" marR="0" lvl="0" indent="0" algn="l" defTabSz="292100" eaLnBrk="1" fontAlgn="auto" latinLnBrk="0" hangingPunct="1">
                        <a:lnSpc>
                          <a:spcPct val="100000"/>
                        </a:lnSpc>
                        <a:spcBef>
                          <a:spcPts val="0"/>
                        </a:spcBef>
                        <a:spcAft>
                          <a:spcPts val="0"/>
                        </a:spcAft>
                        <a:buClrTx/>
                        <a:buSzTx/>
                        <a:buFontTx/>
                        <a:buNone/>
                        <a:tabLst/>
                        <a:defRPr/>
                      </a:pPr>
                      <a:r>
                        <a:rPr lang="pt-BR" altLang="pt-PT" sz="1800" b="0" dirty="0">
                          <a:solidFill>
                            <a:schemeClr val="bg2">
                              <a:lumMod val="10000"/>
                            </a:schemeClr>
                          </a:solidFill>
                          <a:latin typeface="Sharp Sans"/>
                        </a:rPr>
                        <a:t>Authority for Working Conditions (www.act.gov.pt/)</a:t>
                      </a:r>
                    </a:p>
                  </a:txBody>
                  <a:tcPr/>
                </a:tc>
                <a:extLst>
                  <a:ext uri="{0D108BD9-81ED-4DB2-BD59-A6C34878D82A}">
                    <a16:rowId xmlns:a16="http://schemas.microsoft.com/office/drawing/2014/main" val="2808120161"/>
                  </a:ext>
                </a:extLst>
              </a:tr>
            </a:tbl>
          </a:graphicData>
        </a:graphic>
      </p:graphicFrame>
    </p:spTree>
    <p:extLst>
      <p:ext uri="{BB962C8B-B14F-4D97-AF65-F5344CB8AC3E}">
        <p14:creationId xmlns:p14="http://schemas.microsoft.com/office/powerpoint/2010/main" val="68310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57200"/>
            <a:ext cx="10972800" cy="647700"/>
          </a:xfrm>
        </p:spPr>
        <p:txBody>
          <a:bodyPr>
            <a:noAutofit/>
          </a:bodyPr>
          <a:lstStyle/>
          <a:p>
            <a:pPr>
              <a:spcBef>
                <a:spcPct val="50000"/>
              </a:spcBef>
            </a:pPr>
            <a:r>
              <a:rPr lang="pt-PT" altLang="pt-PT" sz="3600" dirty="0">
                <a:solidFill>
                  <a:schemeClr val="bg2">
                    <a:lumMod val="10000"/>
                  </a:schemeClr>
                </a:solidFill>
                <a:cs typeface="Times New Roman" panose="02020603050405020304" pitchFamily="18" charset="0"/>
              </a:rPr>
              <a:t>The example of Portugal: </a:t>
            </a:r>
            <a:r>
              <a:rPr lang="en-GB" altLang="pt-PT" sz="3600" dirty="0">
                <a:solidFill>
                  <a:schemeClr val="bg2">
                    <a:lumMod val="10000"/>
                  </a:schemeClr>
                </a:solidFill>
                <a:cs typeface="Times New Roman" panose="02020603050405020304" pitchFamily="18" charset="0"/>
              </a:rPr>
              <a:t>representation of workers in companies</a:t>
            </a:r>
            <a:br>
              <a:rPr lang="pt-PT" altLang="pt-PT" sz="3600" b="1" dirty="0">
                <a:solidFill>
                  <a:schemeClr val="accent6">
                    <a:lumMod val="75000"/>
                  </a:schemeClr>
                </a:solidFill>
                <a:latin typeface="Arial" panose="020B0604020202020204" pitchFamily="34" charset="0"/>
              </a:rPr>
            </a:br>
            <a:endParaRPr lang="pt-PT" altLang="pt-PT" sz="3600" b="1" dirty="0">
              <a:solidFill>
                <a:srgbClr val="C00000"/>
              </a:solidFill>
              <a:cs typeface="Times New Roman" panose="02020603050405020304" pitchFamily="18" charset="0"/>
            </a:endParaRPr>
          </a:p>
        </p:txBody>
      </p:sp>
      <p:sp>
        <p:nvSpPr>
          <p:cNvPr id="5" name="Marcador de Posição de Conteúdo 4">
            <a:extLst>
              <a:ext uri="{FF2B5EF4-FFF2-40B4-BE49-F238E27FC236}">
                <a16:creationId xmlns:a16="http://schemas.microsoft.com/office/drawing/2014/main" id="{35783065-8C5A-A661-1803-18E4A202BF13}"/>
              </a:ext>
            </a:extLst>
          </p:cNvPr>
          <p:cNvSpPr>
            <a:spLocks noGrp="1"/>
          </p:cNvSpPr>
          <p:nvPr>
            <p:ph idx="1"/>
          </p:nvPr>
        </p:nvSpPr>
        <p:spPr>
          <a:xfrm>
            <a:off x="527050" y="1981200"/>
            <a:ext cx="11137900" cy="4019550"/>
          </a:xfrm>
        </p:spPr>
        <p:txBody>
          <a:bodyPr>
            <a:normAutofit fontScale="85000" lnSpcReduction="10000"/>
          </a:bodyPr>
          <a:lstStyle/>
          <a:p>
            <a:pPr eaLnBrk="1" hangingPunct="1">
              <a:lnSpc>
                <a:spcPct val="120000"/>
              </a:lnSpc>
              <a:spcBef>
                <a:spcPct val="50000"/>
              </a:spcBef>
              <a:buSzTx/>
              <a:buFont typeface="Wingdings" panose="05000000000000000000" pitchFamily="2" charset="2"/>
              <a:buNone/>
              <a:defRPr/>
            </a:pPr>
            <a:r>
              <a:rPr lang="pt-PT" altLang="pt-PT" sz="2800" dirty="0">
                <a:solidFill>
                  <a:schemeClr val="bg2">
                    <a:lumMod val="10000"/>
                  </a:schemeClr>
                </a:solidFill>
              </a:rPr>
              <a:t>Two possibilities:</a:t>
            </a:r>
          </a:p>
          <a:p>
            <a:pPr marL="647700" lvl="1" indent="-342900" algn="just">
              <a:lnSpc>
                <a:spcPct val="120000"/>
              </a:lnSpc>
              <a:spcBef>
                <a:spcPct val="50000"/>
              </a:spcBef>
              <a:buSzTx/>
              <a:buFont typeface="Wingdings" panose="05000000000000000000" pitchFamily="2" charset="2"/>
              <a:buChar char="ü"/>
              <a:defRPr/>
            </a:pPr>
            <a:r>
              <a:rPr lang="pt-PT" altLang="pt-PT" sz="2400" dirty="0">
                <a:solidFill>
                  <a:schemeClr val="bg2">
                    <a:lumMod val="10000"/>
                  </a:schemeClr>
                </a:solidFill>
              </a:rPr>
              <a:t>Union representatives (</a:t>
            </a:r>
            <a:r>
              <a:rPr lang="pt-PT" altLang="pt-PT" sz="2400" i="1" dirty="0">
                <a:solidFill>
                  <a:schemeClr val="bg2">
                    <a:lumMod val="10000"/>
                  </a:schemeClr>
                </a:solidFill>
              </a:rPr>
              <a:t>delegados sindicais</a:t>
            </a:r>
            <a:r>
              <a:rPr lang="pt-PT" altLang="pt-PT" sz="2400" dirty="0">
                <a:solidFill>
                  <a:schemeClr val="bg2">
                    <a:lumMod val="10000"/>
                  </a:schemeClr>
                </a:solidFill>
              </a:rPr>
              <a:t>) may set up trade unions (</a:t>
            </a:r>
            <a:r>
              <a:rPr lang="pt-PT" altLang="pt-PT" sz="2400" i="1" dirty="0">
                <a:solidFill>
                  <a:schemeClr val="bg2">
                    <a:lumMod val="10000"/>
                  </a:schemeClr>
                </a:solidFill>
              </a:rPr>
              <a:t>comissões sindicais de delegados</a:t>
            </a:r>
            <a:r>
              <a:rPr lang="pt-PT" altLang="pt-PT" sz="2400" dirty="0">
                <a:solidFill>
                  <a:schemeClr val="bg2">
                    <a:lumMod val="10000"/>
                  </a:schemeClr>
                </a:solidFill>
              </a:rPr>
              <a:t>) and coordination commissions made up of different trade unions (</a:t>
            </a:r>
            <a:r>
              <a:rPr lang="pt-PT" altLang="pt-PT" sz="2400" i="1" dirty="0">
                <a:solidFill>
                  <a:schemeClr val="bg2">
                    <a:lumMod val="10000"/>
                  </a:schemeClr>
                </a:solidFill>
              </a:rPr>
              <a:t>comissões intersindicais de associações sindicais</a:t>
            </a:r>
            <a:r>
              <a:rPr lang="pt-PT" altLang="pt-PT" sz="2400" dirty="0">
                <a:solidFill>
                  <a:schemeClr val="bg2">
                    <a:lumMod val="10000"/>
                  </a:schemeClr>
                </a:solidFill>
              </a:rPr>
              <a:t>). Exclusive right to sign collective agreements and call for industrial action (strikes)</a:t>
            </a:r>
          </a:p>
          <a:p>
            <a:pPr marL="647700" lvl="1" indent="-342900" algn="just">
              <a:lnSpc>
                <a:spcPct val="120000"/>
              </a:lnSpc>
              <a:spcBef>
                <a:spcPct val="50000"/>
              </a:spcBef>
              <a:buSzTx/>
              <a:buFont typeface="Wingdings" panose="05000000000000000000" pitchFamily="2" charset="2"/>
              <a:buChar char="ü"/>
              <a:defRPr/>
            </a:pPr>
            <a:r>
              <a:rPr lang="pt-PT" altLang="pt-PT" sz="2400" dirty="0">
                <a:solidFill>
                  <a:schemeClr val="bg2">
                    <a:lumMod val="10000"/>
                  </a:schemeClr>
                </a:solidFill>
              </a:rPr>
              <a:t>Workers’ council or committees (</a:t>
            </a:r>
            <a:r>
              <a:rPr lang="pt-PT" altLang="pt-PT" sz="2400" i="1" dirty="0">
                <a:solidFill>
                  <a:schemeClr val="bg2">
                    <a:lumMod val="10000"/>
                  </a:schemeClr>
                </a:solidFill>
              </a:rPr>
              <a:t>comissões de trabalhadores</a:t>
            </a:r>
            <a:r>
              <a:rPr lang="pt-PT" altLang="pt-PT" sz="2400" dirty="0">
                <a:solidFill>
                  <a:schemeClr val="bg2">
                    <a:lumMod val="10000"/>
                  </a:schemeClr>
                </a:solidFill>
              </a:rPr>
              <a:t> and </a:t>
            </a:r>
            <a:r>
              <a:rPr lang="pt-PT" altLang="pt-PT" sz="2400" i="1" dirty="0">
                <a:solidFill>
                  <a:schemeClr val="bg2">
                    <a:lumMod val="10000"/>
                  </a:schemeClr>
                </a:solidFill>
              </a:rPr>
              <a:t>subcomissões de trabalhadores</a:t>
            </a:r>
            <a:r>
              <a:rPr lang="pt-PT" altLang="pt-PT" sz="2400" dirty="0">
                <a:solidFill>
                  <a:schemeClr val="bg2">
                    <a:lumMod val="10000"/>
                  </a:schemeClr>
                </a:solidFill>
              </a:rPr>
              <a:t>).</a:t>
            </a:r>
          </a:p>
          <a:p>
            <a:pPr algn="just" eaLnBrk="1" hangingPunct="1">
              <a:lnSpc>
                <a:spcPct val="120000"/>
              </a:lnSpc>
              <a:spcBef>
                <a:spcPct val="50000"/>
              </a:spcBef>
              <a:buSzTx/>
              <a:buFont typeface="Wingdings" panose="05000000000000000000" pitchFamily="2" charset="2"/>
              <a:buNone/>
              <a:defRPr/>
            </a:pPr>
            <a:endParaRPr lang="pt-PT" altLang="pt-PT" sz="2800" dirty="0">
              <a:solidFill>
                <a:schemeClr val="bg2">
                  <a:lumMod val="10000"/>
                </a:schemeClr>
              </a:solidFill>
            </a:endParaRPr>
          </a:p>
          <a:p>
            <a:pPr algn="just" eaLnBrk="1" hangingPunct="1">
              <a:lnSpc>
                <a:spcPct val="120000"/>
              </a:lnSpc>
              <a:spcBef>
                <a:spcPct val="50000"/>
              </a:spcBef>
              <a:buSzTx/>
              <a:buFont typeface="Wingdings" panose="05000000000000000000" pitchFamily="2" charset="2"/>
              <a:buNone/>
              <a:defRPr/>
            </a:pPr>
            <a:r>
              <a:rPr lang="pt-PT" altLang="pt-PT" sz="2400" dirty="0">
                <a:solidFill>
                  <a:schemeClr val="bg2">
                    <a:lumMod val="10000"/>
                  </a:schemeClr>
                </a:solidFill>
              </a:rPr>
              <a:t>Workers’ councils or committees in European companies: EU-level companies employing at least 1000 workers in all EU Member-States and 150 workers in at least 2 different Member States (each)</a:t>
            </a:r>
          </a:p>
          <a:p>
            <a:pPr marL="0" indent="0" algn="just" eaLnBrk="1" hangingPunct="1">
              <a:spcBef>
                <a:spcPct val="50000"/>
              </a:spcBef>
              <a:buSzTx/>
              <a:buFont typeface="Wingdings" panose="05000000000000000000" pitchFamily="2" charset="2"/>
              <a:buNone/>
              <a:defRPr/>
            </a:pPr>
            <a:endParaRPr lang="pt-PT" altLang="pt-PT" sz="2800" dirty="0">
              <a:solidFill>
                <a:schemeClr val="bg2">
                  <a:lumMod val="10000"/>
                </a:schemeClr>
              </a:solidFill>
              <a:latin typeface="Arial" panose="020B0604020202020204" pitchFamily="34" charset="0"/>
            </a:endParaRPr>
          </a:p>
        </p:txBody>
      </p:sp>
    </p:spTree>
    <p:extLst>
      <p:ext uri="{BB962C8B-B14F-4D97-AF65-F5344CB8AC3E}">
        <p14:creationId xmlns:p14="http://schemas.microsoft.com/office/powerpoint/2010/main" val="267225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238919"/>
            <a:ext cx="10972800" cy="647700"/>
          </a:xfrm>
        </p:spPr>
        <p:txBody>
          <a:bodyPr>
            <a:noAutofit/>
          </a:bodyPr>
          <a:lstStyle/>
          <a:p>
            <a:r>
              <a:rPr lang="pt-PT" altLang="pt-PT" sz="3600" dirty="0">
                <a:solidFill>
                  <a:schemeClr val="bg2">
                    <a:lumMod val="10000"/>
                  </a:schemeClr>
                </a:solidFill>
              </a:rPr>
              <a:t>Collective Barganining Instruments in Portugal (</a:t>
            </a:r>
            <a:r>
              <a:rPr lang="pt-PT" altLang="pt-PT" sz="3600" i="1" dirty="0">
                <a:solidFill>
                  <a:schemeClr val="bg2">
                    <a:lumMod val="10000"/>
                  </a:schemeClr>
                </a:solidFill>
              </a:rPr>
              <a:t>Instrumentos de Regulamentação Coletiva de Trabalho</a:t>
            </a:r>
            <a:r>
              <a:rPr lang="pt-PT" altLang="pt-PT" sz="3600" dirty="0">
                <a:solidFill>
                  <a:schemeClr val="bg2">
                    <a:lumMod val="10000"/>
                  </a:schemeClr>
                </a:solidFill>
              </a:rPr>
              <a:t> - IRCT)</a:t>
            </a:r>
            <a:endParaRPr lang="pt-PT" sz="3600" dirty="0">
              <a:solidFill>
                <a:schemeClr val="bg2">
                  <a:lumMod val="10000"/>
                </a:schemeClr>
              </a:solidFill>
            </a:endParaRPr>
          </a:p>
        </p:txBody>
      </p:sp>
      <p:graphicFrame>
        <p:nvGraphicFramePr>
          <p:cNvPr id="4" name="Tabela 3">
            <a:extLst>
              <a:ext uri="{FF2B5EF4-FFF2-40B4-BE49-F238E27FC236}">
                <a16:creationId xmlns:a16="http://schemas.microsoft.com/office/drawing/2014/main" id="{9C9E8DD8-34EB-D92C-3935-09515C7A6B7A}"/>
              </a:ext>
            </a:extLst>
          </p:cNvPr>
          <p:cNvGraphicFramePr>
            <a:graphicFrameLocks noGrp="1"/>
          </p:cNvGraphicFramePr>
          <p:nvPr>
            <p:extLst>
              <p:ext uri="{D42A27DB-BD31-4B8C-83A1-F6EECF244321}">
                <p14:modId xmlns:p14="http://schemas.microsoft.com/office/powerpoint/2010/main" val="1845113710"/>
              </p:ext>
            </p:extLst>
          </p:nvPr>
        </p:nvGraphicFramePr>
        <p:xfrm>
          <a:off x="329406" y="1143000"/>
          <a:ext cx="11533188" cy="5104767"/>
        </p:xfrm>
        <a:graphic>
          <a:graphicData uri="http://schemas.openxmlformats.org/drawingml/2006/table">
            <a:tbl>
              <a:tblPr firstRow="1" bandRow="1">
                <a:tableStyleId>{5C22544A-7EE6-4342-B048-85BDC9FD1C3A}</a:tableStyleId>
              </a:tblPr>
              <a:tblGrid>
                <a:gridCol w="2883297">
                  <a:extLst>
                    <a:ext uri="{9D8B030D-6E8A-4147-A177-3AD203B41FA5}">
                      <a16:colId xmlns:a16="http://schemas.microsoft.com/office/drawing/2014/main" val="20000"/>
                    </a:ext>
                  </a:extLst>
                </a:gridCol>
                <a:gridCol w="1968897">
                  <a:extLst>
                    <a:ext uri="{9D8B030D-6E8A-4147-A177-3AD203B41FA5}">
                      <a16:colId xmlns:a16="http://schemas.microsoft.com/office/drawing/2014/main" val="20001"/>
                    </a:ext>
                  </a:extLst>
                </a:gridCol>
                <a:gridCol w="3066479">
                  <a:extLst>
                    <a:ext uri="{9D8B030D-6E8A-4147-A177-3AD203B41FA5}">
                      <a16:colId xmlns:a16="http://schemas.microsoft.com/office/drawing/2014/main" val="20002"/>
                    </a:ext>
                  </a:extLst>
                </a:gridCol>
                <a:gridCol w="3614515">
                  <a:extLst>
                    <a:ext uri="{9D8B030D-6E8A-4147-A177-3AD203B41FA5}">
                      <a16:colId xmlns:a16="http://schemas.microsoft.com/office/drawing/2014/main" val="20003"/>
                    </a:ext>
                  </a:extLst>
                </a:gridCol>
              </a:tblGrid>
              <a:tr h="518078">
                <a:tc>
                  <a:txBody>
                    <a:bodyPr/>
                    <a:lstStyle/>
                    <a:p>
                      <a:r>
                        <a:rPr lang="pt-PT" sz="1400" dirty="0">
                          <a:solidFill>
                            <a:schemeClr val="bg1"/>
                          </a:solidFill>
                          <a:latin typeface="Sharp Sans"/>
                        </a:rPr>
                        <a:t>Type</a:t>
                      </a:r>
                    </a:p>
                  </a:txBody>
                  <a:tcPr marL="91435" marR="91435" marT="45681" marB="45681"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altLang="zh-CN" sz="1400" b="1" i="0" u="none" strike="noStrike" cap="none" normalizeH="0" baseline="0" dirty="0">
                          <a:ln>
                            <a:noFill/>
                          </a:ln>
                          <a:solidFill>
                            <a:schemeClr val="bg1"/>
                          </a:solidFill>
                          <a:effectLst/>
                          <a:latin typeface="Sharp Sans"/>
                          <a:ea typeface="SimSun" pitchFamily="2" charset="-122"/>
                          <a:cs typeface="Arial" pitchFamily="34" charset="0"/>
                        </a:rPr>
                        <a:t>Negotiation process</a:t>
                      </a:r>
                    </a:p>
                  </a:txBody>
                  <a:tcPr marL="91435" marR="91435" marT="45681" marB="45681"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altLang="zh-CN" sz="1400" b="1" i="0" u="none" strike="noStrike" cap="none" normalizeH="0" baseline="0" dirty="0">
                          <a:ln>
                            <a:noFill/>
                          </a:ln>
                          <a:solidFill>
                            <a:schemeClr val="bg1"/>
                          </a:solidFill>
                          <a:effectLst/>
                          <a:latin typeface="Sharp Sans"/>
                          <a:ea typeface="SimSun" pitchFamily="2" charset="-122"/>
                          <a:cs typeface="Arial" pitchFamily="34" charset="0"/>
                        </a:rPr>
                        <a:t>Actors</a:t>
                      </a:r>
                      <a:endParaRPr kumimoji="0" lang="pt-PT" altLang="zh-CN" sz="1400" b="1" i="0" u="none" strike="noStrike" cap="none" normalizeH="0" baseline="0" dirty="0">
                        <a:ln>
                          <a:noFill/>
                        </a:ln>
                        <a:solidFill>
                          <a:schemeClr val="bg1"/>
                        </a:solidFill>
                        <a:effectLst/>
                        <a:latin typeface="Sharp Sans"/>
                        <a:ea typeface="SimSun" pitchFamily="2" charset="-122"/>
                        <a:cs typeface="Times New Roman" pitchFamily="18" charset="0"/>
                      </a:endParaRPr>
                    </a:p>
                  </a:txBody>
                  <a:tcPr marL="91435" marR="91435" marT="45681" marB="45681"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altLang="zh-CN" sz="1400" b="1" i="0" u="none" strike="noStrike" cap="none" normalizeH="0" baseline="0" dirty="0">
                          <a:ln>
                            <a:noFill/>
                          </a:ln>
                          <a:solidFill>
                            <a:schemeClr val="bg1"/>
                          </a:solidFill>
                          <a:effectLst/>
                          <a:latin typeface="Sharp Sans"/>
                          <a:ea typeface="SimSun" pitchFamily="2" charset="-122"/>
                          <a:cs typeface="Arial" pitchFamily="34" charset="0"/>
                        </a:rPr>
                        <a:t>Scope</a:t>
                      </a:r>
                      <a:endParaRPr kumimoji="0" lang="pt-PT" altLang="zh-CN" sz="1400" b="1" i="0" u="none" strike="noStrike" cap="none" normalizeH="0" baseline="0" dirty="0">
                        <a:ln>
                          <a:noFill/>
                        </a:ln>
                        <a:solidFill>
                          <a:schemeClr val="bg1"/>
                        </a:solidFill>
                        <a:effectLst/>
                        <a:latin typeface="Sharp Sans"/>
                        <a:ea typeface="SimSun" pitchFamily="2" charset="-122"/>
                        <a:cs typeface="Times New Roman" pitchFamily="18" charset="0"/>
                      </a:endParaRPr>
                    </a:p>
                  </a:txBody>
                  <a:tcPr marL="91435" marR="91435" marT="45681" marB="45681"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761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Company Agreement (</a:t>
                      </a:r>
                      <a:r>
                        <a:rPr kumimoji="0" lang="pt-PT" altLang="zh-CN" sz="1400" b="0" i="1" u="none" strike="noStrike" cap="none" normalizeH="0" baseline="0" dirty="0">
                          <a:ln>
                            <a:noFill/>
                          </a:ln>
                          <a:solidFill>
                            <a:schemeClr val="tx1"/>
                          </a:solidFill>
                          <a:effectLst/>
                          <a:latin typeface="Sharp Sans"/>
                          <a:ea typeface="SimSun" pitchFamily="2" charset="-122"/>
                          <a:cs typeface="Arial" pitchFamily="34" charset="0"/>
                        </a:rPr>
                        <a:t>Acordo de Empresa</a:t>
                      </a: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Negotiation</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One or more trade unions and one employer (company or premisse/facility)</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Company/firm or premisse/facility</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42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Collective Agreement (ACT – </a:t>
                      </a:r>
                      <a:r>
                        <a:rPr kumimoji="0" lang="pt-PT" altLang="zh-CN" sz="1400" b="0" i="1" u="none" strike="noStrike" cap="none" normalizeH="0" baseline="0" dirty="0">
                          <a:ln>
                            <a:noFill/>
                          </a:ln>
                          <a:solidFill>
                            <a:schemeClr val="tx1"/>
                          </a:solidFill>
                          <a:effectLst/>
                          <a:latin typeface="Sharp Sans"/>
                          <a:ea typeface="SimSun" pitchFamily="2" charset="-122"/>
                          <a:cs typeface="Arial" pitchFamily="34" charset="0"/>
                        </a:rPr>
                        <a:t>Acordo Coletivo de Trabalho</a:t>
                      </a: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Negotiation</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One or more trade unions and several individual employers</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Companies/firms that negotiate the agreement</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61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Collective Contract (CCT – </a:t>
                      </a:r>
                      <a:r>
                        <a:rPr kumimoji="0" lang="pt-PT" altLang="zh-CN" sz="1400" b="0" i="1" u="none" strike="noStrike" cap="none" normalizeH="0" baseline="0" dirty="0">
                          <a:ln>
                            <a:noFill/>
                          </a:ln>
                          <a:solidFill>
                            <a:schemeClr val="tx1"/>
                          </a:solidFill>
                          <a:effectLst/>
                          <a:latin typeface="Sharp Sans"/>
                          <a:ea typeface="SimSun" pitchFamily="2" charset="-122"/>
                          <a:cs typeface="Arial" pitchFamily="34" charset="0"/>
                        </a:rPr>
                        <a:t>Contrato Coletivo de Trabalho</a:t>
                      </a: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Negotiation</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One or more trade unions and one employer association</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kern="1200" cap="none" normalizeH="0" baseline="0" dirty="0">
                          <a:ln>
                            <a:noFill/>
                          </a:ln>
                          <a:solidFill>
                            <a:schemeClr val="tx1"/>
                          </a:solidFill>
                          <a:effectLst/>
                          <a:latin typeface="Sharp Sans"/>
                          <a:ea typeface="SimSun" pitchFamily="2" charset="-122"/>
                          <a:cs typeface="Arial" pitchFamily="34" charset="0"/>
                        </a:rPr>
                        <a:t>Companies/firms and employees in one sector that are members of the associations/trade unions that negotiate the agreement</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61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Accession Agreement (</a:t>
                      </a:r>
                      <a:r>
                        <a:rPr kumimoji="0" lang="pt-PT" altLang="zh-CN" sz="1400" b="0" i="1" u="none" strike="noStrike" cap="none" normalizeH="0" baseline="0" dirty="0">
                          <a:ln>
                            <a:noFill/>
                          </a:ln>
                          <a:solidFill>
                            <a:schemeClr val="tx1"/>
                          </a:solidFill>
                          <a:effectLst/>
                          <a:latin typeface="Sharp Sans"/>
                          <a:ea typeface="SimSun" pitchFamily="2" charset="-122"/>
                          <a:cs typeface="Arial" pitchFamily="34" charset="0"/>
                        </a:rPr>
                        <a:t>Acordo de Adesão</a:t>
                      </a: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Negotiation</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Agreement/accession to an instrument negotiated by other trade unions or employer association</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Company/firm</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942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Extenson By-law (</a:t>
                      </a:r>
                      <a:r>
                        <a:rPr kumimoji="0" lang="pt-PT" altLang="zh-CN" sz="1400" b="0" i="1" u="none" strike="noStrike" cap="none" normalizeH="0" baseline="0" dirty="0">
                          <a:ln>
                            <a:noFill/>
                          </a:ln>
                          <a:solidFill>
                            <a:schemeClr val="tx1"/>
                          </a:solidFill>
                          <a:effectLst/>
                          <a:latin typeface="Sharp Sans"/>
                          <a:ea typeface="SimSun" pitchFamily="2" charset="-122"/>
                          <a:cs typeface="Arial" pitchFamily="34" charset="0"/>
                        </a:rPr>
                        <a:t>Portaria de extensão</a:t>
                      </a: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By-law by the Ministry of Labour/Employment</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Extension to other companies within the same activity/sector</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Companies/firms from the same sector or workers in the same profession.</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942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Regulation for Minimum Standards (</a:t>
                      </a:r>
                      <a:r>
                        <a:rPr kumimoji="0" lang="pt-PT" altLang="zh-CN" sz="1400" b="0" i="1" u="none" strike="noStrike" cap="none" normalizeH="0" baseline="0" dirty="0">
                          <a:ln>
                            <a:noFill/>
                          </a:ln>
                          <a:solidFill>
                            <a:schemeClr val="tx1"/>
                          </a:solidFill>
                          <a:effectLst/>
                          <a:latin typeface="Sharp Sans"/>
                          <a:ea typeface="SimSun" pitchFamily="2" charset="-122"/>
                          <a:cs typeface="Arial" pitchFamily="34" charset="0"/>
                        </a:rPr>
                        <a:t>Regulamento de condições mínimas</a:t>
                      </a: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By-law by the Ministry of Labour/Employment</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spc="0" normalizeH="0" baseline="0" dirty="0">
                          <a:ln>
                            <a:noFill/>
                          </a:ln>
                          <a:solidFill>
                            <a:schemeClr val="tx1"/>
                          </a:solidFill>
                          <a:effectLst/>
                          <a:uFillTx/>
                          <a:latin typeface="Sharp Sans"/>
                          <a:ea typeface="SimSun" pitchFamily="2" charset="-122"/>
                          <a:cs typeface="Arial" pitchFamily="34" charset="0"/>
                          <a:sym typeface="Sharp Sans Semibold"/>
                        </a:rPr>
                        <a:t>Thecnical commission (e.g. when there are no trade unions)</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Companies/firms and employees not convered by other instruments</a:t>
                      </a:r>
                      <a:endParaRPr kumimoji="0" lang="pt-PT" altLang="zh-CN" sz="1400" b="0" i="0" u="none" strike="noStrike" cap="none" normalizeH="0" baseline="0" dirty="0">
                        <a:ln>
                          <a:noFill/>
                        </a:ln>
                        <a:solidFill>
                          <a:schemeClr val="tx1"/>
                        </a:solidFill>
                        <a:effectLst/>
                        <a:latin typeface="Sharp Sans"/>
                        <a:ea typeface="SimSun" pitchFamily="2" charset="-122"/>
                        <a:cs typeface="Times New Roman" pitchFamily="18" charset="0"/>
                      </a:endParaRP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26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Compulsory Arbitration Decision (</a:t>
                      </a:r>
                      <a:r>
                        <a:rPr kumimoji="0" lang="pt-PT" altLang="zh-CN" sz="1400" b="0" i="1" u="none" strike="noStrike" cap="none" normalizeH="0" baseline="0" dirty="0">
                          <a:ln>
                            <a:noFill/>
                          </a:ln>
                          <a:solidFill>
                            <a:schemeClr val="tx1"/>
                          </a:solidFill>
                          <a:effectLst/>
                          <a:latin typeface="Sharp Sans"/>
                          <a:ea typeface="SimSun" pitchFamily="2" charset="-122"/>
                          <a:cs typeface="Arial" pitchFamily="34" charset="0"/>
                        </a:rPr>
                        <a:t>Decisão Arbitragem Obrigatória</a:t>
                      </a: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spc="0" normalizeH="0" baseline="0" dirty="0">
                          <a:ln>
                            <a:noFill/>
                          </a:ln>
                          <a:solidFill>
                            <a:schemeClr val="tx1"/>
                          </a:solidFill>
                          <a:effectLst/>
                          <a:uFillTx/>
                          <a:latin typeface="Sharp Sans"/>
                          <a:ea typeface="SimSun" pitchFamily="2" charset="-122"/>
                          <a:cs typeface="Arial" pitchFamily="34" charset="0"/>
                          <a:sym typeface="Sharp Sans Semibold"/>
                        </a:rPr>
                        <a:t>Arbitration</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normalizeH="0" baseline="0" dirty="0">
                          <a:ln>
                            <a:noFill/>
                          </a:ln>
                          <a:solidFill>
                            <a:schemeClr val="tx1"/>
                          </a:solidFill>
                          <a:effectLst/>
                          <a:latin typeface="Sharp Sans"/>
                          <a:ea typeface="SimSun" pitchFamily="2" charset="-122"/>
                          <a:cs typeface="Arial" pitchFamily="34" charset="0"/>
                        </a:rPr>
                        <a:t>Arbitration Court</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altLang="zh-CN" sz="1400" b="0" i="0" u="none" strike="noStrike" cap="none" spc="0" normalizeH="0" baseline="0" dirty="0">
                          <a:ln>
                            <a:noFill/>
                          </a:ln>
                          <a:solidFill>
                            <a:schemeClr val="tx1"/>
                          </a:solidFill>
                          <a:effectLst/>
                          <a:uFillTx/>
                          <a:latin typeface="Sharp Sans"/>
                          <a:ea typeface="SimSun" pitchFamily="2" charset="-122"/>
                          <a:cs typeface="Arial" pitchFamily="34" charset="0"/>
                          <a:sym typeface="Sharp Sans Semibold"/>
                        </a:rPr>
                        <a:t>Any premisse or company/firm or worker</a:t>
                      </a:r>
                    </a:p>
                  </a:txBody>
                  <a:tcPr marL="91435" marR="91435" marT="45683" marB="45683" anchor="ct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21102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304800"/>
            <a:ext cx="10972800" cy="647700"/>
          </a:xfrm>
        </p:spPr>
        <p:txBody>
          <a:bodyPr>
            <a:noAutofit/>
          </a:bodyPr>
          <a:lstStyle/>
          <a:p>
            <a:pPr eaLnBrk="1" hangingPunct="1">
              <a:spcBef>
                <a:spcPct val="50000"/>
              </a:spcBef>
              <a:buClrTx/>
              <a:buSzTx/>
              <a:buFontTx/>
              <a:buNone/>
            </a:pPr>
            <a:r>
              <a:rPr lang="pt-PT" altLang="pt-PT" sz="3600" dirty="0">
                <a:solidFill>
                  <a:schemeClr val="tx1">
                    <a:lumMod val="50000"/>
                  </a:schemeClr>
                </a:solidFill>
                <a:cs typeface="Times New Roman" panose="02020603050405020304" pitchFamily="18" charset="0"/>
              </a:rPr>
              <a:t>Models of industrial relations (Visser, Eurofound)</a:t>
            </a:r>
            <a:endParaRPr lang="en-US" altLang="pt-PT" sz="3600" dirty="0">
              <a:solidFill>
                <a:schemeClr val="tx1">
                  <a:lumMod val="50000"/>
                </a:schemeClr>
              </a:solidFill>
              <a:cs typeface="Times New Roman" panose="02020603050405020304" pitchFamily="18" charset="0"/>
            </a:endParaRPr>
          </a:p>
        </p:txBody>
      </p:sp>
      <p:pic>
        <p:nvPicPr>
          <p:cNvPr id="6" name="Imagem 3" descr="Uma imagem com mesa&#10;&#10;Descrição gerada automaticamente">
            <a:extLst>
              <a:ext uri="{FF2B5EF4-FFF2-40B4-BE49-F238E27FC236}">
                <a16:creationId xmlns:a16="http://schemas.microsoft.com/office/drawing/2014/main" id="{6F190C22-B4D4-14AE-C234-6E8C795F8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72" y="1295400"/>
            <a:ext cx="979061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9">
            <a:extLst>
              <a:ext uri="{FF2B5EF4-FFF2-40B4-BE49-F238E27FC236}">
                <a16:creationId xmlns:a16="http://schemas.microsoft.com/office/drawing/2014/main" id="{B0C312B6-12CC-7A96-D902-DDF2993B9A59}"/>
              </a:ext>
            </a:extLst>
          </p:cNvPr>
          <p:cNvSpPr txBox="1">
            <a:spLocks noChangeArrowheads="1"/>
          </p:cNvSpPr>
          <p:nvPr/>
        </p:nvSpPr>
        <p:spPr bwMode="auto">
          <a:xfrm>
            <a:off x="1219200" y="5657790"/>
            <a:ext cx="754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pt-PT" sz="2000" dirty="0">
                <a:latin typeface="Sharp Sans"/>
              </a:rPr>
              <a:t>Source: Eurofound (2017), Table 4.</a:t>
            </a:r>
          </a:p>
        </p:txBody>
      </p:sp>
    </p:spTree>
    <p:extLst>
      <p:ext uri="{BB962C8B-B14F-4D97-AF65-F5344CB8AC3E}">
        <p14:creationId xmlns:p14="http://schemas.microsoft.com/office/powerpoint/2010/main" val="178594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Industrial relations: a definition</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828800"/>
            <a:ext cx="11207750" cy="4423458"/>
          </a:xfrm>
        </p:spPr>
        <p:txBody>
          <a:bodyPr>
            <a:normAutofit fontScale="92500" lnSpcReduction="20000"/>
          </a:bodyPr>
          <a:lstStyle/>
          <a:p>
            <a:pPr marL="0" indent="0">
              <a:buNone/>
            </a:pPr>
            <a:r>
              <a:rPr lang="en-GB" altLang="pt-PT" sz="2800" dirty="0"/>
              <a:t>	“</a:t>
            </a:r>
            <a:r>
              <a:rPr lang="en-GB" altLang="pt-PT" sz="2800" i="1" dirty="0"/>
              <a:t>Industrial Relations deal with either the relationship between the state 	and employers and workers organizations or the relation between the 	occupational organizations themselves.</a:t>
            </a:r>
            <a:r>
              <a:rPr lang="en-GB" altLang="pt-PT" sz="2800" dirty="0"/>
              <a:t>” Int. Labour Organization (ILO)</a:t>
            </a:r>
            <a:endParaRPr lang="pt-BR" altLang="pt-PT" sz="2800" dirty="0"/>
          </a:p>
          <a:p>
            <a:pPr marL="0" indent="0">
              <a:buNone/>
            </a:pPr>
            <a:r>
              <a:rPr lang="en-GB" altLang="pt-PT" sz="2800" dirty="0"/>
              <a:t>web of institutionalised relationships between employees and their representatives (trade unions), employers and their representatives (employers’ association), and the state. The relations exist on different levels (national, sector, enterprise) and between different actors. </a:t>
            </a:r>
            <a:r>
              <a:rPr lang="pt-BR" altLang="pt-PT" sz="2800" dirty="0"/>
              <a:t> Industrial relations aim to establish rules that will be applied to:</a:t>
            </a:r>
          </a:p>
          <a:p>
            <a:r>
              <a:rPr lang="pt-BR" altLang="pt-PT" sz="2800" dirty="0"/>
              <a:t>Sectors of activity</a:t>
            </a:r>
          </a:p>
          <a:p>
            <a:r>
              <a:rPr lang="pt-BR" altLang="pt-PT" sz="2800" dirty="0"/>
              <a:t>Firms and employers</a:t>
            </a:r>
          </a:p>
          <a:p>
            <a:r>
              <a:rPr lang="pt-BR" altLang="pt-PT" sz="2800" dirty="0"/>
              <a:t>One single firm/employer</a:t>
            </a:r>
          </a:p>
        </p:txBody>
      </p:sp>
    </p:spTree>
    <p:extLst>
      <p:ext uri="{BB962C8B-B14F-4D97-AF65-F5344CB8AC3E}">
        <p14:creationId xmlns:p14="http://schemas.microsoft.com/office/powerpoint/2010/main" val="2126050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Unionization rates across EU</a:t>
            </a:r>
          </a:p>
        </p:txBody>
      </p:sp>
      <p:pic>
        <p:nvPicPr>
          <p:cNvPr id="7" name="Picture 6">
            <a:extLst>
              <a:ext uri="{FF2B5EF4-FFF2-40B4-BE49-F238E27FC236}">
                <a16:creationId xmlns:a16="http://schemas.microsoft.com/office/drawing/2014/main" id="{5DEF1BB0-810E-44A5-B78C-3E5FDB803096}"/>
              </a:ext>
            </a:extLst>
          </p:cNvPr>
          <p:cNvPicPr>
            <a:picLocks noChangeAspect="1"/>
          </p:cNvPicPr>
          <p:nvPr/>
        </p:nvPicPr>
        <p:blipFill>
          <a:blip r:embed="rId3"/>
          <a:stretch>
            <a:fillRect/>
          </a:stretch>
        </p:blipFill>
        <p:spPr>
          <a:xfrm>
            <a:off x="1138003" y="1075976"/>
            <a:ext cx="9915994" cy="4706047"/>
          </a:xfrm>
          <a:prstGeom prst="rect">
            <a:avLst/>
          </a:prstGeom>
        </p:spPr>
      </p:pic>
      <p:sp>
        <p:nvSpPr>
          <p:cNvPr id="8" name="CaixaDeTexto 5">
            <a:extLst>
              <a:ext uri="{FF2B5EF4-FFF2-40B4-BE49-F238E27FC236}">
                <a16:creationId xmlns:a16="http://schemas.microsoft.com/office/drawing/2014/main" id="{A8FB6D47-E6FD-4926-BF65-EF2DBF8CB181}"/>
              </a:ext>
            </a:extLst>
          </p:cNvPr>
          <p:cNvSpPr txBox="1">
            <a:spLocks noChangeArrowheads="1"/>
          </p:cNvSpPr>
          <p:nvPr/>
        </p:nvSpPr>
        <p:spPr bwMode="auto">
          <a:xfrm>
            <a:off x="4800600" y="5747811"/>
            <a:ext cx="62533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r">
              <a:spcBef>
                <a:spcPct val="0"/>
              </a:spcBef>
              <a:buClrTx/>
              <a:buSzTx/>
              <a:buFontTx/>
              <a:buNone/>
            </a:pPr>
            <a:r>
              <a:rPr lang="pt-PT" altLang="pt-PT" sz="1200" dirty="0">
                <a:latin typeface="Sharp Sans"/>
              </a:rPr>
              <a:t>Source: OECD Trade Union Dataset. Data for 2018 refers to that year or latest available year.</a:t>
            </a:r>
          </a:p>
        </p:txBody>
      </p:sp>
      <p:sp>
        <p:nvSpPr>
          <p:cNvPr id="5" name="Rectangle 114">
            <a:extLst>
              <a:ext uri="{FF2B5EF4-FFF2-40B4-BE49-F238E27FC236}">
                <a16:creationId xmlns:a16="http://schemas.microsoft.com/office/drawing/2014/main" id="{1C47EE58-25D6-4E08-B024-36997236508E}"/>
              </a:ext>
            </a:extLst>
          </p:cNvPr>
          <p:cNvSpPr>
            <a:spLocks noChangeArrowheads="1"/>
          </p:cNvSpPr>
          <p:nvPr/>
        </p:nvSpPr>
        <p:spPr bwMode="auto">
          <a:xfrm>
            <a:off x="1295400" y="732079"/>
            <a:ext cx="922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None/>
            </a:pPr>
            <a:r>
              <a:rPr lang="en-GB" altLang="pt-PT" sz="1800" dirty="0">
                <a:solidFill>
                  <a:schemeClr val="bg2">
                    <a:lumMod val="10000"/>
                  </a:schemeClr>
                </a:solidFill>
                <a:latin typeface="Arial" panose="020B0604020202020204" pitchFamily="34" charset="0"/>
                <a:cs typeface="Times New Roman" panose="02020603050405020304" pitchFamily="18" charset="0"/>
              </a:rPr>
              <a:t>Percent of unionized employees, per country (1998 and 2018)</a:t>
            </a:r>
            <a:endParaRPr lang="en-GB" altLang="pt-PT" sz="1800" dirty="0">
              <a:solidFill>
                <a:schemeClr val="bg2">
                  <a:lumMod val="10000"/>
                </a:schemeClr>
              </a:solidFill>
              <a:latin typeface="Arial" panose="020B0604020202020204" pitchFamily="34" charset="0"/>
            </a:endParaRPr>
          </a:p>
        </p:txBody>
      </p:sp>
    </p:spTree>
    <p:extLst>
      <p:ext uri="{BB962C8B-B14F-4D97-AF65-F5344CB8AC3E}">
        <p14:creationId xmlns:p14="http://schemas.microsoft.com/office/powerpoint/2010/main" val="3119130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Think, pair, share: causes for decline in unionization rates</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371600"/>
            <a:ext cx="11207750" cy="4880658"/>
          </a:xfrm>
        </p:spPr>
        <p:txBody>
          <a:bodyPr>
            <a:normAutofit/>
          </a:bodyPr>
          <a:lstStyle/>
          <a:p>
            <a:r>
              <a:rPr lang="pt-BR" altLang="pt-PT" dirty="0"/>
              <a:t>Looking at the previous figure, think of reasons for the decline in unionization (3 minutes)</a:t>
            </a:r>
          </a:p>
          <a:p>
            <a:pPr marL="0" indent="0">
              <a:buNone/>
            </a:pPr>
            <a:r>
              <a:rPr lang="pt-BR" altLang="pt-PT" dirty="0"/>
              <a:t>Hint: some are connected with other points we discussed in the programme of Sociology of Work</a:t>
            </a:r>
          </a:p>
          <a:p>
            <a:r>
              <a:rPr lang="pt-BR" altLang="pt-PT" dirty="0"/>
              <a:t>Pair with your neighbour and exchange views (3 minutes)</a:t>
            </a:r>
          </a:p>
          <a:p>
            <a:r>
              <a:rPr lang="pt-BR" altLang="pt-PT" dirty="0"/>
              <a:t>Share them with the class</a:t>
            </a:r>
          </a:p>
        </p:txBody>
      </p:sp>
    </p:spTree>
    <p:extLst>
      <p:ext uri="{BB962C8B-B14F-4D97-AF65-F5344CB8AC3E}">
        <p14:creationId xmlns:p14="http://schemas.microsoft.com/office/powerpoint/2010/main" val="203359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Causes for the decline of unionization rates</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371600"/>
            <a:ext cx="11207750" cy="4880658"/>
          </a:xfrm>
        </p:spPr>
        <p:txBody>
          <a:bodyPr>
            <a:normAutofit/>
          </a:bodyPr>
          <a:lstStyle/>
          <a:p>
            <a:r>
              <a:rPr lang="pt-BR" altLang="pt-PT" dirty="0"/>
              <a:t>Changing nature of work:</a:t>
            </a:r>
          </a:p>
          <a:p>
            <a:pPr lvl="1"/>
            <a:r>
              <a:rPr lang="pt-BR" altLang="pt-PT" dirty="0"/>
              <a:t>Service vs industrialization; </a:t>
            </a:r>
          </a:p>
          <a:p>
            <a:pPr lvl="1"/>
            <a:r>
              <a:rPr lang="pt-BR" altLang="pt-PT" dirty="0"/>
              <a:t>Atypical forms of work: individualization of working relations, self-employed</a:t>
            </a:r>
          </a:p>
          <a:p>
            <a:r>
              <a:rPr lang="pt-BR" altLang="pt-PT" dirty="0"/>
              <a:t>De-regulation of the labour market: e.g. </a:t>
            </a:r>
            <a:r>
              <a:rPr lang="pt-BR" altLang="pt-PT" i="1" dirty="0"/>
              <a:t>troika </a:t>
            </a:r>
            <a:r>
              <a:rPr lang="pt-BR" altLang="pt-PT" dirty="0"/>
              <a:t>interventions and austerity</a:t>
            </a:r>
          </a:p>
          <a:p>
            <a:r>
              <a:rPr lang="pt-BR" altLang="pt-PT" dirty="0"/>
              <a:t>Dealing with a more diverse workforce</a:t>
            </a:r>
          </a:p>
          <a:p>
            <a:r>
              <a:rPr lang="pt-BR" altLang="pt-PT" dirty="0"/>
              <a:t>Higher unemployment limited mobilization</a:t>
            </a:r>
          </a:p>
        </p:txBody>
      </p:sp>
    </p:spTree>
    <p:extLst>
      <p:ext uri="{BB962C8B-B14F-4D97-AF65-F5344CB8AC3E}">
        <p14:creationId xmlns:p14="http://schemas.microsoft.com/office/powerpoint/2010/main" val="2807239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57200"/>
            <a:ext cx="10972800" cy="647700"/>
          </a:xfrm>
        </p:spPr>
        <p:txBody>
          <a:bodyPr>
            <a:noAutofit/>
          </a:bodyPr>
          <a:lstStyle/>
          <a:p>
            <a:pPr>
              <a:spcBef>
                <a:spcPct val="50000"/>
              </a:spcBef>
            </a:pPr>
            <a:r>
              <a:rPr lang="pt-PT" altLang="pt-PT" sz="3600" dirty="0">
                <a:solidFill>
                  <a:schemeClr val="bg2">
                    <a:lumMod val="10000"/>
                  </a:schemeClr>
                </a:solidFill>
                <a:cs typeface="Times New Roman" panose="02020603050405020304" pitchFamily="18" charset="0"/>
              </a:rPr>
              <a:t>Negotiation strategies</a:t>
            </a:r>
            <a:endParaRPr lang="en-US" altLang="pt-PT" sz="3600" b="1" dirty="0">
              <a:solidFill>
                <a:schemeClr val="bg2">
                  <a:lumMod val="10000"/>
                </a:schemeClr>
              </a:solidFill>
              <a:cs typeface="Times New Roman" panose="02020603050405020304" pitchFamily="18" charset="0"/>
            </a:endParaRPr>
          </a:p>
        </p:txBody>
      </p:sp>
      <p:grpSp>
        <p:nvGrpSpPr>
          <p:cNvPr id="6" name="Diagrama 1">
            <a:extLst>
              <a:ext uri="{FF2B5EF4-FFF2-40B4-BE49-F238E27FC236}">
                <a16:creationId xmlns:a16="http://schemas.microsoft.com/office/drawing/2014/main" id="{93DA520C-3E9A-AEE4-FCCD-6989B8B23A2C}"/>
              </a:ext>
            </a:extLst>
          </p:cNvPr>
          <p:cNvGrpSpPr>
            <a:grpSpLocks/>
          </p:cNvGrpSpPr>
          <p:nvPr/>
        </p:nvGrpSpPr>
        <p:grpSpPr bwMode="auto">
          <a:xfrm>
            <a:off x="2659062" y="1104900"/>
            <a:ext cx="6873875" cy="4035426"/>
            <a:chOff x="0" y="0"/>
            <a:chExt cx="6406649" cy="4971277"/>
          </a:xfrm>
        </p:grpSpPr>
        <p:grpSp>
          <p:nvGrpSpPr>
            <p:cNvPr id="7" name="Groupe">
              <a:extLst>
                <a:ext uri="{FF2B5EF4-FFF2-40B4-BE49-F238E27FC236}">
                  <a16:creationId xmlns:a16="http://schemas.microsoft.com/office/drawing/2014/main" id="{17188B60-53DD-8615-07F9-78EE058C605E}"/>
                </a:ext>
              </a:extLst>
            </p:cNvPr>
            <p:cNvGrpSpPr>
              <a:grpSpLocks/>
            </p:cNvGrpSpPr>
            <p:nvPr/>
          </p:nvGrpSpPr>
          <p:grpSpPr bwMode="auto">
            <a:xfrm>
              <a:off x="576335" y="3542598"/>
              <a:ext cx="2282250" cy="1417040"/>
              <a:chOff x="-3533074" y="0"/>
              <a:chExt cx="2282248" cy="1417039"/>
            </a:xfrm>
          </p:grpSpPr>
          <p:sp>
            <p:nvSpPr>
              <p:cNvPr id="25" name="Rectangle aux angles arrondis">
                <a:extLst>
                  <a:ext uri="{FF2B5EF4-FFF2-40B4-BE49-F238E27FC236}">
                    <a16:creationId xmlns:a16="http://schemas.microsoft.com/office/drawing/2014/main" id="{21C3C1C7-FEB9-EC7B-3EF8-74257521A690}"/>
                  </a:ext>
                </a:extLst>
              </p:cNvPr>
              <p:cNvSpPr>
                <a:spLocks noChangeArrowheads="1"/>
              </p:cNvSpPr>
              <p:nvPr/>
            </p:nvSpPr>
            <p:spPr bwMode="auto">
              <a:xfrm>
                <a:off x="-3518088" y="0"/>
                <a:ext cx="2267262" cy="1417039"/>
              </a:xfrm>
              <a:prstGeom prst="roundRect">
                <a:avLst>
                  <a:gd name="adj" fmla="val 10000"/>
                </a:avLst>
              </a:prstGeom>
              <a:solidFill>
                <a:srgbClr val="FFFFFF">
                  <a:alpha val="90195"/>
                </a:srgbClr>
              </a:solidFill>
              <a:ln w="12700">
                <a:solidFill>
                  <a:srgbClr val="C00000"/>
                </a:solidFill>
                <a:miter lim="800000"/>
                <a:headEnd/>
                <a:tailEnd/>
              </a:ln>
            </p:spPr>
            <p:txBody>
              <a:bodyPr lIns="34289" tIns="34289" rIns="34289" bIns="34289" anchor="ctr"/>
              <a:lstStyle>
                <a:lvl1pPr defTabSz="600075">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defTabSz="600075">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defTabSz="600075">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defTabSz="600075">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defTabSz="600075">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90000"/>
                  </a:lnSpc>
                  <a:spcBef>
                    <a:spcPts val="525"/>
                  </a:spcBef>
                  <a:buClrTx/>
                  <a:buSzTx/>
                  <a:buFontTx/>
                  <a:buNone/>
                </a:pPr>
                <a:endParaRPr lang="en-US" altLang="en-US" sz="1500" dirty="0">
                  <a:solidFill>
                    <a:srgbClr val="000000"/>
                  </a:solidFill>
                  <a:latin typeface="Sharp Sans"/>
                </a:endParaRPr>
              </a:p>
            </p:txBody>
          </p:sp>
          <p:sp>
            <p:nvSpPr>
              <p:cNvPr id="26" name="Les négociateurs sont préoccupés avec leurs résultats et non avec les objectifs communs">
                <a:extLst>
                  <a:ext uri="{FF2B5EF4-FFF2-40B4-BE49-F238E27FC236}">
                    <a16:creationId xmlns:a16="http://schemas.microsoft.com/office/drawing/2014/main" id="{A2DD18F2-708E-EF8C-50B6-F0EE615FD08E}"/>
                  </a:ext>
                </a:extLst>
              </p:cNvPr>
              <p:cNvSpPr>
                <a:spLocks/>
              </p:cNvSpPr>
              <p:nvPr/>
            </p:nvSpPr>
            <p:spPr bwMode="auto">
              <a:xfrm>
                <a:off x="-3533074" y="88396"/>
                <a:ext cx="2267262" cy="1322292"/>
              </a:xfrm>
              <a:custGeom>
                <a:avLst/>
                <a:gdLst>
                  <a:gd name="T0" fmla="*/ 2147483646 w 21600"/>
                  <a:gd name="T1" fmla="*/ 533085 h 1066169"/>
                  <a:gd name="T2" fmla="*/ 2147483646 w 21600"/>
                  <a:gd name="T3" fmla="*/ 533085 h 1066169"/>
                  <a:gd name="T4" fmla="*/ 2147483646 w 21600"/>
                  <a:gd name="T5" fmla="*/ 533085 h 1066169"/>
                  <a:gd name="T6" fmla="*/ 2147483646 w 21600"/>
                  <a:gd name="T7" fmla="*/ 533085 h 1066169"/>
                  <a:gd name="T8" fmla="*/ 0 60000 65536"/>
                  <a:gd name="T9" fmla="*/ 5898240 60000 65536"/>
                  <a:gd name="T10" fmla="*/ 11796480 60000 65536"/>
                  <a:gd name="T11" fmla="*/ 17694720 60000 65536"/>
                  <a:gd name="T12" fmla="*/ 0 w 21600"/>
                  <a:gd name="T13" fmla="*/ 0 h 1066169"/>
                  <a:gd name="T14" fmla="*/ 21600 w 21600"/>
                  <a:gd name="T15" fmla="*/ 1066169 h 1066169"/>
                </a:gdLst>
                <a:ahLst/>
                <a:cxnLst>
                  <a:cxn ang="T8">
                    <a:pos x="T0" y="T1"/>
                  </a:cxn>
                  <a:cxn ang="T9">
                    <a:pos x="T2" y="T3"/>
                  </a:cxn>
                  <a:cxn ang="T10">
                    <a:pos x="T4" y="T5"/>
                  </a:cxn>
                  <a:cxn ang="T11">
                    <a:pos x="T6" y="T7"/>
                  </a:cxn>
                </a:cxnLst>
                <a:rect l="T12" t="T13" r="T14" b="T15"/>
                <a:pathLst>
                  <a:path w="21600" h="1066169" extrusionOk="0">
                    <a:moveTo>
                      <a:pt x="0" y="0"/>
                    </a:move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7144" tIns="17144" rIns="17144" bIns="17144" anchor="ctr">
                <a:spAutoFit/>
              </a:bodyPr>
              <a:lstStyle>
                <a:lvl1pPr defTabSz="8001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defTabSz="80010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defTabSz="8001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defTabSz="8001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defTabSz="8001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90000"/>
                  </a:lnSpc>
                  <a:spcBef>
                    <a:spcPts val="700"/>
                  </a:spcBef>
                  <a:buClrTx/>
                  <a:buSzTx/>
                  <a:buFontTx/>
                  <a:buNone/>
                </a:pPr>
                <a:r>
                  <a:rPr lang="pt-PT" altLang="en-US" sz="1500" dirty="0">
                    <a:solidFill>
                      <a:srgbClr val="000000"/>
                    </a:solidFill>
                    <a:latin typeface="Sharp Sans"/>
                  </a:rPr>
                  <a:t>The negotiators are worried about their results and not concerned with common objectives; distribution of value</a:t>
                </a:r>
                <a:endParaRPr lang="en-US" altLang="en-US" sz="1500" dirty="0">
                  <a:solidFill>
                    <a:srgbClr val="000000"/>
                  </a:solidFill>
                  <a:latin typeface="Sharp Sans"/>
                </a:endParaRPr>
              </a:p>
            </p:txBody>
          </p:sp>
        </p:grpSp>
        <p:grpSp>
          <p:nvGrpSpPr>
            <p:cNvPr id="8" name="Groupe">
              <a:extLst>
                <a:ext uri="{FF2B5EF4-FFF2-40B4-BE49-F238E27FC236}">
                  <a16:creationId xmlns:a16="http://schemas.microsoft.com/office/drawing/2014/main" id="{3951F232-D6D9-FF24-3D48-194901BFE8CB}"/>
                </a:ext>
              </a:extLst>
            </p:cNvPr>
            <p:cNvGrpSpPr>
              <a:grpSpLocks/>
            </p:cNvGrpSpPr>
            <p:nvPr/>
          </p:nvGrpSpPr>
          <p:grpSpPr bwMode="auto">
            <a:xfrm>
              <a:off x="0" y="0"/>
              <a:ext cx="2834079" cy="1417040"/>
              <a:chOff x="0" y="0"/>
              <a:chExt cx="2834078" cy="1417039"/>
            </a:xfrm>
          </p:grpSpPr>
          <p:sp>
            <p:nvSpPr>
              <p:cNvPr id="23" name="Rectangle aux angles arrondis">
                <a:extLst>
                  <a:ext uri="{FF2B5EF4-FFF2-40B4-BE49-F238E27FC236}">
                    <a16:creationId xmlns:a16="http://schemas.microsoft.com/office/drawing/2014/main" id="{14CC30DD-845D-9B60-4374-7B884EFA5F9C}"/>
                  </a:ext>
                </a:extLst>
              </p:cNvPr>
              <p:cNvSpPr>
                <a:spLocks noChangeArrowheads="1"/>
              </p:cNvSpPr>
              <p:nvPr/>
            </p:nvSpPr>
            <p:spPr bwMode="auto">
              <a:xfrm>
                <a:off x="0" y="0"/>
                <a:ext cx="2834078" cy="1417039"/>
              </a:xfrm>
              <a:prstGeom prst="roundRect">
                <a:avLst>
                  <a:gd name="adj" fmla="val 10000"/>
                </a:avLst>
              </a:prstGeom>
              <a:solidFill>
                <a:srgbClr val="C00000"/>
              </a:solidFill>
              <a:ln w="12700">
                <a:solidFill>
                  <a:srgbClr val="FFFFFF"/>
                </a:solidFill>
                <a:miter lim="800000"/>
                <a:headEnd/>
                <a:tailEnd/>
              </a:ln>
            </p:spPr>
            <p:txBody>
              <a:bodyPr lIns="34289" tIns="34289" rIns="34289" bIns="34289" anchor="ctr"/>
              <a:lstStyle>
                <a:lvl1pPr defTabSz="12001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defTabSz="12001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defTabSz="120015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defTabSz="120015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defTabSz="120015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120015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120015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120015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120015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90000"/>
                  </a:lnSpc>
                  <a:spcBef>
                    <a:spcPts val="525"/>
                  </a:spcBef>
                  <a:buClrTx/>
                  <a:buSzTx/>
                  <a:buFontTx/>
                  <a:buNone/>
                </a:pPr>
                <a:endParaRPr lang="en-US" altLang="en-US" sz="1500" dirty="0">
                  <a:solidFill>
                    <a:srgbClr val="FFFFFF"/>
                  </a:solidFill>
                  <a:latin typeface="Sharp Sans"/>
                </a:endParaRPr>
              </a:p>
            </p:txBody>
          </p:sp>
          <p:sp>
            <p:nvSpPr>
              <p:cNvPr id="24" name="INTÉGRATIVE">
                <a:extLst>
                  <a:ext uri="{FF2B5EF4-FFF2-40B4-BE49-F238E27FC236}">
                    <a16:creationId xmlns:a16="http://schemas.microsoft.com/office/drawing/2014/main" id="{927B038B-8028-BCE6-5B8B-01EB06C22ECD}"/>
                  </a:ext>
                </a:extLst>
              </p:cNvPr>
              <p:cNvSpPr>
                <a:spLocks/>
              </p:cNvSpPr>
              <p:nvPr/>
            </p:nvSpPr>
            <p:spPr bwMode="auto">
              <a:xfrm>
                <a:off x="0" y="435531"/>
                <a:ext cx="2834078" cy="545977"/>
              </a:xfrm>
              <a:custGeom>
                <a:avLst/>
                <a:gdLst>
                  <a:gd name="T0" fmla="*/ 2147483646 w 21600"/>
                  <a:gd name="T1" fmla="*/ 503232 h 1006463"/>
                  <a:gd name="T2" fmla="*/ 2147483646 w 21600"/>
                  <a:gd name="T3" fmla="*/ 503232 h 1006463"/>
                  <a:gd name="T4" fmla="*/ 2147483646 w 21600"/>
                  <a:gd name="T5" fmla="*/ 503232 h 1006463"/>
                  <a:gd name="T6" fmla="*/ 2147483646 w 21600"/>
                  <a:gd name="T7" fmla="*/ 503232 h 1006463"/>
                  <a:gd name="T8" fmla="*/ 0 60000 65536"/>
                  <a:gd name="T9" fmla="*/ 5898240 60000 65536"/>
                  <a:gd name="T10" fmla="*/ 11796480 60000 65536"/>
                  <a:gd name="T11" fmla="*/ 17694720 60000 65536"/>
                  <a:gd name="T12" fmla="*/ 0 w 21600"/>
                  <a:gd name="T13" fmla="*/ 0 h 1006463"/>
                  <a:gd name="T14" fmla="*/ 21600 w 21600"/>
                  <a:gd name="T15" fmla="*/ 1006463 h 1006463"/>
                </a:gdLst>
                <a:ahLst/>
                <a:cxnLst>
                  <a:cxn ang="T8">
                    <a:pos x="T0" y="T1"/>
                  </a:cxn>
                  <a:cxn ang="T9">
                    <a:pos x="T2" y="T3"/>
                  </a:cxn>
                  <a:cxn ang="T10">
                    <a:pos x="T4" y="T5"/>
                  </a:cxn>
                  <a:cxn ang="T11">
                    <a:pos x="T6" y="T7"/>
                  </a:cxn>
                </a:cxnLst>
                <a:rect l="T12" t="T13" r="T14" b="T15"/>
                <a:pathLst>
                  <a:path w="21600" h="1006463" extrusionOk="0">
                    <a:moveTo>
                      <a:pt x="0" y="0"/>
                    </a:moveTo>
                    <a:lnTo>
                      <a:pt x="21600" y="0"/>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4289" tIns="34289" rIns="34289" bIns="34289" anchor="ctr">
                <a:spAutoFit/>
              </a:bodyPr>
              <a:lstStyle>
                <a:lvl1pPr defTabSz="1600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defTabSz="160020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defTabSz="16002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defTabSz="16002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defTabSz="16002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1600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1600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1600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1600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90000"/>
                  </a:lnSpc>
                  <a:spcBef>
                    <a:spcPts val="1500"/>
                  </a:spcBef>
                  <a:buClrTx/>
                  <a:buSzTx/>
                  <a:buFontTx/>
                  <a:buNone/>
                </a:pPr>
                <a:r>
                  <a:rPr lang="pt-PT" altLang="en-US" sz="2700" dirty="0">
                    <a:solidFill>
                      <a:srgbClr val="FFFFFF"/>
                    </a:solidFill>
                    <a:latin typeface="Sharp Sans"/>
                  </a:rPr>
                  <a:t>Distributive</a:t>
                </a:r>
                <a:endParaRPr lang="en-US" altLang="en-US" sz="2700" dirty="0">
                  <a:solidFill>
                    <a:srgbClr val="FFFFFF"/>
                  </a:solidFill>
                  <a:latin typeface="Sharp Sans"/>
                </a:endParaRPr>
              </a:p>
            </p:txBody>
          </p:sp>
        </p:grpSp>
        <p:grpSp>
          <p:nvGrpSpPr>
            <p:cNvPr id="9" name="Groupe">
              <a:extLst>
                <a:ext uri="{FF2B5EF4-FFF2-40B4-BE49-F238E27FC236}">
                  <a16:creationId xmlns:a16="http://schemas.microsoft.com/office/drawing/2014/main" id="{61AACCF0-5DBD-F80F-08BE-E995A6F0FB6B}"/>
                </a:ext>
              </a:extLst>
            </p:cNvPr>
            <p:cNvGrpSpPr>
              <a:grpSpLocks/>
            </p:cNvGrpSpPr>
            <p:nvPr/>
          </p:nvGrpSpPr>
          <p:grpSpPr bwMode="auto">
            <a:xfrm>
              <a:off x="566815" y="1771299"/>
              <a:ext cx="2267264" cy="1417040"/>
              <a:chOff x="0" y="0"/>
              <a:chExt cx="2267262" cy="1417039"/>
            </a:xfrm>
          </p:grpSpPr>
          <p:sp>
            <p:nvSpPr>
              <p:cNvPr id="21" name="Rectangle aux angles arrondis">
                <a:extLst>
                  <a:ext uri="{FF2B5EF4-FFF2-40B4-BE49-F238E27FC236}">
                    <a16:creationId xmlns:a16="http://schemas.microsoft.com/office/drawing/2014/main" id="{B6829691-645A-BD18-A3A1-8D6E767D0034}"/>
                  </a:ext>
                </a:extLst>
              </p:cNvPr>
              <p:cNvSpPr>
                <a:spLocks noChangeArrowheads="1"/>
              </p:cNvSpPr>
              <p:nvPr/>
            </p:nvSpPr>
            <p:spPr bwMode="auto">
              <a:xfrm>
                <a:off x="0" y="0"/>
                <a:ext cx="2267262" cy="1417039"/>
              </a:xfrm>
              <a:prstGeom prst="roundRect">
                <a:avLst>
                  <a:gd name="adj" fmla="val 10000"/>
                </a:avLst>
              </a:prstGeom>
              <a:solidFill>
                <a:srgbClr val="FFFFFF">
                  <a:alpha val="90195"/>
                </a:srgbClr>
              </a:solidFill>
              <a:ln w="12700">
                <a:solidFill>
                  <a:srgbClr val="C00000"/>
                </a:solidFill>
                <a:miter lim="800000"/>
                <a:headEnd/>
                <a:tailEnd/>
              </a:ln>
            </p:spPr>
            <p:txBody>
              <a:bodyPr lIns="34289" tIns="34289" rIns="34289" bIns="34289" anchor="ctr"/>
              <a:lstStyle>
                <a:lvl1pPr defTabSz="600075">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defTabSz="600075">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defTabSz="600075">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defTabSz="600075">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defTabSz="600075">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90000"/>
                  </a:lnSpc>
                  <a:spcBef>
                    <a:spcPts val="525"/>
                  </a:spcBef>
                  <a:buClrTx/>
                  <a:buSzTx/>
                  <a:buFontTx/>
                  <a:buNone/>
                </a:pPr>
                <a:endParaRPr lang="en-US" altLang="en-US" sz="1500" dirty="0">
                  <a:solidFill>
                    <a:srgbClr val="000000"/>
                  </a:solidFill>
                  <a:latin typeface="Sharp Sans"/>
                </a:endParaRPr>
              </a:p>
            </p:txBody>
          </p:sp>
          <p:sp>
            <p:nvSpPr>
              <p:cNvPr id="22" name="Win-win, coopération collaboration résolution des problèmes,  non-zéro-sum">
                <a:extLst>
                  <a:ext uri="{FF2B5EF4-FFF2-40B4-BE49-F238E27FC236}">
                    <a16:creationId xmlns:a16="http://schemas.microsoft.com/office/drawing/2014/main" id="{96DB3B3A-1278-FA05-B1E7-7086A57388D2}"/>
                  </a:ext>
                </a:extLst>
              </p:cNvPr>
              <p:cNvSpPr>
                <a:spLocks/>
              </p:cNvSpPr>
              <p:nvPr/>
            </p:nvSpPr>
            <p:spPr bwMode="auto">
              <a:xfrm>
                <a:off x="0" y="516575"/>
                <a:ext cx="2267262" cy="383890"/>
              </a:xfrm>
              <a:custGeom>
                <a:avLst/>
                <a:gdLst>
                  <a:gd name="T0" fmla="*/ 2147483646 w 21600"/>
                  <a:gd name="T1" fmla="*/ 149263 h 298525"/>
                  <a:gd name="T2" fmla="*/ 2147483646 w 21600"/>
                  <a:gd name="T3" fmla="*/ 149263 h 298525"/>
                  <a:gd name="T4" fmla="*/ 2147483646 w 21600"/>
                  <a:gd name="T5" fmla="*/ 149263 h 298525"/>
                  <a:gd name="T6" fmla="*/ 2147483646 w 21600"/>
                  <a:gd name="T7" fmla="*/ 149263 h 29852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98525" extrusionOk="0">
                    <a:moveTo>
                      <a:pt x="0" y="0"/>
                    </a:move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400000"/>
                    <a:headEnd/>
                    <a:tailEnd/>
                  </a14:hiddenLine>
                </a:ext>
              </a:extLst>
            </p:spPr>
            <p:txBody>
              <a:bodyPr lIns="17144" tIns="17144" rIns="17144" bIns="17144" anchor="ctr">
                <a:spAutoFit/>
              </a:bodyPr>
              <a:lstStyle/>
              <a:p>
                <a:endParaRPr lang="pt-PT">
                  <a:latin typeface="Sharp Sans"/>
                </a:endParaRPr>
              </a:p>
            </p:txBody>
          </p:sp>
        </p:grpSp>
        <p:sp>
          <p:nvSpPr>
            <p:cNvPr id="10" name="Ligne">
              <a:extLst>
                <a:ext uri="{FF2B5EF4-FFF2-40B4-BE49-F238E27FC236}">
                  <a16:creationId xmlns:a16="http://schemas.microsoft.com/office/drawing/2014/main" id="{956A700D-8D63-49C1-94A9-AC9DC2C7D24B}"/>
                </a:ext>
              </a:extLst>
            </p:cNvPr>
            <p:cNvSpPr>
              <a:spLocks/>
            </p:cNvSpPr>
            <p:nvPr/>
          </p:nvSpPr>
          <p:spPr bwMode="auto">
            <a:xfrm>
              <a:off x="283407" y="1417038"/>
              <a:ext cx="283408" cy="283407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21600"/>
                  </a:lnTo>
                  <a:lnTo>
                    <a:pt x="21600" y="21600"/>
                  </a:lnTo>
                </a:path>
              </a:pathLst>
            </a:custGeom>
            <a:ln>
              <a:headEnd/>
              <a:tailEnd/>
            </a:ln>
          </p:spPr>
          <p:style>
            <a:lnRef idx="1">
              <a:schemeClr val="accent5"/>
            </a:lnRef>
            <a:fillRef idx="0">
              <a:schemeClr val="accent5"/>
            </a:fillRef>
            <a:effectRef idx="0">
              <a:schemeClr val="accent5"/>
            </a:effectRef>
            <a:fontRef idx="minor">
              <a:schemeClr val="tx1"/>
            </a:fontRef>
          </p:style>
          <p:txBody>
            <a:bodyPr lIns="34289" tIns="34289" rIns="34289" bIns="34289" anchor="ctr"/>
            <a:lstStyle/>
            <a:p>
              <a:endParaRPr lang="pt-PT">
                <a:latin typeface="Sharp Sans"/>
              </a:endParaRPr>
            </a:p>
          </p:txBody>
        </p:sp>
        <p:grpSp>
          <p:nvGrpSpPr>
            <p:cNvPr id="11" name="Groupe">
              <a:extLst>
                <a:ext uri="{FF2B5EF4-FFF2-40B4-BE49-F238E27FC236}">
                  <a16:creationId xmlns:a16="http://schemas.microsoft.com/office/drawing/2014/main" id="{3A007B12-0647-00B9-2760-7C23FF969959}"/>
                </a:ext>
              </a:extLst>
            </p:cNvPr>
            <p:cNvGrpSpPr>
              <a:grpSpLocks/>
            </p:cNvGrpSpPr>
            <p:nvPr/>
          </p:nvGrpSpPr>
          <p:grpSpPr bwMode="auto">
            <a:xfrm>
              <a:off x="4139385" y="3554237"/>
              <a:ext cx="2267264" cy="1417040"/>
              <a:chOff x="3572567" y="11639"/>
              <a:chExt cx="2267262" cy="1417039"/>
            </a:xfrm>
          </p:grpSpPr>
          <p:sp>
            <p:nvSpPr>
              <p:cNvPr id="19" name="Rectangle aux angles arrondis">
                <a:extLst>
                  <a:ext uri="{FF2B5EF4-FFF2-40B4-BE49-F238E27FC236}">
                    <a16:creationId xmlns:a16="http://schemas.microsoft.com/office/drawing/2014/main" id="{06D3D729-9208-F126-7EE8-1083693782F3}"/>
                  </a:ext>
                </a:extLst>
              </p:cNvPr>
              <p:cNvSpPr>
                <a:spLocks noChangeArrowheads="1"/>
              </p:cNvSpPr>
              <p:nvPr/>
            </p:nvSpPr>
            <p:spPr bwMode="auto">
              <a:xfrm>
                <a:off x="3572567" y="11639"/>
                <a:ext cx="2267262" cy="1417039"/>
              </a:xfrm>
              <a:prstGeom prst="roundRect">
                <a:avLst>
                  <a:gd name="adj" fmla="val 10000"/>
                </a:avLst>
              </a:prstGeom>
              <a:solidFill>
                <a:srgbClr val="FFFFFF">
                  <a:alpha val="90195"/>
                </a:srgbClr>
              </a:solidFill>
              <a:ln w="12700">
                <a:solidFill>
                  <a:srgbClr val="C00000"/>
                </a:solidFill>
                <a:miter lim="800000"/>
                <a:headEnd/>
                <a:tailEnd/>
              </a:ln>
            </p:spPr>
            <p:txBody>
              <a:bodyPr lIns="34289" tIns="34289" rIns="34289" bIns="34289" anchor="ctr"/>
              <a:lstStyle>
                <a:lvl1pPr defTabSz="600075">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defTabSz="600075">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defTabSz="600075">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defTabSz="600075">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defTabSz="600075">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90000"/>
                  </a:lnSpc>
                  <a:spcBef>
                    <a:spcPts val="525"/>
                  </a:spcBef>
                  <a:buClrTx/>
                  <a:buSzTx/>
                  <a:buFontTx/>
                  <a:buNone/>
                </a:pPr>
                <a:endParaRPr lang="en-US" altLang="en-US" sz="1500" dirty="0">
                  <a:solidFill>
                    <a:srgbClr val="000000"/>
                  </a:solidFill>
                  <a:latin typeface="Sharp Sans"/>
                </a:endParaRPr>
              </a:p>
            </p:txBody>
          </p:sp>
          <p:sp>
            <p:nvSpPr>
              <p:cNvPr id="20" name="Opportunités maximiser toutes les ressources sont utilisées">
                <a:extLst>
                  <a:ext uri="{FF2B5EF4-FFF2-40B4-BE49-F238E27FC236}">
                    <a16:creationId xmlns:a16="http://schemas.microsoft.com/office/drawing/2014/main" id="{64DA8DB1-02F3-7A21-6C44-1723DD847504}"/>
                  </a:ext>
                </a:extLst>
              </p:cNvPr>
              <p:cNvSpPr>
                <a:spLocks/>
              </p:cNvSpPr>
              <p:nvPr/>
            </p:nvSpPr>
            <p:spPr bwMode="auto">
              <a:xfrm>
                <a:off x="3572567" y="314941"/>
                <a:ext cx="2267262" cy="810435"/>
              </a:xfrm>
              <a:custGeom>
                <a:avLst/>
                <a:gdLst>
                  <a:gd name="T0" fmla="*/ 2147483646 w 21600"/>
                  <a:gd name="T1" fmla="*/ 533085 h 1066169"/>
                  <a:gd name="T2" fmla="*/ 2147483646 w 21600"/>
                  <a:gd name="T3" fmla="*/ 533085 h 1066169"/>
                  <a:gd name="T4" fmla="*/ 2147483646 w 21600"/>
                  <a:gd name="T5" fmla="*/ 533085 h 1066169"/>
                  <a:gd name="T6" fmla="*/ 2147483646 w 21600"/>
                  <a:gd name="T7" fmla="*/ 533085 h 1066169"/>
                  <a:gd name="T8" fmla="*/ 0 60000 65536"/>
                  <a:gd name="T9" fmla="*/ 5898240 60000 65536"/>
                  <a:gd name="T10" fmla="*/ 11796480 60000 65536"/>
                  <a:gd name="T11" fmla="*/ 17694720 60000 65536"/>
                  <a:gd name="T12" fmla="*/ 0 w 21600"/>
                  <a:gd name="T13" fmla="*/ 0 h 1066169"/>
                  <a:gd name="T14" fmla="*/ 21600 w 21600"/>
                  <a:gd name="T15" fmla="*/ 1066169 h 1066169"/>
                </a:gdLst>
                <a:ahLst/>
                <a:cxnLst>
                  <a:cxn ang="T8">
                    <a:pos x="T0" y="T1"/>
                  </a:cxn>
                  <a:cxn ang="T9">
                    <a:pos x="T2" y="T3"/>
                  </a:cxn>
                  <a:cxn ang="T10">
                    <a:pos x="T4" y="T5"/>
                  </a:cxn>
                  <a:cxn ang="T11">
                    <a:pos x="T6" y="T7"/>
                  </a:cxn>
                </a:cxnLst>
                <a:rect l="T12" t="T13" r="T14" b="T15"/>
                <a:pathLst>
                  <a:path w="21600" h="1066169" extrusionOk="0">
                    <a:moveTo>
                      <a:pt x="0" y="0"/>
                    </a:move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7144" tIns="17144" rIns="17144" bIns="17144" anchor="ctr">
                <a:spAutoFit/>
              </a:bodyPr>
              <a:lstStyle>
                <a:lvl1pPr defTabSz="8001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defTabSz="80010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defTabSz="8001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defTabSz="8001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defTabSz="8001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90000"/>
                  </a:lnSpc>
                  <a:spcBef>
                    <a:spcPts val="700"/>
                  </a:spcBef>
                  <a:buClrTx/>
                  <a:buSzTx/>
                  <a:buFontTx/>
                  <a:buNone/>
                </a:pPr>
                <a:r>
                  <a:rPr lang="pt-PT" altLang="en-US" sz="1500" dirty="0">
                    <a:solidFill>
                      <a:srgbClr val="000000"/>
                    </a:solidFill>
                    <a:latin typeface="Sharp Sans"/>
                  </a:rPr>
                  <a:t>Maximizing opportunies for consensus and using up all resources; creation of value</a:t>
                </a:r>
                <a:endParaRPr lang="en-US" altLang="en-US" sz="1500" dirty="0">
                  <a:solidFill>
                    <a:srgbClr val="000000"/>
                  </a:solidFill>
                  <a:latin typeface="Sharp Sans"/>
                </a:endParaRPr>
              </a:p>
            </p:txBody>
          </p:sp>
        </p:grpSp>
        <p:grpSp>
          <p:nvGrpSpPr>
            <p:cNvPr id="12" name="Groupe">
              <a:extLst>
                <a:ext uri="{FF2B5EF4-FFF2-40B4-BE49-F238E27FC236}">
                  <a16:creationId xmlns:a16="http://schemas.microsoft.com/office/drawing/2014/main" id="{F025EA3E-87A1-BE52-608E-6C2F96BBAA98}"/>
                </a:ext>
              </a:extLst>
            </p:cNvPr>
            <p:cNvGrpSpPr>
              <a:grpSpLocks/>
            </p:cNvGrpSpPr>
            <p:nvPr/>
          </p:nvGrpSpPr>
          <p:grpSpPr bwMode="auto">
            <a:xfrm>
              <a:off x="3542597" y="0"/>
              <a:ext cx="2834079" cy="1417040"/>
              <a:chOff x="0" y="0"/>
              <a:chExt cx="2834078" cy="1417039"/>
            </a:xfrm>
          </p:grpSpPr>
          <p:sp>
            <p:nvSpPr>
              <p:cNvPr id="17" name="Rectangle aux angles arrondis">
                <a:extLst>
                  <a:ext uri="{FF2B5EF4-FFF2-40B4-BE49-F238E27FC236}">
                    <a16:creationId xmlns:a16="http://schemas.microsoft.com/office/drawing/2014/main" id="{D0D62C5E-01C4-174E-0EBD-6DC67DC63C83}"/>
                  </a:ext>
                </a:extLst>
              </p:cNvPr>
              <p:cNvSpPr>
                <a:spLocks noChangeArrowheads="1"/>
              </p:cNvSpPr>
              <p:nvPr/>
            </p:nvSpPr>
            <p:spPr bwMode="auto">
              <a:xfrm>
                <a:off x="0" y="0"/>
                <a:ext cx="2834078" cy="1417039"/>
              </a:xfrm>
              <a:prstGeom prst="roundRect">
                <a:avLst>
                  <a:gd name="adj" fmla="val 10000"/>
                </a:avLst>
              </a:prstGeom>
              <a:solidFill>
                <a:srgbClr val="C00000"/>
              </a:solidFill>
              <a:ln w="12700">
                <a:solidFill>
                  <a:srgbClr val="FFFFFF"/>
                </a:solidFill>
                <a:miter lim="800000"/>
                <a:headEnd/>
                <a:tailEnd/>
              </a:ln>
            </p:spPr>
            <p:txBody>
              <a:bodyPr lIns="34289" tIns="34289" rIns="34289" bIns="34289" anchor="ctr"/>
              <a:lstStyle>
                <a:lvl1pPr defTabSz="12001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defTabSz="12001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defTabSz="120015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defTabSz="120015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defTabSz="120015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120015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120015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120015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120015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90000"/>
                  </a:lnSpc>
                  <a:spcBef>
                    <a:spcPts val="525"/>
                  </a:spcBef>
                  <a:buClrTx/>
                  <a:buSzTx/>
                  <a:buFontTx/>
                  <a:buNone/>
                </a:pPr>
                <a:endParaRPr lang="en-US" altLang="en-US" sz="1500" dirty="0">
                  <a:solidFill>
                    <a:srgbClr val="FFFFFF"/>
                  </a:solidFill>
                  <a:latin typeface="Sharp Sans"/>
                </a:endParaRPr>
              </a:p>
            </p:txBody>
          </p:sp>
          <p:sp>
            <p:nvSpPr>
              <p:cNvPr id="18" name="DISTRIBUTIVE">
                <a:extLst>
                  <a:ext uri="{FF2B5EF4-FFF2-40B4-BE49-F238E27FC236}">
                    <a16:creationId xmlns:a16="http://schemas.microsoft.com/office/drawing/2014/main" id="{322B0E8D-3B19-1D7D-1B57-A4CC460655D1}"/>
                  </a:ext>
                </a:extLst>
              </p:cNvPr>
              <p:cNvSpPr>
                <a:spLocks/>
              </p:cNvSpPr>
              <p:nvPr/>
            </p:nvSpPr>
            <p:spPr bwMode="auto">
              <a:xfrm>
                <a:off x="0" y="435531"/>
                <a:ext cx="2834078" cy="545977"/>
              </a:xfrm>
              <a:custGeom>
                <a:avLst/>
                <a:gdLst>
                  <a:gd name="T0" fmla="*/ 2147483646 w 21600"/>
                  <a:gd name="T1" fmla="*/ 503232 h 1006463"/>
                  <a:gd name="T2" fmla="*/ 2147483646 w 21600"/>
                  <a:gd name="T3" fmla="*/ 503232 h 1006463"/>
                  <a:gd name="T4" fmla="*/ 2147483646 w 21600"/>
                  <a:gd name="T5" fmla="*/ 503232 h 1006463"/>
                  <a:gd name="T6" fmla="*/ 2147483646 w 21600"/>
                  <a:gd name="T7" fmla="*/ 503232 h 1006463"/>
                  <a:gd name="T8" fmla="*/ 0 60000 65536"/>
                  <a:gd name="T9" fmla="*/ 5898240 60000 65536"/>
                  <a:gd name="T10" fmla="*/ 11796480 60000 65536"/>
                  <a:gd name="T11" fmla="*/ 17694720 60000 65536"/>
                  <a:gd name="T12" fmla="*/ 0 w 21600"/>
                  <a:gd name="T13" fmla="*/ 0 h 1006463"/>
                  <a:gd name="T14" fmla="*/ 21600 w 21600"/>
                  <a:gd name="T15" fmla="*/ 1006463 h 1006463"/>
                </a:gdLst>
                <a:ahLst/>
                <a:cxnLst>
                  <a:cxn ang="T8">
                    <a:pos x="T0" y="T1"/>
                  </a:cxn>
                  <a:cxn ang="T9">
                    <a:pos x="T2" y="T3"/>
                  </a:cxn>
                  <a:cxn ang="T10">
                    <a:pos x="T4" y="T5"/>
                  </a:cxn>
                  <a:cxn ang="T11">
                    <a:pos x="T6" y="T7"/>
                  </a:cxn>
                </a:cxnLst>
                <a:rect l="T12" t="T13" r="T14" b="T15"/>
                <a:pathLst>
                  <a:path w="21600" h="1006463" extrusionOk="0">
                    <a:moveTo>
                      <a:pt x="0" y="0"/>
                    </a:move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289" tIns="34289" rIns="34289" bIns="34289" anchor="ctr">
                <a:spAutoFit/>
              </a:bodyPr>
              <a:lstStyle>
                <a:lvl1pPr defTabSz="1600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defTabSz="160020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defTabSz="16002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defTabSz="16002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defTabSz="16002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1600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1600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1600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16002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90000"/>
                  </a:lnSpc>
                  <a:spcBef>
                    <a:spcPts val="1500"/>
                  </a:spcBef>
                  <a:buClrTx/>
                  <a:buSzTx/>
                  <a:buFontTx/>
                  <a:buNone/>
                </a:pPr>
                <a:r>
                  <a:rPr lang="pt-PT" altLang="en-US" sz="2700" dirty="0">
                    <a:solidFill>
                      <a:srgbClr val="FFFFFF"/>
                    </a:solidFill>
                    <a:latin typeface="Sharp Sans"/>
                  </a:rPr>
                  <a:t>Integrative</a:t>
                </a:r>
                <a:endParaRPr lang="en-US" altLang="en-US" sz="2700" dirty="0">
                  <a:solidFill>
                    <a:srgbClr val="FFFFFF"/>
                  </a:solidFill>
                  <a:latin typeface="Sharp Sans"/>
                </a:endParaRPr>
              </a:p>
            </p:txBody>
          </p:sp>
        </p:grpSp>
        <p:grpSp>
          <p:nvGrpSpPr>
            <p:cNvPr id="13" name="Groupe">
              <a:extLst>
                <a:ext uri="{FF2B5EF4-FFF2-40B4-BE49-F238E27FC236}">
                  <a16:creationId xmlns:a16="http://schemas.microsoft.com/office/drawing/2014/main" id="{A813F4A2-FAB7-D478-A6D7-F355D05E277F}"/>
                </a:ext>
              </a:extLst>
            </p:cNvPr>
            <p:cNvGrpSpPr>
              <a:grpSpLocks/>
            </p:cNvGrpSpPr>
            <p:nvPr/>
          </p:nvGrpSpPr>
          <p:grpSpPr bwMode="auto">
            <a:xfrm>
              <a:off x="551829" y="1771299"/>
              <a:ext cx="5824847" cy="1417040"/>
              <a:chOff x="-3557579" y="0"/>
              <a:chExt cx="5824841" cy="1417039"/>
            </a:xfrm>
          </p:grpSpPr>
          <p:sp>
            <p:nvSpPr>
              <p:cNvPr id="15" name="Rectangle aux angles arrondis">
                <a:extLst>
                  <a:ext uri="{FF2B5EF4-FFF2-40B4-BE49-F238E27FC236}">
                    <a16:creationId xmlns:a16="http://schemas.microsoft.com/office/drawing/2014/main" id="{F08720A3-2334-8DB4-8F33-DE4C08DB82B6}"/>
                  </a:ext>
                </a:extLst>
              </p:cNvPr>
              <p:cNvSpPr>
                <a:spLocks noChangeArrowheads="1"/>
              </p:cNvSpPr>
              <p:nvPr/>
            </p:nvSpPr>
            <p:spPr bwMode="auto">
              <a:xfrm>
                <a:off x="0" y="0"/>
                <a:ext cx="2267262" cy="1417039"/>
              </a:xfrm>
              <a:prstGeom prst="roundRect">
                <a:avLst>
                  <a:gd name="adj" fmla="val 10000"/>
                </a:avLst>
              </a:prstGeom>
              <a:solidFill>
                <a:srgbClr val="FFFFFF">
                  <a:alpha val="90195"/>
                </a:srgbClr>
              </a:solidFill>
              <a:ln w="12700">
                <a:solidFill>
                  <a:srgbClr val="C00000"/>
                </a:solidFill>
                <a:miter lim="800000"/>
                <a:headEnd/>
                <a:tailEnd/>
              </a:ln>
            </p:spPr>
            <p:txBody>
              <a:bodyPr lIns="34289" tIns="34289" rIns="34289" bIns="34289" anchor="ctr"/>
              <a:lstStyle>
                <a:lvl1pPr defTabSz="600075">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defTabSz="600075">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defTabSz="600075">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defTabSz="600075">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defTabSz="600075">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600075"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90000"/>
                  </a:lnSpc>
                  <a:spcBef>
                    <a:spcPts val="525"/>
                  </a:spcBef>
                  <a:buClrTx/>
                  <a:buSzTx/>
                  <a:buFontTx/>
                  <a:buNone/>
                </a:pPr>
                <a:r>
                  <a:rPr lang="fr-FR" altLang="en-US" sz="1500" i="1" dirty="0">
                    <a:solidFill>
                      <a:srgbClr val="000000"/>
                    </a:solidFill>
                    <a:latin typeface="Sharp Sans"/>
                  </a:rPr>
                  <a:t>Win-Win</a:t>
                </a:r>
                <a:r>
                  <a:rPr lang="fr-FR" altLang="en-US" sz="1500" dirty="0">
                    <a:solidFill>
                      <a:srgbClr val="000000"/>
                    </a:solidFill>
                    <a:latin typeface="Sharp Sans"/>
                  </a:rPr>
                  <a:t>, </a:t>
                </a:r>
                <a:r>
                  <a:rPr lang="en-GB" altLang="en-US" sz="1500" dirty="0">
                    <a:solidFill>
                      <a:srgbClr val="000000"/>
                    </a:solidFill>
                    <a:latin typeface="Sharp Sans"/>
                  </a:rPr>
                  <a:t>cooperation</a:t>
                </a:r>
                <a:r>
                  <a:rPr lang="fr-FR" altLang="en-US" sz="1500" dirty="0">
                    <a:solidFill>
                      <a:srgbClr val="000000"/>
                    </a:solidFill>
                    <a:latin typeface="Sharp Sans"/>
                  </a:rPr>
                  <a:t> and </a:t>
                </a:r>
                <a:r>
                  <a:rPr lang="en-GB" altLang="en-US" sz="1500" dirty="0">
                    <a:solidFill>
                      <a:srgbClr val="000000"/>
                    </a:solidFill>
                    <a:latin typeface="Sharp Sans"/>
                  </a:rPr>
                  <a:t>collaboration</a:t>
                </a:r>
                <a:r>
                  <a:rPr lang="fr-FR" altLang="en-US" sz="1500" dirty="0">
                    <a:solidFill>
                      <a:srgbClr val="000000"/>
                    </a:solidFill>
                    <a:latin typeface="Sharp Sans"/>
                  </a:rPr>
                  <a:t>, </a:t>
                </a:r>
                <a:r>
                  <a:rPr lang="en-GB" altLang="en-US" sz="1500" dirty="0">
                    <a:solidFill>
                      <a:srgbClr val="000000"/>
                    </a:solidFill>
                    <a:latin typeface="Sharp Sans"/>
                  </a:rPr>
                  <a:t>problem</a:t>
                </a:r>
                <a:r>
                  <a:rPr lang="fr-FR" altLang="en-US" sz="1500" dirty="0">
                    <a:solidFill>
                      <a:srgbClr val="000000"/>
                    </a:solidFill>
                    <a:latin typeface="Sharp Sans"/>
                  </a:rPr>
                  <a:t> </a:t>
                </a:r>
                <a:r>
                  <a:rPr lang="en-GB" altLang="en-US" sz="1500" dirty="0">
                    <a:solidFill>
                      <a:srgbClr val="000000"/>
                    </a:solidFill>
                    <a:latin typeface="Sharp Sans"/>
                  </a:rPr>
                  <a:t>solving</a:t>
                </a:r>
                <a:r>
                  <a:rPr lang="fr-FR" altLang="en-US" sz="1500" dirty="0">
                    <a:solidFill>
                      <a:srgbClr val="000000"/>
                    </a:solidFill>
                    <a:latin typeface="Sharp Sans"/>
                  </a:rPr>
                  <a:t>, </a:t>
                </a:r>
                <a:r>
                  <a:rPr lang="en-GB" altLang="en-US" sz="1500" dirty="0">
                    <a:solidFill>
                      <a:srgbClr val="000000"/>
                    </a:solidFill>
                    <a:latin typeface="Sharp Sans"/>
                  </a:rPr>
                  <a:t>reciprocity</a:t>
                </a:r>
              </a:p>
            </p:txBody>
          </p:sp>
          <p:sp>
            <p:nvSpPr>
              <p:cNvPr id="16" name="Win-lose, zéro-sum, compétitive, stratégie agressive">
                <a:extLst>
                  <a:ext uri="{FF2B5EF4-FFF2-40B4-BE49-F238E27FC236}">
                    <a16:creationId xmlns:a16="http://schemas.microsoft.com/office/drawing/2014/main" id="{F5FD169C-EAED-BC2E-E58D-C1DF1465CE22}"/>
                  </a:ext>
                </a:extLst>
              </p:cNvPr>
              <p:cNvSpPr>
                <a:spLocks/>
              </p:cNvSpPr>
              <p:nvPr/>
            </p:nvSpPr>
            <p:spPr bwMode="auto">
              <a:xfrm>
                <a:off x="-3557579" y="117413"/>
                <a:ext cx="2267262" cy="1066364"/>
              </a:xfrm>
              <a:custGeom>
                <a:avLst/>
                <a:gdLst>
                  <a:gd name="T0" fmla="*/ 2147483646 w 21600"/>
                  <a:gd name="T1" fmla="*/ 533085 h 1066169"/>
                  <a:gd name="T2" fmla="*/ 2147483646 w 21600"/>
                  <a:gd name="T3" fmla="*/ 533085 h 1066169"/>
                  <a:gd name="T4" fmla="*/ 2147483646 w 21600"/>
                  <a:gd name="T5" fmla="*/ 533085 h 1066169"/>
                  <a:gd name="T6" fmla="*/ 2147483646 w 21600"/>
                  <a:gd name="T7" fmla="*/ 533085 h 1066169"/>
                  <a:gd name="T8" fmla="*/ 0 60000 65536"/>
                  <a:gd name="T9" fmla="*/ 5898240 60000 65536"/>
                  <a:gd name="T10" fmla="*/ 11796480 60000 65536"/>
                  <a:gd name="T11" fmla="*/ 17694720 60000 65536"/>
                  <a:gd name="T12" fmla="*/ 0 w 21600"/>
                  <a:gd name="T13" fmla="*/ 0 h 1066169"/>
                  <a:gd name="T14" fmla="*/ 21600 w 21600"/>
                  <a:gd name="T15" fmla="*/ 1066169 h 1066169"/>
                </a:gdLst>
                <a:ahLst/>
                <a:cxnLst>
                  <a:cxn ang="T8">
                    <a:pos x="T0" y="T1"/>
                  </a:cxn>
                  <a:cxn ang="T9">
                    <a:pos x="T2" y="T3"/>
                  </a:cxn>
                  <a:cxn ang="T10">
                    <a:pos x="T4" y="T5"/>
                  </a:cxn>
                  <a:cxn ang="T11">
                    <a:pos x="T6" y="T7"/>
                  </a:cxn>
                </a:cxnLst>
                <a:rect l="T12" t="T13" r="T14" b="T15"/>
                <a:pathLst>
                  <a:path w="21600" h="1066169" extrusionOk="0">
                    <a:moveTo>
                      <a:pt x="0" y="0"/>
                    </a:move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17144" tIns="17144" rIns="17144" bIns="17144" anchor="ctr">
                <a:spAutoFit/>
              </a:bodyPr>
              <a:lstStyle>
                <a:lvl1pPr defTabSz="8001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defTabSz="80010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defTabSz="8001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defTabSz="8001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defTabSz="8001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defTabSz="8001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lnSpc>
                    <a:spcPct val="90000"/>
                  </a:lnSpc>
                  <a:spcBef>
                    <a:spcPts val="700"/>
                  </a:spcBef>
                  <a:buClrTx/>
                  <a:buSzTx/>
                  <a:buFontTx/>
                  <a:buNone/>
                </a:pPr>
                <a:r>
                  <a:rPr lang="en-US" altLang="en-US" sz="1500" i="1" dirty="0">
                    <a:solidFill>
                      <a:srgbClr val="000000"/>
                    </a:solidFill>
                    <a:latin typeface="Sharp Sans"/>
                  </a:rPr>
                  <a:t>Win-lose</a:t>
                </a:r>
                <a:r>
                  <a:rPr lang="en-US" altLang="en-US" sz="1500" dirty="0">
                    <a:solidFill>
                      <a:srgbClr val="000000"/>
                    </a:solidFill>
                    <a:latin typeface="Sharp Sans"/>
                  </a:rPr>
                  <a:t>, </a:t>
                </a:r>
                <a:r>
                  <a:rPr lang="en-US" altLang="en-US" sz="1500" i="1" dirty="0">
                    <a:solidFill>
                      <a:srgbClr val="000000"/>
                    </a:solidFill>
                    <a:latin typeface="Sharp Sans"/>
                  </a:rPr>
                  <a:t>zero-sum</a:t>
                </a:r>
                <a:r>
                  <a:rPr lang="en-US" altLang="en-US" sz="1500" dirty="0">
                    <a:solidFill>
                      <a:srgbClr val="000000"/>
                    </a:solidFill>
                    <a:latin typeface="Sharp Sans"/>
                  </a:rPr>
                  <a:t>, </a:t>
                </a:r>
                <a:r>
                  <a:rPr lang="en-GB" altLang="en-US" sz="1500" dirty="0">
                    <a:solidFill>
                      <a:srgbClr val="000000"/>
                    </a:solidFill>
                    <a:latin typeface="Sharp Sans"/>
                  </a:rPr>
                  <a:t>competitive and confrontational strategy, emphasis on differences</a:t>
                </a:r>
                <a:endParaRPr lang="en-US" altLang="en-US" sz="1500" dirty="0">
                  <a:solidFill>
                    <a:srgbClr val="000000"/>
                  </a:solidFill>
                  <a:latin typeface="Sharp Sans"/>
                </a:endParaRPr>
              </a:p>
            </p:txBody>
          </p:sp>
        </p:grpSp>
        <p:sp>
          <p:nvSpPr>
            <p:cNvPr id="14" name="Ligne">
              <a:extLst>
                <a:ext uri="{FF2B5EF4-FFF2-40B4-BE49-F238E27FC236}">
                  <a16:creationId xmlns:a16="http://schemas.microsoft.com/office/drawing/2014/main" id="{AB413A30-E02E-F0DD-F0FF-6FB9AD02BAC7}"/>
                </a:ext>
              </a:extLst>
            </p:cNvPr>
            <p:cNvSpPr>
              <a:spLocks/>
            </p:cNvSpPr>
            <p:nvPr/>
          </p:nvSpPr>
          <p:spPr bwMode="auto">
            <a:xfrm>
              <a:off x="3826005" y="1417038"/>
              <a:ext cx="313381" cy="283666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0" y="21600"/>
                  </a:lnTo>
                  <a:lnTo>
                    <a:pt x="21600" y="21600"/>
                  </a:lnTo>
                </a:path>
              </a:pathLst>
            </a:custGeom>
            <a:ln>
              <a:headEnd/>
              <a:tailEnd/>
            </a:ln>
          </p:spPr>
          <p:style>
            <a:lnRef idx="1">
              <a:schemeClr val="accent5"/>
            </a:lnRef>
            <a:fillRef idx="0">
              <a:schemeClr val="accent5"/>
            </a:fillRef>
            <a:effectRef idx="0">
              <a:schemeClr val="accent5"/>
            </a:effectRef>
            <a:fontRef idx="minor">
              <a:schemeClr val="tx1"/>
            </a:fontRef>
          </p:style>
          <p:txBody>
            <a:bodyPr lIns="34289" tIns="34289" rIns="34289" bIns="34289" anchor="ctr"/>
            <a:lstStyle/>
            <a:p>
              <a:endParaRPr lang="pt-PT">
                <a:latin typeface="Sharp Sans"/>
              </a:endParaRPr>
            </a:p>
          </p:txBody>
        </p:sp>
      </p:grpSp>
      <p:sp>
        <p:nvSpPr>
          <p:cNvPr id="27" name="TextBox 2">
            <a:extLst>
              <a:ext uri="{FF2B5EF4-FFF2-40B4-BE49-F238E27FC236}">
                <a16:creationId xmlns:a16="http://schemas.microsoft.com/office/drawing/2014/main" id="{16CA2395-9533-02D7-1D47-A81273522D3A}"/>
              </a:ext>
            </a:extLst>
          </p:cNvPr>
          <p:cNvSpPr txBox="1">
            <a:spLocks noChangeArrowheads="1"/>
          </p:cNvSpPr>
          <p:nvPr/>
        </p:nvSpPr>
        <p:spPr bwMode="auto">
          <a:xfrm>
            <a:off x="990600" y="5651568"/>
            <a:ext cx="98567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pt-PT" altLang="pt-PT" sz="1600" dirty="0">
                <a:latin typeface="Sharp Sans"/>
              </a:rPr>
              <a:t>* This typology was initially developed by </a:t>
            </a:r>
            <a:r>
              <a:rPr lang="pt-PT" altLang="zh-CN" sz="1600" dirty="0">
                <a:latin typeface="Sharp Sans"/>
                <a:ea typeface="SimSun" panose="02010600030101010101" pitchFamily="2" charset="-122"/>
              </a:rPr>
              <a:t>Walton &amp; McKersie (1965), and later updated by others – cf., </a:t>
            </a:r>
            <a:r>
              <a:rPr lang="pt-PT" altLang="pt-PT" sz="1600" dirty="0">
                <a:latin typeface="Sharp Sans"/>
              </a:rPr>
              <a:t>Robbins, S. (1998). </a:t>
            </a:r>
            <a:r>
              <a:rPr lang="pt-PT" altLang="pt-PT" sz="1600" i="1" dirty="0" err="1">
                <a:latin typeface="Sharp Sans"/>
              </a:rPr>
              <a:t>Organizational</a:t>
            </a:r>
            <a:r>
              <a:rPr lang="pt-PT" altLang="pt-PT" sz="1600" i="1" dirty="0">
                <a:latin typeface="Sharp Sans"/>
              </a:rPr>
              <a:t> </a:t>
            </a:r>
            <a:r>
              <a:rPr lang="pt-PT" altLang="pt-PT" sz="1600" i="1" dirty="0" err="1">
                <a:latin typeface="Sharp Sans"/>
              </a:rPr>
              <a:t>Behavior</a:t>
            </a:r>
            <a:r>
              <a:rPr lang="pt-PT" altLang="pt-PT" sz="1600" dirty="0">
                <a:latin typeface="Sharp Sans"/>
              </a:rPr>
              <a:t>, 8</a:t>
            </a:r>
            <a:r>
              <a:rPr lang="pt-PT" altLang="pt-PT" sz="1600" baseline="30000" dirty="0">
                <a:latin typeface="Sharp Sans"/>
              </a:rPr>
              <a:t>th</a:t>
            </a:r>
            <a:r>
              <a:rPr lang="pt-PT" altLang="pt-PT" sz="1600" dirty="0">
                <a:latin typeface="Sharp Sans"/>
              </a:rPr>
              <a:t> </a:t>
            </a:r>
            <a:r>
              <a:rPr lang="pt-PT" altLang="pt-PT" sz="1600" dirty="0" err="1">
                <a:latin typeface="Sharp Sans"/>
              </a:rPr>
              <a:t>edition</a:t>
            </a:r>
            <a:r>
              <a:rPr lang="pt-PT" altLang="pt-PT" sz="1600" dirty="0">
                <a:latin typeface="Sharp Sans"/>
              </a:rPr>
              <a:t>. Prentice-Hall, New Jersey, pp: - 450-453</a:t>
            </a:r>
          </a:p>
        </p:txBody>
      </p:sp>
    </p:spTree>
    <p:extLst>
      <p:ext uri="{BB962C8B-B14F-4D97-AF65-F5344CB8AC3E}">
        <p14:creationId xmlns:p14="http://schemas.microsoft.com/office/powerpoint/2010/main" val="59138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“Survival game”</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371600"/>
            <a:ext cx="11207750" cy="4880658"/>
          </a:xfrm>
        </p:spPr>
        <p:txBody>
          <a:bodyPr>
            <a:normAutofit lnSpcReduction="10000"/>
          </a:bodyPr>
          <a:lstStyle/>
          <a:p>
            <a:r>
              <a:rPr lang="en-GB" altLang="pt-PT" b="1" dirty="0"/>
              <a:t>You have 50 coins</a:t>
            </a:r>
            <a:r>
              <a:rPr lang="en-GB" altLang="pt-PT" dirty="0"/>
              <a:t>. Use these as a bargaining tool (money) to purchase the resources you need to live. You cannot barter goods; you must negotiate with coins. Write down the coins you spent and received (to whom, from whom) and the resources you purchased.</a:t>
            </a:r>
          </a:p>
          <a:p>
            <a:r>
              <a:rPr lang="en-GB" altLang="pt-PT" b="1" dirty="0"/>
              <a:t>Each team has one resource </a:t>
            </a:r>
            <a:r>
              <a:rPr lang="en-GB" altLang="pt-PT" dirty="0"/>
              <a:t>(there are 5 in total). All have about equal value.</a:t>
            </a:r>
          </a:p>
          <a:p>
            <a:r>
              <a:rPr lang="en-GB" altLang="pt-PT" dirty="0"/>
              <a:t>To “live,” you must </a:t>
            </a:r>
            <a:r>
              <a:rPr lang="en-GB" altLang="pt-PT" b="1" dirty="0"/>
              <a:t>use your coins to get at least 4 of the 5 resources</a:t>
            </a:r>
            <a:r>
              <a:rPr lang="en-GB" altLang="pt-PT" dirty="0"/>
              <a:t>. You do not need to possess all the resources at once; you simply need to have at least four at some point during the game. Once a resource is obtained, you have “accessed the resource and satisfied your need.” You can then sell that resource and purchase others.</a:t>
            </a:r>
          </a:p>
          <a:p>
            <a:r>
              <a:rPr lang="en-GB" dirty="0"/>
              <a:t>To win: </a:t>
            </a:r>
            <a:r>
              <a:rPr lang="en-GB" b="1" dirty="0"/>
              <a:t>You must “live”</a:t>
            </a:r>
            <a:r>
              <a:rPr lang="en-GB" dirty="0"/>
              <a:t> and </a:t>
            </a:r>
            <a:r>
              <a:rPr lang="en-GB" b="1" dirty="0"/>
              <a:t>have the most coins at the end of the game</a:t>
            </a:r>
            <a:r>
              <a:rPr lang="en-GB" dirty="0"/>
              <a:t>.</a:t>
            </a:r>
          </a:p>
          <a:p>
            <a:r>
              <a:rPr lang="en-GB" altLang="pt-PT" dirty="0"/>
              <a:t>Duration: 8 minutes.</a:t>
            </a:r>
          </a:p>
        </p:txBody>
      </p:sp>
    </p:spTree>
    <p:extLst>
      <p:ext uri="{BB962C8B-B14F-4D97-AF65-F5344CB8AC3E}">
        <p14:creationId xmlns:p14="http://schemas.microsoft.com/office/powerpoint/2010/main" val="2977429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“Survival game”</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371600"/>
            <a:ext cx="11207750" cy="4880658"/>
          </a:xfrm>
        </p:spPr>
        <p:txBody>
          <a:bodyPr>
            <a:normAutofit lnSpcReduction="10000"/>
          </a:bodyPr>
          <a:lstStyle/>
          <a:p>
            <a:r>
              <a:rPr lang="en-GB" altLang="pt-PT" b="1" dirty="0"/>
              <a:t>You have 50 coins</a:t>
            </a:r>
            <a:r>
              <a:rPr lang="en-GB" altLang="pt-PT" dirty="0"/>
              <a:t>. Use these as a bargaining tool (money) to purchase the resources you need to live. You cannot barter goods; you must negotiate with coins. Write down the coins you spent and received (to whom, from whom) and the resources you purchased.</a:t>
            </a:r>
          </a:p>
          <a:p>
            <a:r>
              <a:rPr lang="en-GB" altLang="pt-PT" b="1" dirty="0"/>
              <a:t>Each team has one resource </a:t>
            </a:r>
            <a:r>
              <a:rPr lang="en-GB" altLang="pt-PT" dirty="0"/>
              <a:t>(there are 5 in total). All have about equal value.</a:t>
            </a:r>
          </a:p>
          <a:p>
            <a:r>
              <a:rPr lang="en-GB" altLang="pt-PT" dirty="0"/>
              <a:t>To “live,” you must </a:t>
            </a:r>
            <a:r>
              <a:rPr lang="en-GB" altLang="pt-PT" b="1" dirty="0"/>
              <a:t>use your coins to get </a:t>
            </a:r>
            <a:r>
              <a:rPr lang="en-GB" altLang="pt-PT" b="1" u="sng" dirty="0"/>
              <a:t>all the 5 resources</a:t>
            </a:r>
            <a:r>
              <a:rPr lang="en-GB" altLang="pt-PT" dirty="0"/>
              <a:t>. You do not need to possess all the resources at once; you simply need to have at least four at some point during the game. Once a resource is obtained, you have “accessed the resource and satisfied your need.” You can then sell that resource and purchase others.</a:t>
            </a:r>
          </a:p>
          <a:p>
            <a:r>
              <a:rPr lang="en-GB" dirty="0"/>
              <a:t>To win: </a:t>
            </a:r>
            <a:r>
              <a:rPr lang="en-GB" b="1" u="sng" dirty="0"/>
              <a:t>You must “live”</a:t>
            </a:r>
            <a:r>
              <a:rPr lang="en-GB" dirty="0"/>
              <a:t>.</a:t>
            </a:r>
          </a:p>
          <a:p>
            <a:r>
              <a:rPr lang="en-GB" altLang="pt-PT" dirty="0"/>
              <a:t>Duration: 8 minutes.</a:t>
            </a:r>
          </a:p>
        </p:txBody>
      </p:sp>
    </p:spTree>
    <p:extLst>
      <p:ext uri="{BB962C8B-B14F-4D97-AF65-F5344CB8AC3E}">
        <p14:creationId xmlns:p14="http://schemas.microsoft.com/office/powerpoint/2010/main" val="4015557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228600"/>
            <a:ext cx="10972800" cy="647700"/>
          </a:xfrm>
        </p:spPr>
        <p:txBody>
          <a:bodyPr>
            <a:noAutofit/>
          </a:bodyPr>
          <a:lstStyle/>
          <a:p>
            <a:pPr>
              <a:spcBef>
                <a:spcPct val="0"/>
              </a:spcBef>
              <a:buClrTx/>
              <a:buSzTx/>
              <a:buFontTx/>
              <a:buNone/>
            </a:pPr>
            <a:r>
              <a:rPr lang="en-GB" altLang="pt-PT" sz="3600" dirty="0">
                <a:solidFill>
                  <a:srgbClr val="C00000"/>
                </a:solidFill>
              </a:rPr>
              <a:t>Looking back at Organisational Modes</a:t>
            </a:r>
            <a:br>
              <a:rPr lang="en-GB" altLang="pt-PT" sz="3600" dirty="0">
                <a:solidFill>
                  <a:srgbClr val="C00000"/>
                </a:solidFill>
              </a:rPr>
            </a:br>
            <a:endParaRPr lang="pt-PT" sz="3600" dirty="0">
              <a:solidFill>
                <a:srgbClr val="C00000"/>
              </a:solidFill>
            </a:endParaRPr>
          </a:p>
        </p:txBody>
      </p:sp>
      <p:graphicFrame>
        <p:nvGraphicFramePr>
          <p:cNvPr id="4" name="Group 117">
            <a:extLst>
              <a:ext uri="{FF2B5EF4-FFF2-40B4-BE49-F238E27FC236}">
                <a16:creationId xmlns:a16="http://schemas.microsoft.com/office/drawing/2014/main" id="{46244AB3-20B0-551F-7F08-055267A1D4B0}"/>
              </a:ext>
            </a:extLst>
          </p:cNvPr>
          <p:cNvGraphicFramePr>
            <a:graphicFrameLocks noGrp="1"/>
          </p:cNvGraphicFramePr>
          <p:nvPr>
            <p:extLst>
              <p:ext uri="{D42A27DB-BD31-4B8C-83A1-F6EECF244321}">
                <p14:modId xmlns:p14="http://schemas.microsoft.com/office/powerpoint/2010/main" val="631355321"/>
              </p:ext>
            </p:extLst>
          </p:nvPr>
        </p:nvGraphicFramePr>
        <p:xfrm>
          <a:off x="2171700" y="1143000"/>
          <a:ext cx="7848600" cy="4846422"/>
        </p:xfrm>
        <a:graphic>
          <a:graphicData uri="http://schemas.openxmlformats.org/drawingml/2006/table">
            <a:tbl>
              <a:tblPr/>
              <a:tblGrid>
                <a:gridCol w="1961734">
                  <a:extLst>
                    <a:ext uri="{9D8B030D-6E8A-4147-A177-3AD203B41FA5}">
                      <a16:colId xmlns:a16="http://schemas.microsoft.com/office/drawing/2014/main" val="20000"/>
                    </a:ext>
                  </a:extLst>
                </a:gridCol>
                <a:gridCol w="1963398">
                  <a:extLst>
                    <a:ext uri="{9D8B030D-6E8A-4147-A177-3AD203B41FA5}">
                      <a16:colId xmlns:a16="http://schemas.microsoft.com/office/drawing/2014/main" val="20001"/>
                    </a:ext>
                  </a:extLst>
                </a:gridCol>
                <a:gridCol w="1960070">
                  <a:extLst>
                    <a:ext uri="{9D8B030D-6E8A-4147-A177-3AD203B41FA5}">
                      <a16:colId xmlns:a16="http://schemas.microsoft.com/office/drawing/2014/main" val="20002"/>
                    </a:ext>
                  </a:extLst>
                </a:gridCol>
                <a:gridCol w="1963398">
                  <a:extLst>
                    <a:ext uri="{9D8B030D-6E8A-4147-A177-3AD203B41FA5}">
                      <a16:colId xmlns:a16="http://schemas.microsoft.com/office/drawing/2014/main" val="20003"/>
                    </a:ext>
                  </a:extLst>
                </a:gridCol>
              </a:tblGrid>
              <a:tr h="45719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Discretionary learning organisation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Lean production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Taylorist organisation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Belgium</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38,9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Denmark</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Germany</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44,3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19,6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14,3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Greece</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18,7</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Italy</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Spain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38,8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France</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33,3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Ireland</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37,8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20,7</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Luxembourg</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42,8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25,4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Netherlands</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17,2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Portugal</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26,1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28,1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United Kingdom</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34,8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Finland</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27,6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Sweden</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52,6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Austria</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6009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EU-15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39,1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28,2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5" name="Rectangle 114">
            <a:extLst>
              <a:ext uri="{FF2B5EF4-FFF2-40B4-BE49-F238E27FC236}">
                <a16:creationId xmlns:a16="http://schemas.microsoft.com/office/drawing/2014/main" id="{4D057B95-AA96-7F02-9FF7-FC6EA0C7AA48}"/>
              </a:ext>
            </a:extLst>
          </p:cNvPr>
          <p:cNvSpPr>
            <a:spLocks noChangeArrowheads="1"/>
          </p:cNvSpPr>
          <p:nvPr/>
        </p:nvSpPr>
        <p:spPr bwMode="auto">
          <a:xfrm>
            <a:off x="762000" y="5972032"/>
            <a:ext cx="1066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None/>
            </a:pPr>
            <a:r>
              <a:rPr lang="en-GB" altLang="pt-PT" sz="1400" dirty="0">
                <a:solidFill>
                  <a:schemeClr val="bg2">
                    <a:lumMod val="10000"/>
                  </a:schemeClr>
                </a:solidFill>
                <a:latin typeface="Arial" panose="020B0604020202020204" pitchFamily="34" charset="0"/>
                <a:cs typeface="Times New Roman" panose="02020603050405020304" pitchFamily="18" charset="0"/>
              </a:rPr>
              <a:t>Source: EUROFOUND, 3</a:t>
            </a:r>
            <a:r>
              <a:rPr lang="en-GB" altLang="pt-PT" sz="1400" baseline="30000" dirty="0">
                <a:solidFill>
                  <a:schemeClr val="bg2">
                    <a:lumMod val="10000"/>
                  </a:schemeClr>
                </a:solidFill>
                <a:latin typeface="Arial" panose="020B0604020202020204" pitchFamily="34" charset="0"/>
                <a:cs typeface="Times New Roman" panose="02020603050405020304" pitchFamily="18" charset="0"/>
              </a:rPr>
              <a:t>rd</a:t>
            </a:r>
            <a:r>
              <a:rPr lang="en-GB" altLang="pt-PT" sz="1400" dirty="0">
                <a:solidFill>
                  <a:schemeClr val="bg2">
                    <a:lumMod val="10000"/>
                  </a:schemeClr>
                </a:solidFill>
                <a:latin typeface="Arial" panose="020B0604020202020204" pitchFamily="34" charset="0"/>
                <a:cs typeface="Times New Roman" panose="02020603050405020304" pitchFamily="18" charset="0"/>
              </a:rPr>
              <a:t> European Working Condition Survey in OECD (2010) Innovative Workplaces, OECD, Paris, p.40</a:t>
            </a:r>
            <a:endParaRPr lang="en-GB" altLang="pt-PT" sz="1400" dirty="0">
              <a:solidFill>
                <a:schemeClr val="bg2">
                  <a:lumMod val="10000"/>
                </a:schemeClr>
              </a:solidFill>
              <a:latin typeface="Arial" panose="020B0604020202020204" pitchFamily="34" charset="0"/>
            </a:endParaRPr>
          </a:p>
        </p:txBody>
      </p:sp>
      <p:sp>
        <p:nvSpPr>
          <p:cNvPr id="6" name="Rectangle 114">
            <a:extLst>
              <a:ext uri="{FF2B5EF4-FFF2-40B4-BE49-F238E27FC236}">
                <a16:creationId xmlns:a16="http://schemas.microsoft.com/office/drawing/2014/main" id="{7B0E0F7D-52C3-4DB8-96C1-05705CDF64E8}"/>
              </a:ext>
            </a:extLst>
          </p:cNvPr>
          <p:cNvSpPr>
            <a:spLocks noChangeArrowheads="1"/>
          </p:cNvSpPr>
          <p:nvPr/>
        </p:nvSpPr>
        <p:spPr bwMode="auto">
          <a:xfrm>
            <a:off x="1295400" y="732079"/>
            <a:ext cx="922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None/>
            </a:pPr>
            <a:r>
              <a:rPr lang="en-GB" altLang="pt-PT" sz="1800" dirty="0">
                <a:solidFill>
                  <a:schemeClr val="bg2">
                    <a:lumMod val="10000"/>
                  </a:schemeClr>
                </a:solidFill>
                <a:latin typeface="Arial" panose="020B0604020202020204" pitchFamily="34" charset="0"/>
                <a:cs typeface="Times New Roman" panose="02020603050405020304" pitchFamily="18" charset="0"/>
              </a:rPr>
              <a:t>Percent of employees by organisational type/class, per country (2000)</a:t>
            </a:r>
            <a:endParaRPr lang="en-GB" altLang="pt-PT" sz="1800" dirty="0">
              <a:solidFill>
                <a:schemeClr val="bg2">
                  <a:lumMod val="10000"/>
                </a:schemeClr>
              </a:solidFill>
              <a:latin typeface="Arial" panose="020B0604020202020204" pitchFamily="34" charset="0"/>
            </a:endParaRPr>
          </a:p>
        </p:txBody>
      </p:sp>
    </p:spTree>
    <p:extLst>
      <p:ext uri="{BB962C8B-B14F-4D97-AF65-F5344CB8AC3E}">
        <p14:creationId xmlns:p14="http://schemas.microsoft.com/office/powerpoint/2010/main" val="2964205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Coverage of collective bargaining in the EU</a:t>
            </a:r>
          </a:p>
        </p:txBody>
      </p:sp>
      <p:sp>
        <p:nvSpPr>
          <p:cNvPr id="8" name="CaixaDeTexto 5">
            <a:extLst>
              <a:ext uri="{FF2B5EF4-FFF2-40B4-BE49-F238E27FC236}">
                <a16:creationId xmlns:a16="http://schemas.microsoft.com/office/drawing/2014/main" id="{A8FB6D47-E6FD-4926-BF65-EF2DBF8CB181}"/>
              </a:ext>
            </a:extLst>
          </p:cNvPr>
          <p:cNvSpPr txBox="1">
            <a:spLocks noChangeArrowheads="1"/>
          </p:cNvSpPr>
          <p:nvPr/>
        </p:nvSpPr>
        <p:spPr bwMode="auto">
          <a:xfrm>
            <a:off x="4724400" y="5819001"/>
            <a:ext cx="7315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r">
              <a:spcBef>
                <a:spcPct val="0"/>
              </a:spcBef>
              <a:buClrTx/>
              <a:buSzTx/>
              <a:buFontTx/>
              <a:buNone/>
            </a:pPr>
            <a:r>
              <a:rPr lang="pt-PT" altLang="pt-PT" sz="1200" dirty="0">
                <a:solidFill>
                  <a:schemeClr val="bg2">
                    <a:lumMod val="10000"/>
                  </a:schemeClr>
                </a:solidFill>
                <a:latin typeface="Sharp Sans"/>
              </a:rPr>
              <a:t>Source: Eurofound (2020) Figure 4, based on ICTWSS (database available at: </a:t>
            </a:r>
            <a:r>
              <a:rPr lang="en-GB" altLang="pt-PT" sz="1200" dirty="0">
                <a:solidFill>
                  <a:schemeClr val="bg2">
                    <a:lumMod val="10000"/>
                  </a:schemeClr>
                </a:solidFill>
                <a:latin typeface="Sharp Sans"/>
                <a:hlinkClick r:id="rId3">
                  <a:extLst>
                    <a:ext uri="{A12FA001-AC4F-418D-AE19-62706E023703}">
                      <ahyp:hlinkClr xmlns:ahyp="http://schemas.microsoft.com/office/drawing/2018/hyperlinkcolor" val="tx"/>
                    </a:ext>
                  </a:extLst>
                </a:hlinkClick>
              </a:rPr>
              <a:t>https://www.ictwss.org/downloads</a:t>
            </a:r>
            <a:r>
              <a:rPr lang="en-GB" altLang="pt-PT" sz="1200" dirty="0">
                <a:solidFill>
                  <a:schemeClr val="bg2">
                    <a:lumMod val="10000"/>
                  </a:schemeClr>
                </a:solidFill>
                <a:latin typeface="Sharp Sans"/>
              </a:rPr>
              <a:t>)</a:t>
            </a:r>
            <a:endParaRPr lang="pt-PT" altLang="pt-PT" sz="1200" dirty="0">
              <a:solidFill>
                <a:schemeClr val="bg2">
                  <a:lumMod val="10000"/>
                </a:schemeClr>
              </a:solidFill>
              <a:latin typeface="Sharp Sans"/>
            </a:endParaRPr>
          </a:p>
        </p:txBody>
      </p:sp>
      <p:sp>
        <p:nvSpPr>
          <p:cNvPr id="5" name="Rectangle 114">
            <a:extLst>
              <a:ext uri="{FF2B5EF4-FFF2-40B4-BE49-F238E27FC236}">
                <a16:creationId xmlns:a16="http://schemas.microsoft.com/office/drawing/2014/main" id="{1C47EE58-25D6-4E08-B024-36997236508E}"/>
              </a:ext>
            </a:extLst>
          </p:cNvPr>
          <p:cNvSpPr>
            <a:spLocks noChangeArrowheads="1"/>
          </p:cNvSpPr>
          <p:nvPr/>
        </p:nvSpPr>
        <p:spPr bwMode="auto">
          <a:xfrm>
            <a:off x="1143000" y="732079"/>
            <a:ext cx="670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None/>
            </a:pPr>
            <a:r>
              <a:rPr lang="en-GB" altLang="pt-PT" sz="1800" dirty="0">
                <a:solidFill>
                  <a:schemeClr val="bg2">
                    <a:lumMod val="10000"/>
                  </a:schemeClr>
                </a:solidFill>
                <a:latin typeface="Arial" panose="020B0604020202020204" pitchFamily="34" charset="0"/>
                <a:cs typeface="Times New Roman" panose="02020603050405020304" pitchFamily="18" charset="0"/>
              </a:rPr>
              <a:t>Collective bargaining coverage rates, 2000, 2014 and 2018</a:t>
            </a:r>
            <a:endParaRPr lang="en-GB" altLang="pt-PT" sz="1800" dirty="0">
              <a:solidFill>
                <a:schemeClr val="bg2">
                  <a:lumMod val="10000"/>
                </a:schemeClr>
              </a:solidFill>
              <a:latin typeface="Arial" panose="020B0604020202020204" pitchFamily="34" charset="0"/>
            </a:endParaRPr>
          </a:p>
        </p:txBody>
      </p:sp>
      <p:pic>
        <p:nvPicPr>
          <p:cNvPr id="4" name="Picture 3">
            <a:extLst>
              <a:ext uri="{FF2B5EF4-FFF2-40B4-BE49-F238E27FC236}">
                <a16:creationId xmlns:a16="http://schemas.microsoft.com/office/drawing/2014/main" id="{98E5A8A0-0269-465B-807D-480D5EA06779}"/>
              </a:ext>
            </a:extLst>
          </p:cNvPr>
          <p:cNvPicPr>
            <a:picLocks noChangeAspect="1"/>
          </p:cNvPicPr>
          <p:nvPr/>
        </p:nvPicPr>
        <p:blipFill>
          <a:blip r:embed="rId4"/>
          <a:stretch>
            <a:fillRect/>
          </a:stretch>
        </p:blipFill>
        <p:spPr>
          <a:xfrm>
            <a:off x="452672" y="1066800"/>
            <a:ext cx="8462728" cy="4758939"/>
          </a:xfrm>
          <a:prstGeom prst="rect">
            <a:avLst/>
          </a:prstGeom>
        </p:spPr>
      </p:pic>
      <p:sp>
        <p:nvSpPr>
          <p:cNvPr id="9" name="Marcador de Posição de Conteúdo 4">
            <a:extLst>
              <a:ext uri="{FF2B5EF4-FFF2-40B4-BE49-F238E27FC236}">
                <a16:creationId xmlns:a16="http://schemas.microsoft.com/office/drawing/2014/main" id="{2B7AA0E1-163B-4843-AD15-E89DD214E6F4}"/>
              </a:ext>
            </a:extLst>
          </p:cNvPr>
          <p:cNvSpPr>
            <a:spLocks noGrp="1"/>
          </p:cNvSpPr>
          <p:nvPr>
            <p:ph idx="1"/>
          </p:nvPr>
        </p:nvSpPr>
        <p:spPr>
          <a:xfrm>
            <a:off x="9067800" y="1066800"/>
            <a:ext cx="2895600" cy="4387215"/>
          </a:xfrm>
        </p:spPr>
        <p:txBody>
          <a:bodyPr>
            <a:normAutofit/>
          </a:bodyPr>
          <a:lstStyle/>
          <a:p>
            <a:pPr>
              <a:lnSpc>
                <a:spcPct val="120000"/>
              </a:lnSpc>
              <a:spcBef>
                <a:spcPct val="50000"/>
              </a:spcBef>
              <a:buSzTx/>
              <a:defRPr/>
            </a:pPr>
            <a:r>
              <a:rPr lang="en-GB" altLang="pt-PT" dirty="0">
                <a:solidFill>
                  <a:schemeClr val="bg2">
                    <a:lumMod val="10000"/>
                  </a:schemeClr>
                </a:solidFill>
              </a:rPr>
              <a:t>Changing nature of collective bargaining: no longer limited to wages.</a:t>
            </a:r>
          </a:p>
          <a:p>
            <a:pPr>
              <a:lnSpc>
                <a:spcPct val="120000"/>
              </a:lnSpc>
              <a:spcBef>
                <a:spcPct val="50000"/>
              </a:spcBef>
              <a:buSzTx/>
              <a:defRPr/>
            </a:pPr>
            <a:r>
              <a:rPr lang="en-GB" altLang="pt-PT" dirty="0">
                <a:solidFill>
                  <a:schemeClr val="bg2">
                    <a:lumMod val="10000"/>
                  </a:schemeClr>
                </a:solidFill>
              </a:rPr>
              <a:t>Work-life balance, skills and flexibility</a:t>
            </a:r>
          </a:p>
          <a:p>
            <a:pPr eaLnBrk="1" hangingPunct="1">
              <a:lnSpc>
                <a:spcPct val="120000"/>
              </a:lnSpc>
              <a:spcBef>
                <a:spcPct val="50000"/>
              </a:spcBef>
              <a:buSzTx/>
              <a:buFont typeface="Wingdings" panose="05000000000000000000" pitchFamily="2" charset="2"/>
              <a:buNone/>
              <a:defRPr/>
            </a:pPr>
            <a:endParaRPr lang="pt-PT" altLang="pt-PT" dirty="0">
              <a:solidFill>
                <a:schemeClr val="bg2">
                  <a:lumMod val="10000"/>
                </a:schemeClr>
              </a:solidFill>
            </a:endParaRPr>
          </a:p>
        </p:txBody>
      </p:sp>
    </p:spTree>
    <p:extLst>
      <p:ext uri="{BB962C8B-B14F-4D97-AF65-F5344CB8AC3E}">
        <p14:creationId xmlns:p14="http://schemas.microsoft.com/office/powerpoint/2010/main" val="3955249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457200"/>
            <a:ext cx="10972800" cy="647700"/>
          </a:xfrm>
        </p:spPr>
        <p:txBody>
          <a:bodyPr>
            <a:noAutofit/>
          </a:bodyPr>
          <a:lstStyle/>
          <a:p>
            <a:pPr>
              <a:spcBef>
                <a:spcPct val="50000"/>
              </a:spcBef>
            </a:pPr>
            <a:r>
              <a:rPr lang="en-US" altLang="pt-PT" sz="3600" dirty="0">
                <a:solidFill>
                  <a:schemeClr val="bg2">
                    <a:lumMod val="10000"/>
                  </a:schemeClr>
                </a:solidFill>
              </a:rPr>
              <a:t>Essential reading:</a:t>
            </a:r>
            <a:endParaRPr lang="pt-PT" altLang="pt-PT" sz="3600" b="1" dirty="0">
              <a:solidFill>
                <a:srgbClr val="C00000"/>
              </a:solidFill>
              <a:cs typeface="Times New Roman" panose="02020603050405020304" pitchFamily="18" charset="0"/>
            </a:endParaRPr>
          </a:p>
        </p:txBody>
      </p:sp>
      <p:sp>
        <p:nvSpPr>
          <p:cNvPr id="5" name="Marcador de Posição de Conteúdo 4">
            <a:extLst>
              <a:ext uri="{FF2B5EF4-FFF2-40B4-BE49-F238E27FC236}">
                <a16:creationId xmlns:a16="http://schemas.microsoft.com/office/drawing/2014/main" id="{35783065-8C5A-A661-1803-18E4A202BF13}"/>
              </a:ext>
            </a:extLst>
          </p:cNvPr>
          <p:cNvSpPr>
            <a:spLocks noGrp="1"/>
          </p:cNvSpPr>
          <p:nvPr>
            <p:ph idx="1"/>
          </p:nvPr>
        </p:nvSpPr>
        <p:spPr>
          <a:xfrm>
            <a:off x="228600" y="1613535"/>
            <a:ext cx="6477000" cy="4387215"/>
          </a:xfrm>
        </p:spPr>
        <p:txBody>
          <a:bodyPr>
            <a:normAutofit fontScale="92500" lnSpcReduction="20000"/>
          </a:bodyPr>
          <a:lstStyle/>
          <a:p>
            <a:pPr eaLnBrk="1" hangingPunct="1">
              <a:lnSpc>
                <a:spcPct val="120000"/>
              </a:lnSpc>
              <a:spcBef>
                <a:spcPct val="50000"/>
              </a:spcBef>
              <a:buSzTx/>
              <a:buFont typeface="Wingdings" panose="05000000000000000000" pitchFamily="2" charset="2"/>
              <a:buNone/>
              <a:defRPr/>
            </a:pPr>
            <a:r>
              <a:rPr lang="en-GB" altLang="pt-PT" dirty="0">
                <a:solidFill>
                  <a:schemeClr val="bg2">
                    <a:lumMod val="10000"/>
                  </a:schemeClr>
                </a:solidFill>
              </a:rPr>
              <a:t>Western, B. &amp; Rosenfeld, J. (2011), Unions, Norms, and the Rise in U.S. Wage Inequality. </a:t>
            </a:r>
            <a:r>
              <a:rPr lang="en-GB" altLang="pt-PT" i="1" dirty="0">
                <a:solidFill>
                  <a:schemeClr val="bg2">
                    <a:lumMod val="10000"/>
                  </a:schemeClr>
                </a:solidFill>
              </a:rPr>
              <a:t>American Sociological Review</a:t>
            </a:r>
            <a:r>
              <a:rPr lang="en-GB" altLang="pt-PT" dirty="0">
                <a:solidFill>
                  <a:schemeClr val="bg2">
                    <a:lumMod val="10000"/>
                  </a:schemeClr>
                </a:solidFill>
              </a:rPr>
              <a:t>, 76(4) 513–537.</a:t>
            </a:r>
          </a:p>
          <a:p>
            <a:pPr eaLnBrk="1" hangingPunct="1">
              <a:lnSpc>
                <a:spcPct val="120000"/>
              </a:lnSpc>
              <a:spcBef>
                <a:spcPct val="50000"/>
              </a:spcBef>
              <a:buSzTx/>
              <a:buFont typeface="Wingdings" panose="05000000000000000000" pitchFamily="2" charset="2"/>
              <a:buNone/>
              <a:defRPr/>
            </a:pPr>
            <a:r>
              <a:rPr lang="en-GB" altLang="pt-PT" dirty="0">
                <a:solidFill>
                  <a:schemeClr val="bg2">
                    <a:lumMod val="10000"/>
                  </a:schemeClr>
                </a:solidFill>
              </a:rPr>
              <a:t>EUROFOUND (2017), Mapping Varieties of Industrial Relations: Eurofound’s Analytical Framework Applied. Publications Office of the European Union, Luxembourg. (Chapter 3)</a:t>
            </a:r>
          </a:p>
          <a:p>
            <a:pPr eaLnBrk="1" hangingPunct="1">
              <a:lnSpc>
                <a:spcPct val="120000"/>
              </a:lnSpc>
              <a:spcBef>
                <a:spcPct val="50000"/>
              </a:spcBef>
              <a:buSzTx/>
              <a:buFont typeface="Wingdings" panose="05000000000000000000" pitchFamily="2" charset="2"/>
              <a:buNone/>
              <a:defRPr/>
            </a:pPr>
            <a:r>
              <a:rPr lang="en-GB" altLang="pt-PT" dirty="0">
                <a:solidFill>
                  <a:schemeClr val="bg2">
                    <a:lumMod val="10000"/>
                  </a:schemeClr>
                </a:solidFill>
              </a:rPr>
              <a:t>The CORE team (2017): The Economy: Economics for a Changing World, UNIT 16.9 </a:t>
            </a:r>
          </a:p>
          <a:p>
            <a:pPr eaLnBrk="1" hangingPunct="1">
              <a:lnSpc>
                <a:spcPct val="120000"/>
              </a:lnSpc>
              <a:spcBef>
                <a:spcPts val="0"/>
              </a:spcBef>
              <a:buSzTx/>
              <a:buFont typeface="Wingdings" panose="05000000000000000000" pitchFamily="2" charset="2"/>
              <a:buNone/>
              <a:defRPr/>
            </a:pPr>
            <a:r>
              <a:rPr lang="en-GB" altLang="pt-PT" dirty="0">
                <a:solidFill>
                  <a:schemeClr val="bg2">
                    <a:lumMod val="10000"/>
                  </a:schemeClr>
                </a:solidFill>
                <a:hlinkClick r:id="rId3"/>
              </a:rPr>
              <a:t>http://www.core-econ.org/the-economy/book/text/0-3-contents.html#contents</a:t>
            </a:r>
            <a:endParaRPr lang="en-GB" altLang="pt-PT" dirty="0">
              <a:solidFill>
                <a:schemeClr val="bg2">
                  <a:lumMod val="10000"/>
                </a:schemeClr>
              </a:solidFill>
            </a:endParaRPr>
          </a:p>
          <a:p>
            <a:pPr eaLnBrk="1" hangingPunct="1">
              <a:lnSpc>
                <a:spcPct val="120000"/>
              </a:lnSpc>
              <a:spcBef>
                <a:spcPct val="50000"/>
              </a:spcBef>
              <a:buSzTx/>
              <a:buFont typeface="Wingdings" panose="05000000000000000000" pitchFamily="2" charset="2"/>
              <a:buNone/>
              <a:defRPr/>
            </a:pPr>
            <a:endParaRPr lang="en-GB" altLang="pt-PT" dirty="0">
              <a:solidFill>
                <a:schemeClr val="bg2">
                  <a:lumMod val="10000"/>
                </a:schemeClr>
              </a:solidFill>
            </a:endParaRPr>
          </a:p>
          <a:p>
            <a:pPr eaLnBrk="1" hangingPunct="1">
              <a:lnSpc>
                <a:spcPct val="120000"/>
              </a:lnSpc>
              <a:spcBef>
                <a:spcPct val="50000"/>
              </a:spcBef>
              <a:buSzTx/>
              <a:buFont typeface="Wingdings" panose="05000000000000000000" pitchFamily="2" charset="2"/>
              <a:buNone/>
              <a:defRPr/>
            </a:pPr>
            <a:endParaRPr lang="en-GB" altLang="pt-PT" dirty="0">
              <a:solidFill>
                <a:schemeClr val="bg2">
                  <a:lumMod val="10000"/>
                </a:schemeClr>
              </a:solidFill>
            </a:endParaRPr>
          </a:p>
          <a:p>
            <a:pPr eaLnBrk="1" hangingPunct="1">
              <a:lnSpc>
                <a:spcPct val="120000"/>
              </a:lnSpc>
              <a:spcBef>
                <a:spcPct val="50000"/>
              </a:spcBef>
              <a:buSzTx/>
              <a:buFont typeface="Wingdings" panose="05000000000000000000" pitchFamily="2" charset="2"/>
              <a:buNone/>
              <a:defRPr/>
            </a:pPr>
            <a:endParaRPr lang="en-GB" altLang="pt-PT" dirty="0">
              <a:solidFill>
                <a:schemeClr val="bg2">
                  <a:lumMod val="10000"/>
                </a:schemeClr>
              </a:solidFill>
            </a:endParaRPr>
          </a:p>
          <a:p>
            <a:pPr eaLnBrk="1" hangingPunct="1">
              <a:lnSpc>
                <a:spcPct val="120000"/>
              </a:lnSpc>
              <a:spcBef>
                <a:spcPct val="50000"/>
              </a:spcBef>
              <a:buSzTx/>
              <a:buFont typeface="Wingdings" panose="05000000000000000000" pitchFamily="2" charset="2"/>
              <a:buNone/>
              <a:defRPr/>
            </a:pPr>
            <a:endParaRPr lang="en-GB" altLang="pt-PT" dirty="0">
              <a:solidFill>
                <a:schemeClr val="bg2">
                  <a:lumMod val="10000"/>
                </a:schemeClr>
              </a:solidFill>
            </a:endParaRPr>
          </a:p>
          <a:p>
            <a:pPr eaLnBrk="1" hangingPunct="1">
              <a:lnSpc>
                <a:spcPct val="120000"/>
              </a:lnSpc>
              <a:spcBef>
                <a:spcPct val="50000"/>
              </a:spcBef>
              <a:buSzTx/>
              <a:buFont typeface="Wingdings" panose="05000000000000000000" pitchFamily="2" charset="2"/>
              <a:buNone/>
              <a:defRPr/>
            </a:pPr>
            <a:endParaRPr lang="pt-PT" altLang="pt-PT" dirty="0">
              <a:solidFill>
                <a:schemeClr val="bg2">
                  <a:lumMod val="10000"/>
                </a:schemeClr>
              </a:solidFill>
            </a:endParaRPr>
          </a:p>
        </p:txBody>
      </p:sp>
      <p:pic>
        <p:nvPicPr>
          <p:cNvPr id="3" name="Picture 2">
            <a:extLst>
              <a:ext uri="{FF2B5EF4-FFF2-40B4-BE49-F238E27FC236}">
                <a16:creationId xmlns:a16="http://schemas.microsoft.com/office/drawing/2014/main" id="{223566F3-6802-433D-BCD3-E5775AD42671}"/>
              </a:ext>
            </a:extLst>
          </p:cNvPr>
          <p:cNvPicPr>
            <a:picLocks noChangeAspect="1"/>
          </p:cNvPicPr>
          <p:nvPr/>
        </p:nvPicPr>
        <p:blipFill>
          <a:blip r:embed="rId4"/>
          <a:stretch>
            <a:fillRect/>
          </a:stretch>
        </p:blipFill>
        <p:spPr>
          <a:xfrm>
            <a:off x="7997268" y="2604158"/>
            <a:ext cx="2925104" cy="3339442"/>
          </a:xfrm>
          <a:prstGeom prst="rect">
            <a:avLst/>
          </a:prstGeom>
        </p:spPr>
      </p:pic>
      <p:pic>
        <p:nvPicPr>
          <p:cNvPr id="6" name="Picture 5">
            <a:extLst>
              <a:ext uri="{FF2B5EF4-FFF2-40B4-BE49-F238E27FC236}">
                <a16:creationId xmlns:a16="http://schemas.microsoft.com/office/drawing/2014/main" id="{98D32E41-E8D0-45E0-99A2-14EB50F99D91}"/>
              </a:ext>
            </a:extLst>
          </p:cNvPr>
          <p:cNvPicPr>
            <a:picLocks noChangeAspect="1"/>
          </p:cNvPicPr>
          <p:nvPr/>
        </p:nvPicPr>
        <p:blipFill>
          <a:blip r:embed="rId5"/>
          <a:stretch>
            <a:fillRect/>
          </a:stretch>
        </p:blipFill>
        <p:spPr>
          <a:xfrm>
            <a:off x="6956240" y="1309507"/>
            <a:ext cx="5007160" cy="1281293"/>
          </a:xfrm>
          <a:prstGeom prst="rect">
            <a:avLst/>
          </a:prstGeom>
        </p:spPr>
      </p:pic>
    </p:spTree>
    <p:extLst>
      <p:ext uri="{BB962C8B-B14F-4D97-AF65-F5344CB8AC3E}">
        <p14:creationId xmlns:p14="http://schemas.microsoft.com/office/powerpoint/2010/main" val="3004341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descr="Uma imagem com pessoa, multidão, pessoas, grupo&#10;&#10;Descrição gerada automaticamente">
            <a:extLst>
              <a:ext uri="{FF2B5EF4-FFF2-40B4-BE49-F238E27FC236}">
                <a16:creationId xmlns:a16="http://schemas.microsoft.com/office/drawing/2014/main" id="{F983C213-75F6-4F28-A83A-B1F4EABA6E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20" y="0"/>
            <a:ext cx="7665720" cy="8486964"/>
          </a:xfrm>
          <a:prstGeom prst="rect">
            <a:avLst/>
          </a:prstGeom>
        </p:spPr>
      </p:pic>
      <p:pic>
        <p:nvPicPr>
          <p:cNvPr id="15" name="Imagem 14" descr="Uma imagem com seta&#10;&#10;Descrição gerada automaticamente">
            <a:extLst>
              <a:ext uri="{FF2B5EF4-FFF2-40B4-BE49-F238E27FC236}">
                <a16:creationId xmlns:a16="http://schemas.microsoft.com/office/drawing/2014/main" id="{884D92BF-899A-4CFF-9684-919669993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4" y="0"/>
            <a:ext cx="12192000" cy="6858000"/>
          </a:xfrm>
          <a:prstGeom prst="rect">
            <a:avLst/>
          </a:prstGeom>
        </p:spPr>
      </p:pic>
      <p:pic>
        <p:nvPicPr>
          <p:cNvPr id="8" name="Imagem 7">
            <a:extLst>
              <a:ext uri="{FF2B5EF4-FFF2-40B4-BE49-F238E27FC236}">
                <a16:creationId xmlns:a16="http://schemas.microsoft.com/office/drawing/2014/main" id="{AE2E0E1E-C7C8-4F99-A8A9-E69823BA1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3796" y="250266"/>
            <a:ext cx="889804" cy="744584"/>
          </a:xfrm>
          <a:prstGeom prst="rect">
            <a:avLst/>
          </a:prstGeom>
        </p:spPr>
      </p:pic>
      <p:sp>
        <p:nvSpPr>
          <p:cNvPr id="20" name="CaixaDeTexto 19">
            <a:extLst>
              <a:ext uri="{FF2B5EF4-FFF2-40B4-BE49-F238E27FC236}">
                <a16:creationId xmlns:a16="http://schemas.microsoft.com/office/drawing/2014/main" id="{7CC83B7C-92DA-4A0D-8B5C-DA6B89550666}"/>
              </a:ext>
            </a:extLst>
          </p:cNvPr>
          <p:cNvSpPr txBox="1"/>
          <p:nvPr/>
        </p:nvSpPr>
        <p:spPr>
          <a:xfrm>
            <a:off x="-363731" y="1000250"/>
            <a:ext cx="9764858"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p:txBody>
      </p:sp>
      <p:sp>
        <p:nvSpPr>
          <p:cNvPr id="11" name="Lorem ipsum dolor sit amet, consectetur adipiscing elit. Morbi lacinia congue rutrum. Ut neque nibh, tincidunt eget blandit congue, imperdiet quis metus. Duis non efficitur elit, ut euismod enim. Nulla nec leo mi. Nulla egestas, velit quis ullamcorper he">
            <a:extLst>
              <a:ext uri="{FF2B5EF4-FFF2-40B4-BE49-F238E27FC236}">
                <a16:creationId xmlns:a16="http://schemas.microsoft.com/office/drawing/2014/main" id="{8142113A-F661-4EB5-8C41-86CC4A82C15A}"/>
              </a:ext>
            </a:extLst>
          </p:cNvPr>
          <p:cNvSpPr txBox="1">
            <a:spLocks/>
          </p:cNvSpPr>
          <p:nvPr/>
        </p:nvSpPr>
        <p:spPr>
          <a:xfrm>
            <a:off x="895331" y="6051232"/>
            <a:ext cx="2864710" cy="691289"/>
          </a:xfrm>
          <a:prstGeom prst="rect">
            <a:avLst/>
          </a:prstGeom>
        </p:spPr>
        <p:txBody>
          <a:bodyPr lIns="91440" tIns="45720" rIns="91440" bIns="45720" anchor="t"/>
          <a:lstStyle>
            <a:lvl1pPr marL="6096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1pPr>
            <a:lvl2pPr marL="12192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2pPr>
            <a:lvl3pPr marL="18288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3pPr>
            <a:lvl4pPr marL="24384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4pPr>
            <a:lvl5pPr marL="30480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5pPr>
            <a:lvl6pPr marL="36576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6pPr>
            <a:lvl7pPr marL="42672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7pPr>
            <a:lvl8pPr marL="48768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8pPr>
            <a:lvl9pPr marL="54864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9pPr>
          </a:lstStyle>
          <a:p>
            <a:pPr marL="0" marR="0" lvl="0" indent="0" algn="l" defTabSz="2438338" rtl="0" eaLnBrk="1" fontAlgn="auto" latinLnBrk="0" hangingPunct="1">
              <a:lnSpc>
                <a:spcPct val="90000"/>
              </a:lnSpc>
              <a:spcBef>
                <a:spcPts val="4500"/>
              </a:spcBef>
              <a:spcAft>
                <a:spcPts val="0"/>
              </a:spcAft>
              <a:buClrTx/>
              <a:buSzPct val="123000"/>
              <a:buFontTx/>
              <a:buNone/>
              <a:tabLst/>
              <a:defRPr/>
            </a:pPr>
            <a:r>
              <a:rPr kumimoji="0" lang="es-ES" sz="1400" b="1" i="0" u="none" strike="noStrike" kern="1200" cap="none" spc="0" normalizeH="0" baseline="0" noProof="0" dirty="0">
                <a:ln>
                  <a:noFill/>
                </a:ln>
                <a:solidFill>
                  <a:srgbClr val="000000"/>
                </a:solidFill>
                <a:effectLst/>
                <a:uLnTx/>
                <a:uFillTx/>
                <a:latin typeface="Sharp Sans"/>
                <a:sym typeface="Sharp Sans"/>
              </a:rPr>
              <a:t>www.iseg.ulisboa.pt</a:t>
            </a:r>
            <a:endParaRPr kumimoji="0" lang="pt-PT" sz="1400" b="1" i="0" u="none" strike="noStrike" kern="1200" cap="none" spc="0" normalizeH="0" baseline="0" noProof="0" dirty="0">
              <a:ln>
                <a:noFill/>
              </a:ln>
              <a:solidFill>
                <a:srgbClr val="000000"/>
              </a:solidFill>
              <a:effectLst/>
              <a:uLnTx/>
              <a:uFillTx/>
              <a:latin typeface="Sharp Sans"/>
              <a:sym typeface="Sharp Sans"/>
            </a:endParaRPr>
          </a:p>
        </p:txBody>
      </p:sp>
      <p:pic>
        <p:nvPicPr>
          <p:cNvPr id="9" name="Imagem 8" descr="Uma imagem com texto&#10;&#10;Descrição gerada automaticamente">
            <a:extLst>
              <a:ext uri="{FF2B5EF4-FFF2-40B4-BE49-F238E27FC236}">
                <a16:creationId xmlns:a16="http://schemas.microsoft.com/office/drawing/2014/main" id="{B5051119-86AE-4D3C-A75C-F84E0E4C2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428" y="1905000"/>
            <a:ext cx="3203922" cy="1821408"/>
          </a:xfrm>
          <a:prstGeom prst="rect">
            <a:avLst/>
          </a:prstGeom>
        </p:spPr>
      </p:pic>
    </p:spTree>
    <p:extLst>
      <p:ext uri="{BB962C8B-B14F-4D97-AF65-F5344CB8AC3E}">
        <p14:creationId xmlns:p14="http://schemas.microsoft.com/office/powerpoint/2010/main" val="4646989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253918"/>
            <a:ext cx="10972800" cy="647700"/>
          </a:xfrm>
        </p:spPr>
        <p:txBody>
          <a:bodyPr>
            <a:noAutofit/>
          </a:bodyPr>
          <a:lstStyle/>
          <a:p>
            <a:pPr>
              <a:defRPr/>
            </a:pPr>
            <a:r>
              <a:rPr lang="pt-PT" sz="3600" b="1" dirty="0">
                <a:solidFill>
                  <a:schemeClr val="tx1">
                    <a:lumMod val="50000"/>
                  </a:schemeClr>
                </a:solidFill>
              </a:rPr>
              <a:t>A framework for industrial/labour relations (J. Dunlop)</a:t>
            </a:r>
          </a:p>
        </p:txBody>
      </p:sp>
      <p:sp>
        <p:nvSpPr>
          <p:cNvPr id="6" name="Text Box 19">
            <a:extLst>
              <a:ext uri="{FF2B5EF4-FFF2-40B4-BE49-F238E27FC236}">
                <a16:creationId xmlns:a16="http://schemas.microsoft.com/office/drawing/2014/main" id="{0688EB44-E726-1B30-11A0-C5640A1797DD}"/>
              </a:ext>
            </a:extLst>
          </p:cNvPr>
          <p:cNvSpPr txBox="1">
            <a:spLocks noChangeArrowheads="1"/>
          </p:cNvSpPr>
          <p:nvPr/>
        </p:nvSpPr>
        <p:spPr bwMode="auto">
          <a:xfrm>
            <a:off x="8605029" y="4978843"/>
            <a:ext cx="27511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50000"/>
              </a:spcBef>
              <a:buClrTx/>
              <a:buSzTx/>
              <a:buFontTx/>
              <a:buNone/>
            </a:pPr>
            <a:r>
              <a:rPr lang="pt-PT" altLang="pt-PT" sz="1400" b="1" dirty="0">
                <a:solidFill>
                  <a:srgbClr val="C00000"/>
                </a:solidFill>
                <a:latin typeface="Sharp Sans"/>
              </a:rPr>
              <a:t>Creating and administrating these rules/processes is the main objective of the system of industrial relations</a:t>
            </a:r>
            <a:endParaRPr lang="pt-PT" altLang="pt-PT" sz="1400" b="1" dirty="0">
              <a:solidFill>
                <a:schemeClr val="tx2"/>
              </a:solidFill>
              <a:latin typeface="Sharp Sans"/>
            </a:endParaRPr>
          </a:p>
        </p:txBody>
      </p:sp>
      <p:sp>
        <p:nvSpPr>
          <p:cNvPr id="7" name="AutoShape 21">
            <a:extLst>
              <a:ext uri="{FF2B5EF4-FFF2-40B4-BE49-F238E27FC236}">
                <a16:creationId xmlns:a16="http://schemas.microsoft.com/office/drawing/2014/main" id="{358195F8-4DAA-9E2D-AADA-0073EBDE19AF}"/>
              </a:ext>
            </a:extLst>
          </p:cNvPr>
          <p:cNvSpPr>
            <a:spLocks noChangeArrowheads="1"/>
          </p:cNvSpPr>
          <p:nvPr/>
        </p:nvSpPr>
        <p:spPr bwMode="auto">
          <a:xfrm>
            <a:off x="7645400" y="4378761"/>
            <a:ext cx="936625" cy="649288"/>
          </a:xfrm>
          <a:prstGeom prst="lightningBolt">
            <a:avLst/>
          </a:prstGeom>
          <a:solidFill>
            <a:srgbClr val="C00000"/>
          </a:solidFill>
          <a:ln w="9525">
            <a:solidFill>
              <a:srgbClr val="C00000"/>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pt-PT" altLang="pt-PT" sz="2000">
              <a:latin typeface="Tahoma" panose="020B0604030504040204" pitchFamily="34" charset="0"/>
            </a:endParaRPr>
          </a:p>
        </p:txBody>
      </p:sp>
      <p:sp>
        <p:nvSpPr>
          <p:cNvPr id="8" name="Rectângulo arredondado 4">
            <a:extLst>
              <a:ext uri="{FF2B5EF4-FFF2-40B4-BE49-F238E27FC236}">
                <a16:creationId xmlns:a16="http://schemas.microsoft.com/office/drawing/2014/main" id="{B1C2139D-6EBA-3DE3-0468-0D4A3B072299}"/>
              </a:ext>
            </a:extLst>
          </p:cNvPr>
          <p:cNvSpPr>
            <a:spLocks noChangeArrowheads="1"/>
          </p:cNvSpPr>
          <p:nvPr/>
        </p:nvSpPr>
        <p:spPr bwMode="auto">
          <a:xfrm>
            <a:off x="1600200" y="2723197"/>
            <a:ext cx="2892425" cy="1655563"/>
          </a:xfrm>
          <a:prstGeom prst="roundRect">
            <a:avLst>
              <a:gd name="adj" fmla="val 16667"/>
            </a:avLst>
          </a:prstGeom>
          <a:solidFill>
            <a:schemeClr val="bg1"/>
          </a:solidFill>
          <a:ln>
            <a:noFill/>
          </a:ln>
          <a:effectLst>
            <a:prstShdw prst="shdw17" dist="17961" dir="13500000">
              <a:srgbClr val="993D00"/>
            </a:prstShdw>
          </a:effectLst>
          <a:extLst>
            <a:ext uri="{91240B29-F687-4F45-9708-019B960494DF}">
              <a14:hiddenLine xmlns:a14="http://schemas.microsoft.com/office/drawing/2010/main" w="19050" algn="ctr">
                <a:solidFill>
                  <a:srgbClr val="000000"/>
                </a:solidFill>
                <a:round/>
                <a:headEnd/>
                <a:tailEnd/>
              </a14:hiddenLine>
            </a:ext>
          </a:extLst>
        </p:spPr>
        <p:txBody>
          <a:bodyPr anchor="ct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AutoNum type="arabicPeriod"/>
            </a:pPr>
            <a:r>
              <a:rPr lang="pt-PT" altLang="pt-PT" sz="2400" b="1" dirty="0">
                <a:latin typeface="Sharp Sans"/>
              </a:rPr>
              <a:t>Actors</a:t>
            </a:r>
          </a:p>
          <a:p>
            <a:pPr marL="0" indent="0">
              <a:spcBef>
                <a:spcPct val="0"/>
              </a:spcBef>
              <a:buClrTx/>
              <a:buSzTx/>
              <a:buNone/>
            </a:pPr>
            <a:r>
              <a:rPr lang="pt-PT" altLang="pt-PT" sz="1600" dirty="0">
                <a:latin typeface="Sharp Sans"/>
              </a:rPr>
              <a:t>Employers/managers, workers or their representatives and public bodies (State) that </a:t>
            </a:r>
            <a:r>
              <a:rPr lang="en-GB" altLang="pt-PT" sz="1600" dirty="0">
                <a:latin typeface="Sharp Sans"/>
              </a:rPr>
              <a:t>mediate the relationship between the previous actors</a:t>
            </a:r>
            <a:endParaRPr lang="pt-PT" altLang="pt-PT" sz="2400" dirty="0">
              <a:latin typeface="Sharp Sans"/>
            </a:endParaRPr>
          </a:p>
        </p:txBody>
      </p:sp>
      <p:sp>
        <p:nvSpPr>
          <p:cNvPr id="9" name="Rectângulo arredondado 5">
            <a:extLst>
              <a:ext uri="{FF2B5EF4-FFF2-40B4-BE49-F238E27FC236}">
                <a16:creationId xmlns:a16="http://schemas.microsoft.com/office/drawing/2014/main" id="{AD4059BE-32B1-D476-D84C-0AF6E22C91B3}"/>
              </a:ext>
            </a:extLst>
          </p:cNvPr>
          <p:cNvSpPr>
            <a:spLocks noChangeArrowheads="1"/>
          </p:cNvSpPr>
          <p:nvPr/>
        </p:nvSpPr>
        <p:spPr bwMode="auto">
          <a:xfrm>
            <a:off x="5068887" y="922972"/>
            <a:ext cx="3107259" cy="1265153"/>
          </a:xfrm>
          <a:prstGeom prst="roundRect">
            <a:avLst>
              <a:gd name="adj" fmla="val 16667"/>
            </a:avLst>
          </a:prstGeom>
          <a:solidFill>
            <a:schemeClr val="bg1"/>
          </a:solidFill>
          <a:ln>
            <a:noFill/>
          </a:ln>
          <a:effectLst>
            <a:prstShdw prst="shdw17" dist="17961" dir="13500000">
              <a:srgbClr val="993D00"/>
            </a:prstShdw>
          </a:effectLst>
          <a:extLst>
            <a:ext uri="{91240B29-F687-4F45-9708-019B960494DF}">
              <a14:hiddenLine xmlns:a14="http://schemas.microsoft.com/office/drawing/2010/main" w="19050" algn="ctr">
                <a:solidFill>
                  <a:srgbClr val="000000"/>
                </a:solidFill>
                <a:round/>
                <a:headEnd/>
                <a:tailEnd/>
              </a14:hiddenLine>
            </a:ext>
          </a:extLst>
        </p:spPr>
        <p:txBody>
          <a:bodyPr anchor="ct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 typeface="+mj-lt"/>
              <a:buAutoNum type="arabicPeriod" startAt="2"/>
            </a:pPr>
            <a:r>
              <a:rPr lang="pt-PT" altLang="pt-PT" sz="2400" b="1" dirty="0">
                <a:latin typeface="Sharp Sans"/>
              </a:rPr>
              <a:t>Context </a:t>
            </a:r>
          </a:p>
          <a:p>
            <a:pPr marL="0" indent="0">
              <a:spcBef>
                <a:spcPct val="0"/>
              </a:spcBef>
              <a:buClrTx/>
              <a:buSzTx/>
              <a:buNone/>
            </a:pPr>
            <a:r>
              <a:rPr lang="pt-PT" altLang="pt-PT" sz="1600" dirty="0">
                <a:latin typeface="Sharp Sans"/>
              </a:rPr>
              <a:t>Economy, politics, technology and law</a:t>
            </a:r>
          </a:p>
        </p:txBody>
      </p:sp>
      <p:sp>
        <p:nvSpPr>
          <p:cNvPr id="10" name="Rectângulo arredondado 6">
            <a:extLst>
              <a:ext uri="{FF2B5EF4-FFF2-40B4-BE49-F238E27FC236}">
                <a16:creationId xmlns:a16="http://schemas.microsoft.com/office/drawing/2014/main" id="{1157B145-08EE-89EB-99F8-2D3F3CF476E1}"/>
              </a:ext>
            </a:extLst>
          </p:cNvPr>
          <p:cNvSpPr>
            <a:spLocks noChangeArrowheads="1"/>
          </p:cNvSpPr>
          <p:nvPr/>
        </p:nvSpPr>
        <p:spPr bwMode="auto">
          <a:xfrm>
            <a:off x="4938259" y="2707648"/>
            <a:ext cx="3305175" cy="1407039"/>
          </a:xfrm>
          <a:prstGeom prst="roundRect">
            <a:avLst>
              <a:gd name="adj" fmla="val 16667"/>
            </a:avLst>
          </a:prstGeom>
          <a:solidFill>
            <a:schemeClr val="bg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5">
                <a:lumMod val="50000"/>
              </a:schemeClr>
            </a:extrusionClr>
            <a:contourClr>
              <a:schemeClr val="bg1"/>
            </a:contourClr>
          </a:sp3d>
        </p:spPr>
        <p:txBody>
          <a:bodyPr anchor="ctr">
            <a:flatTx/>
          </a:bodyP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None/>
            </a:pPr>
            <a:r>
              <a:rPr lang="pt-PT" altLang="pt-PT" sz="1800" dirty="0">
                <a:latin typeface="Sharp Sans"/>
              </a:rPr>
              <a:t>Collective bargnaining process (rules for operating this process): e.g. bargaining, arbitration, etc.</a:t>
            </a:r>
          </a:p>
        </p:txBody>
      </p:sp>
      <p:sp>
        <p:nvSpPr>
          <p:cNvPr id="12" name="Rectângulo arredondado 8">
            <a:extLst>
              <a:ext uri="{FF2B5EF4-FFF2-40B4-BE49-F238E27FC236}">
                <a16:creationId xmlns:a16="http://schemas.microsoft.com/office/drawing/2014/main" id="{8E0A2322-7EC8-BF72-8744-C814F39704A5}"/>
              </a:ext>
            </a:extLst>
          </p:cNvPr>
          <p:cNvSpPr>
            <a:spLocks noChangeArrowheads="1"/>
          </p:cNvSpPr>
          <p:nvPr/>
        </p:nvSpPr>
        <p:spPr bwMode="auto">
          <a:xfrm>
            <a:off x="5105400" y="4634210"/>
            <a:ext cx="2515408" cy="1183840"/>
          </a:xfrm>
          <a:prstGeom prst="roundRect">
            <a:avLst>
              <a:gd name="adj" fmla="val 16667"/>
            </a:avLst>
          </a:prstGeom>
          <a:solidFill>
            <a:schemeClr val="bg1"/>
          </a:solidFill>
          <a:ln>
            <a:noFill/>
          </a:ln>
          <a:effectLst>
            <a:prstShdw prst="shdw17" dist="17961" dir="13500000">
              <a:srgbClr val="993D00"/>
            </a:prstShdw>
          </a:effectLst>
          <a:extLst>
            <a:ext uri="{91240B29-F687-4F45-9708-019B960494DF}">
              <a14:hiddenLine xmlns:a14="http://schemas.microsoft.com/office/drawing/2010/main" w="19050" algn="ctr">
                <a:solidFill>
                  <a:srgbClr val="000000"/>
                </a:solidFill>
                <a:round/>
                <a:headEnd/>
                <a:tailEnd/>
              </a14:hiddenLine>
            </a:ext>
          </a:extLst>
        </p:spPr>
        <p:txBody>
          <a:bodyPr anchor="ct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AutoNum type="arabicPeriod" startAt="3"/>
            </a:pPr>
            <a:r>
              <a:rPr lang="pt-PT" altLang="pt-PT" sz="2400" b="1" dirty="0">
                <a:latin typeface="Sharp Sans"/>
              </a:rPr>
              <a:t>Ideology</a:t>
            </a:r>
          </a:p>
          <a:p>
            <a:pPr marL="0" indent="0">
              <a:spcBef>
                <a:spcPct val="0"/>
              </a:spcBef>
              <a:buClrTx/>
              <a:buSzTx/>
              <a:buNone/>
            </a:pPr>
            <a:r>
              <a:rPr lang="en-GB" altLang="pt-PT" sz="1600" dirty="0">
                <a:latin typeface="Sharp Sans"/>
              </a:rPr>
              <a:t>Capacity to achieve compromise in some objectives</a:t>
            </a:r>
            <a:endParaRPr lang="pt-PT" altLang="pt-PT" sz="2400" b="1" dirty="0">
              <a:latin typeface="Sharp Sans"/>
            </a:endParaRPr>
          </a:p>
        </p:txBody>
      </p:sp>
      <p:sp>
        <p:nvSpPr>
          <p:cNvPr id="11" name="Rectângulo arredondado 7">
            <a:extLst>
              <a:ext uri="{FF2B5EF4-FFF2-40B4-BE49-F238E27FC236}">
                <a16:creationId xmlns:a16="http://schemas.microsoft.com/office/drawing/2014/main" id="{E998F58F-8694-7F59-55BA-27787AEC7CB7}"/>
              </a:ext>
            </a:extLst>
          </p:cNvPr>
          <p:cNvSpPr>
            <a:spLocks noChangeArrowheads="1"/>
          </p:cNvSpPr>
          <p:nvPr/>
        </p:nvSpPr>
        <p:spPr bwMode="auto">
          <a:xfrm>
            <a:off x="8985052" y="2715258"/>
            <a:ext cx="2553510" cy="1340529"/>
          </a:xfrm>
          <a:prstGeom prst="roundRect">
            <a:avLst>
              <a:gd name="adj" fmla="val 16667"/>
            </a:avLst>
          </a:prstGeom>
          <a:solidFill>
            <a:schemeClr val="bg1"/>
          </a:solidFill>
          <a:ln w="9525">
            <a:round/>
            <a:headEnd/>
            <a:tailEnd/>
          </a:ln>
          <a:scene3d>
            <a:camera prst="legacyPerspectiveBottomLeft"/>
            <a:lightRig rig="legacyFlat3" dir="t"/>
          </a:scene3d>
          <a:sp3d extrusionH="887400" prstMaterial="legacyMatte">
            <a:bevelT w="13500" h="13500" prst="angle"/>
            <a:bevelB w="13500" h="13500" prst="angle"/>
            <a:extrusionClr>
              <a:schemeClr val="accent5">
                <a:lumMod val="50000"/>
              </a:schemeClr>
            </a:extrusionClr>
            <a:contourClr>
              <a:schemeClr val="bg1"/>
            </a:contourClr>
          </a:sp3d>
        </p:spPr>
        <p:txBody>
          <a:bodyPr anchor="ctr">
            <a:flatTx/>
          </a:bodyP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 typeface="+mj-lt"/>
              <a:buAutoNum type="arabicPeriod" startAt="4"/>
            </a:pPr>
            <a:r>
              <a:rPr lang="pt-PT" altLang="pt-PT" sz="2400" b="1" dirty="0">
                <a:latin typeface="Sharp Sans"/>
              </a:rPr>
              <a:t>Rules</a:t>
            </a:r>
          </a:p>
          <a:p>
            <a:pPr algn="ctr">
              <a:spcBef>
                <a:spcPct val="0"/>
              </a:spcBef>
              <a:buClrTx/>
              <a:buSzTx/>
              <a:buFontTx/>
              <a:buNone/>
            </a:pPr>
            <a:r>
              <a:rPr lang="pt-PT" altLang="pt-PT" sz="1600" dirty="0">
                <a:latin typeface="Sharp Sans"/>
              </a:rPr>
              <a:t>(wages, working times…)</a:t>
            </a:r>
          </a:p>
        </p:txBody>
      </p:sp>
      <p:cxnSp>
        <p:nvCxnSpPr>
          <p:cNvPr id="13" name="Forma 22">
            <a:extLst>
              <a:ext uri="{FF2B5EF4-FFF2-40B4-BE49-F238E27FC236}">
                <a16:creationId xmlns:a16="http://schemas.microsoft.com/office/drawing/2014/main" id="{CFEDE8EF-F4E2-115A-FFDB-14949FAD8963}"/>
              </a:ext>
            </a:extLst>
          </p:cNvPr>
          <p:cNvCxnSpPr>
            <a:cxnSpLocks noChangeShapeType="1"/>
          </p:cNvCxnSpPr>
          <p:nvPr/>
        </p:nvCxnSpPr>
        <p:spPr bwMode="auto">
          <a:xfrm rot="10800000" flipV="1">
            <a:off x="3088482" y="1676400"/>
            <a:ext cx="2018506" cy="998550"/>
          </a:xfrm>
          <a:prstGeom prst="bentConnector2">
            <a:avLst/>
          </a:prstGeom>
          <a:noFill/>
          <a:ln w="10000" algn="ctr">
            <a:solidFill>
              <a:schemeClr val="bg2"/>
            </a:solidFill>
            <a:miter lim="800000"/>
            <a:headEnd/>
            <a:tailEnd type="arrow" w="med" len="med"/>
          </a:ln>
          <a:extLst>
            <a:ext uri="{909E8E84-426E-40DD-AFC4-6F175D3DCCD1}">
              <a14:hiddenFill xmlns:a14="http://schemas.microsoft.com/office/drawing/2010/main">
                <a:noFill/>
              </a14:hiddenFill>
            </a:ext>
          </a:extLst>
        </p:spPr>
      </p:cxnSp>
      <p:cxnSp>
        <p:nvCxnSpPr>
          <p:cNvPr id="14" name="Forma 24">
            <a:extLst>
              <a:ext uri="{FF2B5EF4-FFF2-40B4-BE49-F238E27FC236}">
                <a16:creationId xmlns:a16="http://schemas.microsoft.com/office/drawing/2014/main" id="{6E952C30-E348-AF23-49B3-518C6BC2C96F}"/>
              </a:ext>
            </a:extLst>
          </p:cNvPr>
          <p:cNvCxnSpPr>
            <a:cxnSpLocks noChangeShapeType="1"/>
          </p:cNvCxnSpPr>
          <p:nvPr/>
        </p:nvCxnSpPr>
        <p:spPr bwMode="auto">
          <a:xfrm rot="10800000">
            <a:off x="3088482" y="4411457"/>
            <a:ext cx="1964532" cy="846342"/>
          </a:xfrm>
          <a:prstGeom prst="bentConnector2">
            <a:avLst/>
          </a:prstGeom>
          <a:noFill/>
          <a:ln w="10000" algn="ctr">
            <a:solidFill>
              <a:schemeClr val="bg2"/>
            </a:solidFill>
            <a:miter lim="800000"/>
            <a:headEnd/>
            <a:tailEnd type="arrow" w="med" len="med"/>
          </a:ln>
          <a:extLst>
            <a:ext uri="{909E8E84-426E-40DD-AFC4-6F175D3DCCD1}">
              <a14:hiddenFill xmlns:a14="http://schemas.microsoft.com/office/drawing/2010/main">
                <a:noFill/>
              </a14:hiddenFill>
            </a:ext>
          </a:extLst>
        </p:spPr>
      </p:cxnSp>
      <p:cxnSp>
        <p:nvCxnSpPr>
          <p:cNvPr id="15" name="Conexão recta unidireccional 26">
            <a:extLst>
              <a:ext uri="{FF2B5EF4-FFF2-40B4-BE49-F238E27FC236}">
                <a16:creationId xmlns:a16="http://schemas.microsoft.com/office/drawing/2014/main" id="{219E6132-8967-856A-1DFE-08710734D8B0}"/>
              </a:ext>
            </a:extLst>
          </p:cNvPr>
          <p:cNvCxnSpPr>
            <a:cxnSpLocks noChangeShapeType="1"/>
          </p:cNvCxnSpPr>
          <p:nvPr/>
        </p:nvCxnSpPr>
        <p:spPr bwMode="auto">
          <a:xfrm flipV="1">
            <a:off x="4533900" y="3443922"/>
            <a:ext cx="495300" cy="36512"/>
          </a:xfrm>
          <a:prstGeom prst="straightConnector1">
            <a:avLst/>
          </a:prstGeom>
          <a:noFill/>
          <a:ln w="1000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16" name="Conexão recta unidireccional 28">
            <a:extLst>
              <a:ext uri="{FF2B5EF4-FFF2-40B4-BE49-F238E27FC236}">
                <a16:creationId xmlns:a16="http://schemas.microsoft.com/office/drawing/2014/main" id="{0BB44A56-7BF4-F1D8-D322-FC72C26EB614}"/>
              </a:ext>
            </a:extLst>
          </p:cNvPr>
          <p:cNvCxnSpPr>
            <a:cxnSpLocks noChangeShapeType="1"/>
            <a:stCxn id="10" idx="3"/>
          </p:cNvCxnSpPr>
          <p:nvPr/>
        </p:nvCxnSpPr>
        <p:spPr bwMode="auto">
          <a:xfrm>
            <a:off x="8243434" y="3411168"/>
            <a:ext cx="0" cy="18792"/>
          </a:xfrm>
          <a:prstGeom prst="straightConnector1">
            <a:avLst/>
          </a:prstGeom>
          <a:noFill/>
          <a:ln w="1000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27" name="Conexão recta unidireccional 28">
            <a:extLst>
              <a:ext uri="{FF2B5EF4-FFF2-40B4-BE49-F238E27FC236}">
                <a16:creationId xmlns:a16="http://schemas.microsoft.com/office/drawing/2014/main" id="{4A0F35A6-404B-74A0-7A4B-D6015B73073B}"/>
              </a:ext>
            </a:extLst>
          </p:cNvPr>
          <p:cNvCxnSpPr>
            <a:cxnSpLocks noChangeShapeType="1"/>
          </p:cNvCxnSpPr>
          <p:nvPr/>
        </p:nvCxnSpPr>
        <p:spPr bwMode="auto">
          <a:xfrm flipV="1">
            <a:off x="8243434" y="3454476"/>
            <a:ext cx="631825" cy="33338"/>
          </a:xfrm>
          <a:prstGeom prst="straightConnector1">
            <a:avLst/>
          </a:prstGeom>
          <a:noFill/>
          <a:ln w="10000" algn="ctr">
            <a:solidFill>
              <a:schemeClr val="bg2"/>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0933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967B9-9409-09AA-3CD1-414359BB721C}"/>
              </a:ext>
            </a:extLst>
          </p:cNvPr>
          <p:cNvSpPr>
            <a:spLocks noGrp="1"/>
          </p:cNvSpPr>
          <p:nvPr>
            <p:ph type="title"/>
          </p:nvPr>
        </p:nvSpPr>
        <p:spPr>
          <a:xfrm>
            <a:off x="609600" y="253918"/>
            <a:ext cx="10972800" cy="647700"/>
          </a:xfrm>
        </p:spPr>
        <p:txBody>
          <a:bodyPr>
            <a:noAutofit/>
          </a:bodyPr>
          <a:lstStyle/>
          <a:p>
            <a:pPr>
              <a:defRPr/>
            </a:pPr>
            <a:r>
              <a:rPr lang="pt-PT" sz="3600" b="1" dirty="0">
                <a:solidFill>
                  <a:schemeClr val="tx1">
                    <a:lumMod val="50000"/>
                  </a:schemeClr>
                </a:solidFill>
              </a:rPr>
              <a:t>Think, pair, share... Give examples of context and ideology (how can they impact?)</a:t>
            </a:r>
          </a:p>
        </p:txBody>
      </p:sp>
      <p:sp>
        <p:nvSpPr>
          <p:cNvPr id="6" name="Text Box 19">
            <a:extLst>
              <a:ext uri="{FF2B5EF4-FFF2-40B4-BE49-F238E27FC236}">
                <a16:creationId xmlns:a16="http://schemas.microsoft.com/office/drawing/2014/main" id="{0688EB44-E726-1B30-11A0-C5640A1797DD}"/>
              </a:ext>
            </a:extLst>
          </p:cNvPr>
          <p:cNvSpPr txBox="1">
            <a:spLocks noChangeArrowheads="1"/>
          </p:cNvSpPr>
          <p:nvPr/>
        </p:nvSpPr>
        <p:spPr bwMode="auto">
          <a:xfrm>
            <a:off x="8605029" y="4978843"/>
            <a:ext cx="27511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50000"/>
              </a:spcBef>
              <a:buClrTx/>
              <a:buSzTx/>
              <a:buFontTx/>
              <a:buNone/>
            </a:pPr>
            <a:r>
              <a:rPr lang="pt-PT" altLang="pt-PT" sz="1400" b="1" dirty="0">
                <a:solidFill>
                  <a:srgbClr val="C00000"/>
                </a:solidFill>
                <a:latin typeface="Sharp Sans"/>
              </a:rPr>
              <a:t>Creating and administrating these rules/processes is the main objective of the system of industrial relations</a:t>
            </a:r>
            <a:endParaRPr lang="pt-PT" altLang="pt-PT" sz="1400" b="1" dirty="0">
              <a:solidFill>
                <a:schemeClr val="tx2"/>
              </a:solidFill>
              <a:latin typeface="Sharp Sans"/>
            </a:endParaRPr>
          </a:p>
        </p:txBody>
      </p:sp>
      <p:sp>
        <p:nvSpPr>
          <p:cNvPr id="7" name="AutoShape 21">
            <a:extLst>
              <a:ext uri="{FF2B5EF4-FFF2-40B4-BE49-F238E27FC236}">
                <a16:creationId xmlns:a16="http://schemas.microsoft.com/office/drawing/2014/main" id="{358195F8-4DAA-9E2D-AADA-0073EBDE19AF}"/>
              </a:ext>
            </a:extLst>
          </p:cNvPr>
          <p:cNvSpPr>
            <a:spLocks noChangeArrowheads="1"/>
          </p:cNvSpPr>
          <p:nvPr/>
        </p:nvSpPr>
        <p:spPr bwMode="auto">
          <a:xfrm>
            <a:off x="7645400" y="4378761"/>
            <a:ext cx="936625" cy="649288"/>
          </a:xfrm>
          <a:prstGeom prst="lightningBolt">
            <a:avLst/>
          </a:prstGeom>
          <a:solidFill>
            <a:srgbClr val="C00000"/>
          </a:solidFill>
          <a:ln w="9525">
            <a:solidFill>
              <a:srgbClr val="C00000"/>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pt-PT" altLang="pt-PT" sz="2000">
              <a:latin typeface="Tahoma" panose="020B0604030504040204" pitchFamily="34" charset="0"/>
            </a:endParaRPr>
          </a:p>
        </p:txBody>
      </p:sp>
      <p:sp>
        <p:nvSpPr>
          <p:cNvPr id="8" name="Rectângulo arredondado 4">
            <a:extLst>
              <a:ext uri="{FF2B5EF4-FFF2-40B4-BE49-F238E27FC236}">
                <a16:creationId xmlns:a16="http://schemas.microsoft.com/office/drawing/2014/main" id="{B1C2139D-6EBA-3DE3-0468-0D4A3B072299}"/>
              </a:ext>
            </a:extLst>
          </p:cNvPr>
          <p:cNvSpPr>
            <a:spLocks noChangeArrowheads="1"/>
          </p:cNvSpPr>
          <p:nvPr/>
        </p:nvSpPr>
        <p:spPr bwMode="auto">
          <a:xfrm>
            <a:off x="1600200" y="2723197"/>
            <a:ext cx="2892425" cy="1655563"/>
          </a:xfrm>
          <a:prstGeom prst="roundRect">
            <a:avLst>
              <a:gd name="adj" fmla="val 16667"/>
            </a:avLst>
          </a:prstGeom>
          <a:solidFill>
            <a:schemeClr val="bg1"/>
          </a:solidFill>
          <a:ln>
            <a:noFill/>
          </a:ln>
          <a:effectLst>
            <a:prstShdw prst="shdw17" dist="17961" dir="13500000">
              <a:srgbClr val="993D00"/>
            </a:prstShdw>
          </a:effectLst>
          <a:extLst>
            <a:ext uri="{91240B29-F687-4F45-9708-019B960494DF}">
              <a14:hiddenLine xmlns:a14="http://schemas.microsoft.com/office/drawing/2010/main" w="19050" algn="ctr">
                <a:solidFill>
                  <a:srgbClr val="000000"/>
                </a:solidFill>
                <a:round/>
                <a:headEnd/>
                <a:tailEnd/>
              </a14:hiddenLine>
            </a:ext>
          </a:extLst>
        </p:spPr>
        <p:txBody>
          <a:bodyPr anchor="ct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AutoNum type="arabicPeriod"/>
            </a:pPr>
            <a:r>
              <a:rPr lang="pt-PT" altLang="pt-PT" sz="2400" b="1" dirty="0">
                <a:latin typeface="Sharp Sans"/>
              </a:rPr>
              <a:t>Actors</a:t>
            </a:r>
          </a:p>
          <a:p>
            <a:pPr marL="0" indent="0">
              <a:spcBef>
                <a:spcPct val="0"/>
              </a:spcBef>
              <a:buClrTx/>
              <a:buSzTx/>
              <a:buNone/>
            </a:pPr>
            <a:r>
              <a:rPr lang="pt-PT" altLang="pt-PT" sz="1600" dirty="0">
                <a:latin typeface="Sharp Sans"/>
              </a:rPr>
              <a:t>Employers/managers, workers or their representatives and public bodies (State) that </a:t>
            </a:r>
            <a:r>
              <a:rPr lang="en-GB" altLang="pt-PT" sz="1600" dirty="0">
                <a:latin typeface="Sharp Sans"/>
              </a:rPr>
              <a:t>mediate the relationship between the previous actors</a:t>
            </a:r>
            <a:endParaRPr lang="pt-PT" altLang="pt-PT" sz="2400" dirty="0">
              <a:latin typeface="Sharp Sans"/>
            </a:endParaRPr>
          </a:p>
        </p:txBody>
      </p:sp>
      <p:sp>
        <p:nvSpPr>
          <p:cNvPr id="9" name="Rectângulo arredondado 5">
            <a:extLst>
              <a:ext uri="{FF2B5EF4-FFF2-40B4-BE49-F238E27FC236}">
                <a16:creationId xmlns:a16="http://schemas.microsoft.com/office/drawing/2014/main" id="{AD4059BE-32B1-D476-D84C-0AF6E22C91B3}"/>
              </a:ext>
            </a:extLst>
          </p:cNvPr>
          <p:cNvSpPr>
            <a:spLocks noChangeArrowheads="1"/>
          </p:cNvSpPr>
          <p:nvPr/>
        </p:nvSpPr>
        <p:spPr bwMode="auto">
          <a:xfrm>
            <a:off x="5068887" y="922972"/>
            <a:ext cx="3107259" cy="1265153"/>
          </a:xfrm>
          <a:prstGeom prst="roundRect">
            <a:avLst>
              <a:gd name="adj" fmla="val 16667"/>
            </a:avLst>
          </a:prstGeom>
          <a:solidFill>
            <a:schemeClr val="bg1"/>
          </a:solidFill>
          <a:ln>
            <a:noFill/>
          </a:ln>
          <a:effectLst>
            <a:prstShdw prst="shdw17" dist="17961" dir="13500000">
              <a:srgbClr val="993D00"/>
            </a:prstShdw>
          </a:effectLst>
          <a:extLst>
            <a:ext uri="{91240B29-F687-4F45-9708-019B960494DF}">
              <a14:hiddenLine xmlns:a14="http://schemas.microsoft.com/office/drawing/2010/main" w="19050" algn="ctr">
                <a:solidFill>
                  <a:srgbClr val="000000"/>
                </a:solidFill>
                <a:round/>
                <a:headEnd/>
                <a:tailEnd/>
              </a14:hiddenLine>
            </a:ext>
          </a:extLst>
        </p:spPr>
        <p:txBody>
          <a:bodyPr anchor="ct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 typeface="+mj-lt"/>
              <a:buAutoNum type="arabicPeriod" startAt="2"/>
            </a:pPr>
            <a:r>
              <a:rPr lang="pt-PT" altLang="pt-PT" sz="2400" b="1" dirty="0">
                <a:latin typeface="Sharp Sans"/>
              </a:rPr>
              <a:t>Context </a:t>
            </a:r>
          </a:p>
          <a:p>
            <a:pPr marL="0" indent="0">
              <a:spcBef>
                <a:spcPct val="0"/>
              </a:spcBef>
              <a:buClrTx/>
              <a:buSzTx/>
              <a:buNone/>
            </a:pPr>
            <a:r>
              <a:rPr lang="pt-PT" altLang="pt-PT" sz="1600" dirty="0">
                <a:latin typeface="Sharp Sans"/>
              </a:rPr>
              <a:t>Economy, politics, technology and law</a:t>
            </a:r>
          </a:p>
        </p:txBody>
      </p:sp>
      <p:sp>
        <p:nvSpPr>
          <p:cNvPr id="10" name="Rectângulo arredondado 6">
            <a:extLst>
              <a:ext uri="{FF2B5EF4-FFF2-40B4-BE49-F238E27FC236}">
                <a16:creationId xmlns:a16="http://schemas.microsoft.com/office/drawing/2014/main" id="{1157B145-08EE-89EB-99F8-2D3F3CF476E1}"/>
              </a:ext>
            </a:extLst>
          </p:cNvPr>
          <p:cNvSpPr>
            <a:spLocks noChangeArrowheads="1"/>
          </p:cNvSpPr>
          <p:nvPr/>
        </p:nvSpPr>
        <p:spPr bwMode="auto">
          <a:xfrm>
            <a:off x="4938259" y="2707648"/>
            <a:ext cx="3305175" cy="1407039"/>
          </a:xfrm>
          <a:prstGeom prst="roundRect">
            <a:avLst>
              <a:gd name="adj" fmla="val 16667"/>
            </a:avLst>
          </a:prstGeom>
          <a:solidFill>
            <a:schemeClr val="bg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5">
                <a:lumMod val="50000"/>
              </a:schemeClr>
            </a:extrusionClr>
            <a:contourClr>
              <a:schemeClr val="bg1"/>
            </a:contourClr>
          </a:sp3d>
        </p:spPr>
        <p:txBody>
          <a:bodyPr anchor="ctr">
            <a:flatTx/>
          </a:bodyP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None/>
            </a:pPr>
            <a:r>
              <a:rPr lang="pt-PT" altLang="pt-PT" sz="1800" dirty="0" err="1">
                <a:latin typeface="Sharp Sans"/>
              </a:rPr>
              <a:t>Collective</a:t>
            </a:r>
            <a:r>
              <a:rPr lang="pt-PT" altLang="pt-PT" sz="1800" dirty="0">
                <a:latin typeface="Sharp Sans"/>
              </a:rPr>
              <a:t> </a:t>
            </a:r>
            <a:r>
              <a:rPr lang="pt-PT" altLang="pt-PT" sz="1800" dirty="0" err="1">
                <a:latin typeface="Sharp Sans"/>
              </a:rPr>
              <a:t>bargaining</a:t>
            </a:r>
            <a:r>
              <a:rPr lang="pt-PT" altLang="pt-PT" sz="1800" dirty="0">
                <a:latin typeface="Sharp Sans"/>
              </a:rPr>
              <a:t> process (rules for operating this process): e.g. bargaining, arbitration, etc.</a:t>
            </a:r>
          </a:p>
        </p:txBody>
      </p:sp>
      <p:sp>
        <p:nvSpPr>
          <p:cNvPr id="12" name="Rectângulo arredondado 8">
            <a:extLst>
              <a:ext uri="{FF2B5EF4-FFF2-40B4-BE49-F238E27FC236}">
                <a16:creationId xmlns:a16="http://schemas.microsoft.com/office/drawing/2014/main" id="{8E0A2322-7EC8-BF72-8744-C814F39704A5}"/>
              </a:ext>
            </a:extLst>
          </p:cNvPr>
          <p:cNvSpPr>
            <a:spLocks noChangeArrowheads="1"/>
          </p:cNvSpPr>
          <p:nvPr/>
        </p:nvSpPr>
        <p:spPr bwMode="auto">
          <a:xfrm>
            <a:off x="5105400" y="4634210"/>
            <a:ext cx="2515408" cy="1183840"/>
          </a:xfrm>
          <a:prstGeom prst="roundRect">
            <a:avLst>
              <a:gd name="adj" fmla="val 16667"/>
            </a:avLst>
          </a:prstGeom>
          <a:solidFill>
            <a:schemeClr val="bg1"/>
          </a:solidFill>
          <a:ln>
            <a:noFill/>
          </a:ln>
          <a:effectLst>
            <a:prstShdw prst="shdw17" dist="17961" dir="13500000">
              <a:srgbClr val="993D00"/>
            </a:prstShdw>
          </a:effectLst>
          <a:extLst>
            <a:ext uri="{91240B29-F687-4F45-9708-019B960494DF}">
              <a14:hiddenLine xmlns:a14="http://schemas.microsoft.com/office/drawing/2010/main" w="19050" algn="ctr">
                <a:solidFill>
                  <a:srgbClr val="000000"/>
                </a:solidFill>
                <a:round/>
                <a:headEnd/>
                <a:tailEnd/>
              </a14:hiddenLine>
            </a:ext>
          </a:extLst>
        </p:spPr>
        <p:txBody>
          <a:bodyPr anchor="ct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AutoNum type="arabicPeriod" startAt="3"/>
            </a:pPr>
            <a:r>
              <a:rPr lang="pt-PT" altLang="pt-PT" sz="2400" b="1" dirty="0">
                <a:latin typeface="Sharp Sans"/>
              </a:rPr>
              <a:t>Ideology</a:t>
            </a:r>
          </a:p>
          <a:p>
            <a:pPr marL="0" indent="0">
              <a:spcBef>
                <a:spcPct val="0"/>
              </a:spcBef>
              <a:buClrTx/>
              <a:buSzTx/>
              <a:buNone/>
            </a:pPr>
            <a:r>
              <a:rPr lang="en-GB" altLang="pt-PT" sz="1600" dirty="0">
                <a:latin typeface="Sharp Sans"/>
              </a:rPr>
              <a:t>Capacity to achieve compromise in some objectives</a:t>
            </a:r>
            <a:endParaRPr lang="pt-PT" altLang="pt-PT" sz="2400" b="1" dirty="0">
              <a:latin typeface="Sharp Sans"/>
            </a:endParaRPr>
          </a:p>
        </p:txBody>
      </p:sp>
      <p:sp>
        <p:nvSpPr>
          <p:cNvPr id="11" name="Rectângulo arredondado 7">
            <a:extLst>
              <a:ext uri="{FF2B5EF4-FFF2-40B4-BE49-F238E27FC236}">
                <a16:creationId xmlns:a16="http://schemas.microsoft.com/office/drawing/2014/main" id="{E998F58F-8694-7F59-55BA-27787AEC7CB7}"/>
              </a:ext>
            </a:extLst>
          </p:cNvPr>
          <p:cNvSpPr>
            <a:spLocks noChangeArrowheads="1"/>
          </p:cNvSpPr>
          <p:nvPr/>
        </p:nvSpPr>
        <p:spPr bwMode="auto">
          <a:xfrm>
            <a:off x="8985052" y="2715258"/>
            <a:ext cx="2553510" cy="1340529"/>
          </a:xfrm>
          <a:prstGeom prst="roundRect">
            <a:avLst>
              <a:gd name="adj" fmla="val 16667"/>
            </a:avLst>
          </a:prstGeom>
          <a:solidFill>
            <a:schemeClr val="bg1"/>
          </a:solidFill>
          <a:ln w="9525">
            <a:round/>
            <a:headEnd/>
            <a:tailEnd/>
          </a:ln>
          <a:scene3d>
            <a:camera prst="legacyPerspectiveBottomLeft"/>
            <a:lightRig rig="legacyFlat3" dir="t"/>
          </a:scene3d>
          <a:sp3d extrusionH="887400" prstMaterial="legacyMatte">
            <a:bevelT w="13500" h="13500" prst="angle"/>
            <a:bevelB w="13500" h="13500" prst="angle"/>
            <a:extrusionClr>
              <a:schemeClr val="accent5">
                <a:lumMod val="50000"/>
              </a:schemeClr>
            </a:extrusionClr>
            <a:contourClr>
              <a:schemeClr val="bg1"/>
            </a:contourClr>
          </a:sp3d>
        </p:spPr>
        <p:txBody>
          <a:bodyPr anchor="ctr">
            <a:flatTx/>
          </a:bodyPr>
          <a:lstStyle>
            <a:lvl1pPr marL="457200" indent="-4572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 typeface="+mj-lt"/>
              <a:buAutoNum type="arabicPeriod" startAt="4"/>
            </a:pPr>
            <a:r>
              <a:rPr lang="pt-PT" altLang="pt-PT" sz="2400" b="1" dirty="0">
                <a:latin typeface="Sharp Sans"/>
              </a:rPr>
              <a:t>Rules</a:t>
            </a:r>
          </a:p>
          <a:p>
            <a:pPr algn="ctr">
              <a:spcBef>
                <a:spcPct val="0"/>
              </a:spcBef>
              <a:buClrTx/>
              <a:buSzTx/>
              <a:buFontTx/>
              <a:buNone/>
            </a:pPr>
            <a:r>
              <a:rPr lang="pt-PT" altLang="pt-PT" sz="1600" dirty="0">
                <a:latin typeface="Sharp Sans"/>
              </a:rPr>
              <a:t>(wages, working times…)</a:t>
            </a:r>
          </a:p>
        </p:txBody>
      </p:sp>
      <p:cxnSp>
        <p:nvCxnSpPr>
          <p:cNvPr id="13" name="Forma 22">
            <a:extLst>
              <a:ext uri="{FF2B5EF4-FFF2-40B4-BE49-F238E27FC236}">
                <a16:creationId xmlns:a16="http://schemas.microsoft.com/office/drawing/2014/main" id="{CFEDE8EF-F4E2-115A-FFDB-14949FAD8963}"/>
              </a:ext>
            </a:extLst>
          </p:cNvPr>
          <p:cNvCxnSpPr>
            <a:cxnSpLocks noChangeShapeType="1"/>
          </p:cNvCxnSpPr>
          <p:nvPr/>
        </p:nvCxnSpPr>
        <p:spPr bwMode="auto">
          <a:xfrm rot="10800000" flipV="1">
            <a:off x="3088482" y="1676400"/>
            <a:ext cx="2018506" cy="998550"/>
          </a:xfrm>
          <a:prstGeom prst="bentConnector2">
            <a:avLst/>
          </a:prstGeom>
          <a:noFill/>
          <a:ln w="10000" algn="ctr">
            <a:solidFill>
              <a:schemeClr val="bg2"/>
            </a:solidFill>
            <a:miter lim="800000"/>
            <a:headEnd/>
            <a:tailEnd type="arrow" w="med" len="med"/>
          </a:ln>
          <a:extLst>
            <a:ext uri="{909E8E84-426E-40DD-AFC4-6F175D3DCCD1}">
              <a14:hiddenFill xmlns:a14="http://schemas.microsoft.com/office/drawing/2010/main">
                <a:noFill/>
              </a14:hiddenFill>
            </a:ext>
          </a:extLst>
        </p:spPr>
      </p:cxnSp>
      <p:cxnSp>
        <p:nvCxnSpPr>
          <p:cNvPr id="14" name="Forma 24">
            <a:extLst>
              <a:ext uri="{FF2B5EF4-FFF2-40B4-BE49-F238E27FC236}">
                <a16:creationId xmlns:a16="http://schemas.microsoft.com/office/drawing/2014/main" id="{6E952C30-E348-AF23-49B3-518C6BC2C96F}"/>
              </a:ext>
            </a:extLst>
          </p:cNvPr>
          <p:cNvCxnSpPr>
            <a:cxnSpLocks noChangeShapeType="1"/>
          </p:cNvCxnSpPr>
          <p:nvPr/>
        </p:nvCxnSpPr>
        <p:spPr bwMode="auto">
          <a:xfrm rot="10800000">
            <a:off x="3088482" y="4411457"/>
            <a:ext cx="1964532" cy="846342"/>
          </a:xfrm>
          <a:prstGeom prst="bentConnector2">
            <a:avLst/>
          </a:prstGeom>
          <a:noFill/>
          <a:ln w="10000" algn="ctr">
            <a:solidFill>
              <a:schemeClr val="bg2"/>
            </a:solidFill>
            <a:miter lim="800000"/>
            <a:headEnd/>
            <a:tailEnd type="arrow" w="med" len="med"/>
          </a:ln>
          <a:extLst>
            <a:ext uri="{909E8E84-426E-40DD-AFC4-6F175D3DCCD1}">
              <a14:hiddenFill xmlns:a14="http://schemas.microsoft.com/office/drawing/2010/main">
                <a:noFill/>
              </a14:hiddenFill>
            </a:ext>
          </a:extLst>
        </p:spPr>
      </p:cxnSp>
      <p:cxnSp>
        <p:nvCxnSpPr>
          <p:cNvPr id="15" name="Conexão recta unidireccional 26">
            <a:extLst>
              <a:ext uri="{FF2B5EF4-FFF2-40B4-BE49-F238E27FC236}">
                <a16:creationId xmlns:a16="http://schemas.microsoft.com/office/drawing/2014/main" id="{219E6132-8967-856A-1DFE-08710734D8B0}"/>
              </a:ext>
            </a:extLst>
          </p:cNvPr>
          <p:cNvCxnSpPr>
            <a:cxnSpLocks noChangeShapeType="1"/>
          </p:cNvCxnSpPr>
          <p:nvPr/>
        </p:nvCxnSpPr>
        <p:spPr bwMode="auto">
          <a:xfrm flipV="1">
            <a:off x="4533900" y="3443922"/>
            <a:ext cx="495300" cy="36512"/>
          </a:xfrm>
          <a:prstGeom prst="straightConnector1">
            <a:avLst/>
          </a:prstGeom>
          <a:noFill/>
          <a:ln w="1000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16" name="Conexão recta unidireccional 28">
            <a:extLst>
              <a:ext uri="{FF2B5EF4-FFF2-40B4-BE49-F238E27FC236}">
                <a16:creationId xmlns:a16="http://schemas.microsoft.com/office/drawing/2014/main" id="{0BB44A56-7BF4-F1D8-D322-FC72C26EB614}"/>
              </a:ext>
            </a:extLst>
          </p:cNvPr>
          <p:cNvCxnSpPr>
            <a:cxnSpLocks noChangeShapeType="1"/>
            <a:stCxn id="10" idx="3"/>
          </p:cNvCxnSpPr>
          <p:nvPr/>
        </p:nvCxnSpPr>
        <p:spPr bwMode="auto">
          <a:xfrm>
            <a:off x="8243434" y="3411168"/>
            <a:ext cx="0" cy="18792"/>
          </a:xfrm>
          <a:prstGeom prst="straightConnector1">
            <a:avLst/>
          </a:prstGeom>
          <a:noFill/>
          <a:ln w="10000"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27" name="Conexão recta unidireccional 28">
            <a:extLst>
              <a:ext uri="{FF2B5EF4-FFF2-40B4-BE49-F238E27FC236}">
                <a16:creationId xmlns:a16="http://schemas.microsoft.com/office/drawing/2014/main" id="{4A0F35A6-404B-74A0-7A4B-D6015B73073B}"/>
              </a:ext>
            </a:extLst>
          </p:cNvPr>
          <p:cNvCxnSpPr>
            <a:cxnSpLocks noChangeShapeType="1"/>
          </p:cNvCxnSpPr>
          <p:nvPr/>
        </p:nvCxnSpPr>
        <p:spPr bwMode="auto">
          <a:xfrm flipV="1">
            <a:off x="8243434" y="3454476"/>
            <a:ext cx="631825" cy="33338"/>
          </a:xfrm>
          <a:prstGeom prst="straightConnector1">
            <a:avLst/>
          </a:prstGeom>
          <a:noFill/>
          <a:ln w="10000" algn="ctr">
            <a:solidFill>
              <a:schemeClr val="bg2"/>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7262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What do Unions Do? (Freeman and Medoff, 1984)</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828800"/>
            <a:ext cx="11207750" cy="4423458"/>
          </a:xfrm>
        </p:spPr>
        <p:txBody>
          <a:bodyPr>
            <a:normAutofit/>
          </a:bodyPr>
          <a:lstStyle/>
          <a:p>
            <a:r>
              <a:rPr lang="pt-BR" altLang="pt-PT" sz="2800" dirty="0"/>
              <a:t>Improving job satisfaction </a:t>
            </a:r>
            <a:r>
              <a:rPr lang="pt-BR" altLang="pt-PT" sz="2800" dirty="0">
                <a:latin typeface="Arial" panose="020B0604020202020204" pitchFamily="34" charset="0"/>
                <a:cs typeface="Arial" panose="020B0604020202020204" pitchFamily="34" charset="0"/>
              </a:rPr>
              <a:t>→ </a:t>
            </a:r>
            <a:r>
              <a:rPr lang="pt-BR" altLang="pt-PT" sz="2800" dirty="0"/>
              <a:t>paradox: unionized workers less satisfied?</a:t>
            </a:r>
          </a:p>
          <a:p>
            <a:r>
              <a:rPr lang="pt-BR" altLang="pt-PT" sz="2800" dirty="0"/>
              <a:t>Increasing wages and reducing wage inequalities</a:t>
            </a:r>
          </a:p>
          <a:p>
            <a:r>
              <a:rPr lang="pt-BR" altLang="pt-PT" sz="2800" dirty="0"/>
              <a:t>Unemployment</a:t>
            </a:r>
          </a:p>
          <a:p>
            <a:r>
              <a:rPr lang="pt-BR" altLang="pt-PT" sz="2800" dirty="0"/>
              <a:t>Advantages of organized industrial relations</a:t>
            </a:r>
          </a:p>
        </p:txBody>
      </p:sp>
    </p:spTree>
    <p:extLst>
      <p:ext uri="{BB962C8B-B14F-4D97-AF65-F5344CB8AC3E}">
        <p14:creationId xmlns:p14="http://schemas.microsoft.com/office/powerpoint/2010/main" val="54934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What do unions do? (Freeman and Medoff, 1984)</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371600"/>
            <a:ext cx="11207750" cy="4880658"/>
          </a:xfrm>
        </p:spPr>
        <p:txBody>
          <a:bodyPr>
            <a:normAutofit fontScale="92500" lnSpcReduction="10000"/>
          </a:bodyPr>
          <a:lstStyle/>
          <a:p>
            <a:pPr marL="0" indent="0">
              <a:buNone/>
            </a:pPr>
            <a:r>
              <a:rPr lang="pt-BR" altLang="pt-PT" sz="2800" dirty="0"/>
              <a:t>Improving job satisfaction?</a:t>
            </a:r>
          </a:p>
          <a:p>
            <a:pPr marL="0" indent="0">
              <a:buNone/>
            </a:pPr>
            <a:r>
              <a:rPr lang="pt-BR" altLang="pt-PT" sz="2800" dirty="0"/>
              <a:t>Paradox: unionized workers less satisfied</a:t>
            </a:r>
          </a:p>
          <a:p>
            <a:r>
              <a:rPr lang="pt-BR" altLang="pt-PT" dirty="0"/>
              <a:t>Union members better equiped to use ‘voice’</a:t>
            </a:r>
          </a:p>
          <a:p>
            <a:r>
              <a:rPr lang="pt-BR" altLang="pt-PT" dirty="0"/>
              <a:t>Greater expectations</a:t>
            </a:r>
          </a:p>
          <a:p>
            <a:r>
              <a:rPr lang="pt-BR" altLang="pt-PT" dirty="0"/>
              <a:t>Job satisfaction depends on factors outside control of unions; focusing on wages</a:t>
            </a:r>
          </a:p>
          <a:p>
            <a:r>
              <a:rPr lang="pt-BR" altLang="pt-PT" dirty="0"/>
              <a:t>Self-selection and reverse causality: unions are stronger in sectors with poor working conditions, dissatisfied workers more likely to join an union</a:t>
            </a:r>
          </a:p>
          <a:p>
            <a:r>
              <a:rPr lang="pt-BR" altLang="pt-PT" dirty="0"/>
              <a:t>Bargaining-rules and free-riders</a:t>
            </a:r>
          </a:p>
          <a:p>
            <a:r>
              <a:rPr lang="pt-BR" altLang="pt-PT" dirty="0"/>
              <a:t>Stronger unions → less confrontational work climate → greater satisfaction</a:t>
            </a:r>
          </a:p>
        </p:txBody>
      </p:sp>
      <p:pic>
        <p:nvPicPr>
          <p:cNvPr id="4" name="Picture 3">
            <a:extLst>
              <a:ext uri="{FF2B5EF4-FFF2-40B4-BE49-F238E27FC236}">
                <a16:creationId xmlns:a16="http://schemas.microsoft.com/office/drawing/2014/main" id="{6EF639AC-EB8C-4A13-B932-4181BE97120C}"/>
              </a:ext>
            </a:extLst>
          </p:cNvPr>
          <p:cNvPicPr>
            <a:picLocks noChangeAspect="1"/>
          </p:cNvPicPr>
          <p:nvPr/>
        </p:nvPicPr>
        <p:blipFill>
          <a:blip r:embed="rId2"/>
          <a:stretch>
            <a:fillRect/>
          </a:stretch>
        </p:blipFill>
        <p:spPr>
          <a:xfrm>
            <a:off x="9275619" y="381000"/>
            <a:ext cx="2326986" cy="3217031"/>
          </a:xfrm>
          <a:prstGeom prst="rect">
            <a:avLst/>
          </a:prstGeom>
        </p:spPr>
      </p:pic>
    </p:spTree>
    <p:extLst>
      <p:ext uri="{BB962C8B-B14F-4D97-AF65-F5344CB8AC3E}">
        <p14:creationId xmlns:p14="http://schemas.microsoft.com/office/powerpoint/2010/main" val="101339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Of unions and wages</a:t>
            </a:r>
          </a:p>
        </p:txBody>
      </p:sp>
      <p:pic>
        <p:nvPicPr>
          <p:cNvPr id="6" name="Picture 5">
            <a:extLst>
              <a:ext uri="{FF2B5EF4-FFF2-40B4-BE49-F238E27FC236}">
                <a16:creationId xmlns:a16="http://schemas.microsoft.com/office/drawing/2014/main" id="{30CF4D53-336D-4477-B766-70F7A02A45E8}"/>
              </a:ext>
            </a:extLst>
          </p:cNvPr>
          <p:cNvPicPr>
            <a:picLocks noChangeAspect="1"/>
          </p:cNvPicPr>
          <p:nvPr/>
        </p:nvPicPr>
        <p:blipFill>
          <a:blip r:embed="rId2"/>
          <a:stretch>
            <a:fillRect/>
          </a:stretch>
        </p:blipFill>
        <p:spPr>
          <a:xfrm>
            <a:off x="653679" y="1076449"/>
            <a:ext cx="2927721" cy="2657351"/>
          </a:xfrm>
          <a:prstGeom prst="rect">
            <a:avLst/>
          </a:prstGeom>
        </p:spPr>
      </p:pic>
      <p:pic>
        <p:nvPicPr>
          <p:cNvPr id="7" name="Picture 6">
            <a:extLst>
              <a:ext uri="{FF2B5EF4-FFF2-40B4-BE49-F238E27FC236}">
                <a16:creationId xmlns:a16="http://schemas.microsoft.com/office/drawing/2014/main" id="{08CFE84F-6318-4DA8-B267-564B8F812C0F}"/>
              </a:ext>
            </a:extLst>
          </p:cNvPr>
          <p:cNvPicPr>
            <a:picLocks noChangeAspect="1"/>
          </p:cNvPicPr>
          <p:nvPr/>
        </p:nvPicPr>
        <p:blipFill>
          <a:blip r:embed="rId3"/>
          <a:stretch>
            <a:fillRect/>
          </a:stretch>
        </p:blipFill>
        <p:spPr>
          <a:xfrm>
            <a:off x="577480" y="3447342"/>
            <a:ext cx="3003920" cy="2801058"/>
          </a:xfrm>
          <a:prstGeom prst="rect">
            <a:avLst/>
          </a:prstGeom>
        </p:spPr>
      </p:pic>
      <p:pic>
        <p:nvPicPr>
          <p:cNvPr id="8" name="Picture 7">
            <a:extLst>
              <a:ext uri="{FF2B5EF4-FFF2-40B4-BE49-F238E27FC236}">
                <a16:creationId xmlns:a16="http://schemas.microsoft.com/office/drawing/2014/main" id="{6115EAD3-1090-47F8-9475-1B173FD068F2}"/>
              </a:ext>
            </a:extLst>
          </p:cNvPr>
          <p:cNvPicPr>
            <a:picLocks noChangeAspect="1"/>
          </p:cNvPicPr>
          <p:nvPr/>
        </p:nvPicPr>
        <p:blipFill>
          <a:blip r:embed="rId4"/>
          <a:stretch>
            <a:fillRect/>
          </a:stretch>
        </p:blipFill>
        <p:spPr>
          <a:xfrm>
            <a:off x="4065835" y="1064144"/>
            <a:ext cx="2927722" cy="2441056"/>
          </a:xfrm>
          <a:prstGeom prst="rect">
            <a:avLst/>
          </a:prstGeom>
        </p:spPr>
      </p:pic>
      <p:pic>
        <p:nvPicPr>
          <p:cNvPr id="9" name="Picture 8">
            <a:extLst>
              <a:ext uri="{FF2B5EF4-FFF2-40B4-BE49-F238E27FC236}">
                <a16:creationId xmlns:a16="http://schemas.microsoft.com/office/drawing/2014/main" id="{499F0467-575E-4A6D-9E4F-BB1320F0C3A7}"/>
              </a:ext>
            </a:extLst>
          </p:cNvPr>
          <p:cNvPicPr>
            <a:picLocks noChangeAspect="1"/>
          </p:cNvPicPr>
          <p:nvPr/>
        </p:nvPicPr>
        <p:blipFill>
          <a:blip r:embed="rId5"/>
          <a:stretch>
            <a:fillRect/>
          </a:stretch>
        </p:blipFill>
        <p:spPr>
          <a:xfrm>
            <a:off x="4081830" y="3456709"/>
            <a:ext cx="2927723" cy="2784724"/>
          </a:xfrm>
          <a:prstGeom prst="rect">
            <a:avLst/>
          </a:prstGeom>
        </p:spPr>
      </p:pic>
      <p:sp>
        <p:nvSpPr>
          <p:cNvPr id="10" name="Rectangle 9">
            <a:extLst>
              <a:ext uri="{FF2B5EF4-FFF2-40B4-BE49-F238E27FC236}">
                <a16:creationId xmlns:a16="http://schemas.microsoft.com/office/drawing/2014/main" id="{DEBA3F9E-617B-4532-B979-559D40B512C8}"/>
              </a:ext>
            </a:extLst>
          </p:cNvPr>
          <p:cNvSpPr/>
          <p:nvPr/>
        </p:nvSpPr>
        <p:spPr>
          <a:xfrm>
            <a:off x="267177" y="543580"/>
            <a:ext cx="8343425" cy="523220"/>
          </a:xfrm>
          <a:prstGeom prst="rect">
            <a:avLst/>
          </a:prstGeom>
        </p:spPr>
        <p:txBody>
          <a:bodyPr wrap="square">
            <a:spAutoFit/>
          </a:bodyPr>
          <a:lstStyle/>
          <a:p>
            <a:pPr algn="ctr"/>
            <a:r>
              <a:rPr lang="en-GB" sz="1400" dirty="0"/>
              <a:t>Unionization Rates and the Variance of Log Hourly Wages (left) and Mean Log Hourly Wages (right) for Full-Time, Private Sector, Non-union Workers, 1973 to 2007</a:t>
            </a:r>
            <a:endParaRPr lang="pt-PT" sz="1400" dirty="0"/>
          </a:p>
        </p:txBody>
      </p:sp>
      <p:sp>
        <p:nvSpPr>
          <p:cNvPr id="11" name="Rectangle 10">
            <a:extLst>
              <a:ext uri="{FF2B5EF4-FFF2-40B4-BE49-F238E27FC236}">
                <a16:creationId xmlns:a16="http://schemas.microsoft.com/office/drawing/2014/main" id="{55AE32AC-CE6B-4DC3-966F-365AE8B372A0}"/>
              </a:ext>
            </a:extLst>
          </p:cNvPr>
          <p:cNvSpPr/>
          <p:nvPr/>
        </p:nvSpPr>
        <p:spPr>
          <a:xfrm>
            <a:off x="6993557" y="5633499"/>
            <a:ext cx="5059898" cy="523220"/>
          </a:xfrm>
          <a:prstGeom prst="rect">
            <a:avLst/>
          </a:prstGeom>
        </p:spPr>
        <p:txBody>
          <a:bodyPr wrap="square">
            <a:spAutoFit/>
          </a:bodyPr>
          <a:lstStyle/>
          <a:p>
            <a:r>
              <a:rPr lang="en-GB" sz="1400" dirty="0">
                <a:latin typeface="Melior"/>
              </a:rPr>
              <a:t>Source: Western and Rosenfeld (2011): Fig. 4 and 5. Points go from grey to black from 1973 to 2007.</a:t>
            </a:r>
            <a:endParaRPr lang="pt-PT" sz="1400" dirty="0"/>
          </a:p>
        </p:txBody>
      </p:sp>
      <p:sp>
        <p:nvSpPr>
          <p:cNvPr id="12" name="Content Placeholder 2">
            <a:extLst>
              <a:ext uri="{FF2B5EF4-FFF2-40B4-BE49-F238E27FC236}">
                <a16:creationId xmlns:a16="http://schemas.microsoft.com/office/drawing/2014/main" id="{9AEF3498-FE86-4DBB-88D0-216D8F9CA937}"/>
              </a:ext>
            </a:extLst>
          </p:cNvPr>
          <p:cNvSpPr>
            <a:spLocks noGrp="1"/>
          </p:cNvSpPr>
          <p:nvPr>
            <p:ph idx="1"/>
          </p:nvPr>
        </p:nvSpPr>
        <p:spPr>
          <a:xfrm>
            <a:off x="7177553" y="2582656"/>
            <a:ext cx="4648200" cy="2899533"/>
          </a:xfrm>
        </p:spPr>
        <p:txBody>
          <a:bodyPr>
            <a:noAutofit/>
          </a:bodyPr>
          <a:lstStyle/>
          <a:p>
            <a:r>
              <a:rPr lang="pt-BR" altLang="pt-PT" sz="2200" dirty="0"/>
              <a:t>Unions reduce wage inequality, especially where bargaining processes are centralized</a:t>
            </a:r>
          </a:p>
          <a:p>
            <a:r>
              <a:rPr lang="pt-BR" altLang="pt-PT" sz="2200" dirty="0"/>
              <a:t>Effect on non-union wages: threat of unionization (US), shapping norms (e.g. Equal pay) and extending collective agreements (e.g. France)</a:t>
            </a:r>
          </a:p>
        </p:txBody>
      </p:sp>
      <p:pic>
        <p:nvPicPr>
          <p:cNvPr id="13" name="Picture 12">
            <a:extLst>
              <a:ext uri="{FF2B5EF4-FFF2-40B4-BE49-F238E27FC236}">
                <a16:creationId xmlns:a16="http://schemas.microsoft.com/office/drawing/2014/main" id="{9F52B2B8-18A6-4404-8419-5F0306D7B476}"/>
              </a:ext>
            </a:extLst>
          </p:cNvPr>
          <p:cNvPicPr>
            <a:picLocks noChangeAspect="1"/>
          </p:cNvPicPr>
          <p:nvPr/>
        </p:nvPicPr>
        <p:blipFill>
          <a:blip r:embed="rId6"/>
          <a:stretch>
            <a:fillRect/>
          </a:stretch>
        </p:blipFill>
        <p:spPr>
          <a:xfrm>
            <a:off x="7046295" y="1150053"/>
            <a:ext cx="5007160" cy="1281293"/>
          </a:xfrm>
          <a:prstGeom prst="rect">
            <a:avLst/>
          </a:prstGeom>
        </p:spPr>
      </p:pic>
    </p:spTree>
    <p:extLst>
      <p:ext uri="{BB962C8B-B14F-4D97-AF65-F5344CB8AC3E}">
        <p14:creationId xmlns:p14="http://schemas.microsoft.com/office/powerpoint/2010/main" val="185389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Of unions and wages</a:t>
            </a:r>
          </a:p>
        </p:txBody>
      </p:sp>
      <p:pic>
        <p:nvPicPr>
          <p:cNvPr id="3" name="Picture 2">
            <a:extLst>
              <a:ext uri="{FF2B5EF4-FFF2-40B4-BE49-F238E27FC236}">
                <a16:creationId xmlns:a16="http://schemas.microsoft.com/office/drawing/2014/main" id="{5C3654C3-6FC5-480C-B813-42DCE7A7B02F}"/>
              </a:ext>
            </a:extLst>
          </p:cNvPr>
          <p:cNvPicPr>
            <a:picLocks noChangeAspect="1"/>
          </p:cNvPicPr>
          <p:nvPr/>
        </p:nvPicPr>
        <p:blipFill>
          <a:blip r:embed="rId2"/>
          <a:stretch>
            <a:fillRect/>
          </a:stretch>
        </p:blipFill>
        <p:spPr>
          <a:xfrm>
            <a:off x="438860" y="1524000"/>
            <a:ext cx="5657140" cy="4146364"/>
          </a:xfrm>
          <a:prstGeom prst="rect">
            <a:avLst/>
          </a:prstGeom>
        </p:spPr>
      </p:pic>
      <p:sp>
        <p:nvSpPr>
          <p:cNvPr id="4" name="Rectangle 3">
            <a:extLst>
              <a:ext uri="{FF2B5EF4-FFF2-40B4-BE49-F238E27FC236}">
                <a16:creationId xmlns:a16="http://schemas.microsoft.com/office/drawing/2014/main" id="{FE2E8F66-33BC-4234-A62E-FD4D5B6BDF7F}"/>
              </a:ext>
            </a:extLst>
          </p:cNvPr>
          <p:cNvSpPr/>
          <p:nvPr/>
        </p:nvSpPr>
        <p:spPr>
          <a:xfrm>
            <a:off x="228600" y="897792"/>
            <a:ext cx="6629400" cy="338554"/>
          </a:xfrm>
          <a:prstGeom prst="rect">
            <a:avLst/>
          </a:prstGeom>
        </p:spPr>
        <p:txBody>
          <a:bodyPr wrap="square">
            <a:spAutoFit/>
          </a:bodyPr>
          <a:lstStyle/>
          <a:p>
            <a:pPr algn="ctr"/>
            <a:r>
              <a:rPr lang="en-GB" sz="1600" dirty="0">
                <a:latin typeface="Melior"/>
              </a:rPr>
              <a:t>Total Variance of Log Hourly Wages, Full-Time, Private Sector 1973 to 2007</a:t>
            </a:r>
            <a:endParaRPr lang="pt-PT" sz="1600" dirty="0"/>
          </a:p>
        </p:txBody>
      </p:sp>
      <p:sp>
        <p:nvSpPr>
          <p:cNvPr id="5" name="Rectangle 4">
            <a:extLst>
              <a:ext uri="{FF2B5EF4-FFF2-40B4-BE49-F238E27FC236}">
                <a16:creationId xmlns:a16="http://schemas.microsoft.com/office/drawing/2014/main" id="{6EBF98D7-9C8E-40C3-B3FE-ECC92ED3056C}"/>
              </a:ext>
            </a:extLst>
          </p:cNvPr>
          <p:cNvSpPr/>
          <p:nvPr/>
        </p:nvSpPr>
        <p:spPr>
          <a:xfrm>
            <a:off x="425005" y="5604075"/>
            <a:ext cx="6858000" cy="523220"/>
          </a:xfrm>
          <a:prstGeom prst="rect">
            <a:avLst/>
          </a:prstGeom>
        </p:spPr>
        <p:txBody>
          <a:bodyPr wrap="square">
            <a:spAutoFit/>
          </a:bodyPr>
          <a:lstStyle/>
          <a:p>
            <a:r>
              <a:rPr lang="en-GB" sz="1400" dirty="0">
                <a:latin typeface="Melior"/>
              </a:rPr>
              <a:t>Source: Western and Rosenfeld (2011): Fig. 8. Variances adjust for unionization and education; variances are set to equal </a:t>
            </a:r>
            <a:r>
              <a:rPr lang="pt-PT" sz="1400" dirty="0">
                <a:latin typeface="Melior"/>
              </a:rPr>
              <a:t>1 in 1973.</a:t>
            </a:r>
            <a:endParaRPr lang="pt-PT" sz="1400" dirty="0"/>
          </a:p>
        </p:txBody>
      </p:sp>
      <p:sp>
        <p:nvSpPr>
          <p:cNvPr id="10" name="Content Placeholder 2">
            <a:extLst>
              <a:ext uri="{FF2B5EF4-FFF2-40B4-BE49-F238E27FC236}">
                <a16:creationId xmlns:a16="http://schemas.microsoft.com/office/drawing/2014/main" id="{5F8A6AFD-43D5-4F1B-927F-F144DD8AA11E}"/>
              </a:ext>
            </a:extLst>
          </p:cNvPr>
          <p:cNvSpPr>
            <a:spLocks noGrp="1"/>
          </p:cNvSpPr>
          <p:nvPr>
            <p:ph idx="1"/>
          </p:nvPr>
        </p:nvSpPr>
        <p:spPr>
          <a:xfrm>
            <a:off x="7129064" y="838200"/>
            <a:ext cx="4910535" cy="4334938"/>
          </a:xfrm>
        </p:spPr>
        <p:txBody>
          <a:bodyPr>
            <a:noAutofit/>
          </a:bodyPr>
          <a:lstStyle/>
          <a:p>
            <a:r>
              <a:rPr lang="pt-BR" altLang="pt-PT" sz="2200" dirty="0"/>
              <a:t>Impact on unemployment: temporary increases?</a:t>
            </a:r>
          </a:p>
          <a:p>
            <a:r>
              <a:rPr lang="pt-BR" altLang="pt-PT" sz="2200" dirty="0"/>
              <a:t>Impact on wage inequality may have inverted “U” shape:</a:t>
            </a:r>
          </a:p>
          <a:p>
            <a:pPr marL="0" indent="0">
              <a:buNone/>
            </a:pPr>
            <a:r>
              <a:rPr lang="pt-BR" altLang="pt-PT" sz="2200" dirty="0"/>
              <a:t>Increasing in t1 (&gt;difference between union and non-union workers) and decreasing in t2 (lower wage demands / concern for unemployment and extension of collective agreement to non-union workers)</a:t>
            </a:r>
          </a:p>
          <a:p>
            <a:pPr marL="0" indent="0">
              <a:buNone/>
            </a:pPr>
            <a:endParaRPr lang="pt-BR" altLang="pt-PT" sz="1100" dirty="0"/>
          </a:p>
          <a:p>
            <a:pPr marL="0" indent="0">
              <a:buNone/>
            </a:pPr>
            <a:r>
              <a:rPr lang="pt-BR" altLang="pt-PT" sz="1800" dirty="0"/>
              <a:t>Montebello et al (2022) </a:t>
            </a:r>
            <a:r>
              <a:rPr lang="en-GB" altLang="pt-PT" sz="1800" dirty="0"/>
              <a:t>Trade unions and income inequality: Evidence from a panel of European countries, Int Labour Review, </a:t>
            </a:r>
            <a:r>
              <a:rPr lang="en-GB" altLang="pt-PT" sz="1800" dirty="0">
                <a:hlinkClick r:id="rId3"/>
              </a:rPr>
              <a:t>https://doi.org/10.1111/ilr.12373</a:t>
            </a:r>
            <a:endParaRPr lang="en-GB" altLang="pt-PT" sz="1800" dirty="0"/>
          </a:p>
          <a:p>
            <a:pPr marL="0" indent="0">
              <a:buNone/>
            </a:pPr>
            <a:endParaRPr lang="pt-BR" altLang="pt-PT" sz="2200" dirty="0"/>
          </a:p>
        </p:txBody>
      </p:sp>
    </p:spTree>
    <p:extLst>
      <p:ext uri="{BB962C8B-B14F-4D97-AF65-F5344CB8AC3E}">
        <p14:creationId xmlns:p14="http://schemas.microsoft.com/office/powerpoint/2010/main" val="341725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Other advantages of organized workers</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828800"/>
            <a:ext cx="11207750" cy="4423458"/>
          </a:xfrm>
        </p:spPr>
        <p:txBody>
          <a:bodyPr>
            <a:normAutofit/>
          </a:bodyPr>
          <a:lstStyle/>
          <a:p>
            <a:r>
              <a:rPr lang="pt-BR" altLang="pt-PT" sz="2800" dirty="0"/>
              <a:t>Internalizing conflicts → concensus building, ‘social peace’</a:t>
            </a:r>
          </a:p>
          <a:p>
            <a:r>
              <a:rPr lang="pt-BR" altLang="pt-PT" sz="2800" dirty="0"/>
              <a:t>Unions seek legitimacy → </a:t>
            </a:r>
            <a:r>
              <a:rPr lang="pt-BR" altLang="pt-PT" sz="2800" dirty="0" err="1"/>
              <a:t>shaping</a:t>
            </a:r>
            <a:r>
              <a:rPr lang="pt-BR" altLang="pt-PT" sz="2800" dirty="0"/>
              <a:t> public policies</a:t>
            </a:r>
          </a:p>
          <a:p>
            <a:r>
              <a:rPr lang="pt-BR" altLang="pt-PT" sz="2800" dirty="0"/>
              <a:t>‘Voice’</a:t>
            </a:r>
          </a:p>
          <a:p>
            <a:r>
              <a:rPr lang="pt-BR" altLang="pt-PT" sz="2800" dirty="0"/>
              <a:t>Mobilizing workers for implementing reforms</a:t>
            </a:r>
          </a:p>
          <a:p>
            <a:r>
              <a:rPr lang="pt-BR" altLang="pt-PT" sz="2800" dirty="0"/>
              <a:t>Accountability and transparency</a:t>
            </a:r>
          </a:p>
        </p:txBody>
      </p:sp>
    </p:spTree>
    <p:extLst>
      <p:ext uri="{BB962C8B-B14F-4D97-AF65-F5344CB8AC3E}">
        <p14:creationId xmlns:p14="http://schemas.microsoft.com/office/powerpoint/2010/main" val="4111377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2618</Words>
  <Application>Microsoft Office PowerPoint</Application>
  <PresentationFormat>Widescreen</PresentationFormat>
  <Paragraphs>324</Paragraphs>
  <Slides>29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Helvetica Neue</vt:lpstr>
      <vt:lpstr>Helvetica Neue Medium</vt:lpstr>
      <vt:lpstr>Melior</vt:lpstr>
      <vt:lpstr>Sharp Sans</vt:lpstr>
      <vt:lpstr>Sharp Sans Semibold</vt:lpstr>
      <vt:lpstr>Tahoma</vt:lpstr>
      <vt:lpstr>Times New Roman</vt:lpstr>
      <vt:lpstr>Wingdings</vt:lpstr>
      <vt:lpstr>21_BasicWhite</vt:lpstr>
      <vt:lpstr>PowerPoint Presentation</vt:lpstr>
      <vt:lpstr>Industrial relations: a definition</vt:lpstr>
      <vt:lpstr>A framework for industrial/labour relations (J. Dunlop)</vt:lpstr>
      <vt:lpstr>Think, pair, share... Give examples of context and ideology (how can they impact?)</vt:lpstr>
      <vt:lpstr>What do Unions Do? (Freeman and Medoff, 1984)</vt:lpstr>
      <vt:lpstr>What do unions do? (Freeman and Medoff, 1984)</vt:lpstr>
      <vt:lpstr>Of unions and wages</vt:lpstr>
      <vt:lpstr>Of unions and wages</vt:lpstr>
      <vt:lpstr>Other advantages of organized workers</vt:lpstr>
      <vt:lpstr>Main models of industrial relations</vt:lpstr>
      <vt:lpstr>Social-democrat model</vt:lpstr>
      <vt:lpstr>Social-democrat model</vt:lpstr>
      <vt:lpstr>Liberal model</vt:lpstr>
      <vt:lpstr>Mediterranean model </vt:lpstr>
      <vt:lpstr>Mediterranean model </vt:lpstr>
      <vt:lpstr>The example of Portugal: collective barganining</vt:lpstr>
      <vt:lpstr>The example of Portugal: representation of workers in companies </vt:lpstr>
      <vt:lpstr>Collective Barganining Instruments in Portugal (Instrumentos de Regulamentação Coletiva de Trabalho - IRCT)</vt:lpstr>
      <vt:lpstr>Models of industrial relations (Visser, Eurofound)</vt:lpstr>
      <vt:lpstr>Unionization rates across EU</vt:lpstr>
      <vt:lpstr>Think, pair, share: causes for decline in unionization rates</vt:lpstr>
      <vt:lpstr>Causes for the decline of unionization rates</vt:lpstr>
      <vt:lpstr>Negotiation strategies</vt:lpstr>
      <vt:lpstr>“Survival game”</vt:lpstr>
      <vt:lpstr>“Survival game”</vt:lpstr>
      <vt:lpstr>Looking back at Organisational Modes </vt:lpstr>
      <vt:lpstr>Coverage of collective bargaining in the EU</vt:lpstr>
      <vt:lpstr>Essential 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André Anjos</dc:creator>
  <cp:lastModifiedBy>Adam John Standring</cp:lastModifiedBy>
  <cp:revision>1087</cp:revision>
  <cp:lastPrinted>2021-05-14T16:45:15Z</cp:lastPrinted>
  <dcterms:created xsi:type="dcterms:W3CDTF">2011-02-07T10:29:59Z</dcterms:created>
  <dcterms:modified xsi:type="dcterms:W3CDTF">2026-04-08T21:39:36Z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M:\ELEARNING\cursos_UINP\Diplomas\DEGENERO_3053\DEGENERO_tpl.ppta</vt:lpwstr>
  </property>
  <property fmtid="{D5CDD505-2E9C-101B-9397-08002B2CF9AE}" pid="4" name="ArticulateGUID">
    <vt:lpwstr>1636916B-B0C6-4550-83C5-198B03191C13</vt:lpwstr>
  </property>
  <property fmtid="{D5CDD505-2E9C-101B-9397-08002B2CF9AE}" pid="5" name="ArticulatePath">
    <vt:lpwstr>DEGENERO_tpl</vt:lpwstr>
  </property>
</Properties>
</file>